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3" r:id="rId2"/>
    <p:sldMasterId id="2147483704" r:id="rId3"/>
    <p:sldMasterId id="2147484049" r:id="rId4"/>
    <p:sldMasterId id="2147484178" r:id="rId5"/>
    <p:sldMasterId id="2147484749" r:id="rId6"/>
    <p:sldMasterId id="2147484802" r:id="rId7"/>
  </p:sldMasterIdLst>
  <p:notesMasterIdLst>
    <p:notesMasterId r:id="rId45"/>
  </p:notesMasterIdLst>
  <p:sldIdLst>
    <p:sldId id="256" r:id="rId8"/>
    <p:sldId id="307" r:id="rId9"/>
    <p:sldId id="301" r:id="rId10"/>
    <p:sldId id="288" r:id="rId11"/>
    <p:sldId id="257" r:id="rId12"/>
    <p:sldId id="258" r:id="rId13"/>
    <p:sldId id="259" r:id="rId14"/>
    <p:sldId id="260" r:id="rId15"/>
    <p:sldId id="276" r:id="rId16"/>
    <p:sldId id="277" r:id="rId17"/>
    <p:sldId id="303" r:id="rId18"/>
    <p:sldId id="261" r:id="rId19"/>
    <p:sldId id="315" r:id="rId20"/>
    <p:sldId id="278" r:id="rId21"/>
    <p:sldId id="262" r:id="rId22"/>
    <p:sldId id="263" r:id="rId23"/>
    <p:sldId id="264" r:id="rId24"/>
    <p:sldId id="265" r:id="rId25"/>
    <p:sldId id="320" r:id="rId26"/>
    <p:sldId id="322" r:id="rId27"/>
    <p:sldId id="267" r:id="rId28"/>
    <p:sldId id="285" r:id="rId29"/>
    <p:sldId id="294" r:id="rId30"/>
    <p:sldId id="295" r:id="rId31"/>
    <p:sldId id="296" r:id="rId32"/>
    <p:sldId id="281" r:id="rId33"/>
    <p:sldId id="279" r:id="rId34"/>
    <p:sldId id="268" r:id="rId35"/>
    <p:sldId id="325" r:id="rId36"/>
    <p:sldId id="282" r:id="rId37"/>
    <p:sldId id="324" r:id="rId38"/>
    <p:sldId id="270" r:id="rId39"/>
    <p:sldId id="271" r:id="rId40"/>
    <p:sldId id="272" r:id="rId41"/>
    <p:sldId id="284" r:id="rId42"/>
    <p:sldId id="273" r:id="rId43"/>
    <p:sldId id="297" r:id="rId44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w Cen MT" panose="020B0602020104020603" pitchFamily="34" charset="0"/>
      <p:regular r:id="rId50"/>
      <p:bold r:id="rId51"/>
      <p:italic r:id="rId52"/>
      <p:boldItalic r:id="rId53"/>
    </p:embeddedFont>
    <p:embeddedFont>
      <p:font typeface="ＭＳ Ｐゴシック" panose="020B0600070205080204" pitchFamily="34" charset="-128"/>
      <p:regular r:id="rId54"/>
    </p:embeddedFont>
    <p:embeddedFont>
      <p:font typeface="Wingdings 2" panose="05020102010507070707" pitchFamily="18" charset="2"/>
      <p:regular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ＭＳ Ｐゴシック" panose="020B0600070205080204" pitchFamily="34" charset="-128"/>
      <p:regular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00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86201" autoAdjust="0"/>
  </p:normalViewPr>
  <p:slideViewPr>
    <p:cSldViewPr snapToGrid="0">
      <p:cViewPr varScale="1">
        <p:scale>
          <a:sx n="115" d="100"/>
          <a:sy n="115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1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3" Type="http://schemas.openxmlformats.org/officeDocument/2006/relationships/image" Target="../media/image81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55.wmf"/><Relationship Id="rId11" Type="http://schemas.openxmlformats.org/officeDocument/2006/relationships/image" Target="../media/image88.wmf"/><Relationship Id="rId5" Type="http://schemas.openxmlformats.org/officeDocument/2006/relationships/image" Target="../media/image83.wmf"/><Relationship Id="rId10" Type="http://schemas.openxmlformats.org/officeDocument/2006/relationships/image" Target="../media/image87.wmf"/><Relationship Id="rId4" Type="http://schemas.openxmlformats.org/officeDocument/2006/relationships/image" Target="../media/image82.wmf"/><Relationship Id="rId9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05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4.wmf"/><Relationship Id="rId1" Type="http://schemas.openxmlformats.org/officeDocument/2006/relationships/image" Target="../media/image116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" Type="http://schemas.openxmlformats.org/officeDocument/2006/relationships/image" Target="../media/image129.wmf"/><Relationship Id="rId16" Type="http://schemas.openxmlformats.org/officeDocument/2006/relationships/image" Target="../media/image143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9.wmf"/><Relationship Id="rId7" Type="http://schemas.openxmlformats.org/officeDocument/2006/relationships/image" Target="../media/image152.wmf"/><Relationship Id="rId2" Type="http://schemas.openxmlformats.org/officeDocument/2006/relationships/image" Target="../media/image11.wmf"/><Relationship Id="rId1" Type="http://schemas.openxmlformats.org/officeDocument/2006/relationships/image" Target="../media/image148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10" Type="http://schemas.openxmlformats.org/officeDocument/2006/relationships/image" Target="../media/image171.wmf"/><Relationship Id="rId4" Type="http://schemas.openxmlformats.org/officeDocument/2006/relationships/image" Target="../media/image165.wmf"/><Relationship Id="rId9" Type="http://schemas.openxmlformats.org/officeDocument/2006/relationships/image" Target="../media/image17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10" Type="http://schemas.openxmlformats.org/officeDocument/2006/relationships/image" Target="../media/image171.wmf"/><Relationship Id="rId4" Type="http://schemas.openxmlformats.org/officeDocument/2006/relationships/image" Target="../media/image165.wmf"/><Relationship Id="rId9" Type="http://schemas.openxmlformats.org/officeDocument/2006/relationships/image" Target="../media/image17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10" Type="http://schemas.openxmlformats.org/officeDocument/2006/relationships/image" Target="../media/image183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12" Type="http://schemas.openxmlformats.org/officeDocument/2006/relationships/image" Target="../media/image196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11" Type="http://schemas.openxmlformats.org/officeDocument/2006/relationships/image" Target="../media/image195.wmf"/><Relationship Id="rId5" Type="http://schemas.openxmlformats.org/officeDocument/2006/relationships/image" Target="../media/image189.wmf"/><Relationship Id="rId10" Type="http://schemas.openxmlformats.org/officeDocument/2006/relationships/image" Target="../media/image194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13" Type="http://schemas.openxmlformats.org/officeDocument/2006/relationships/image" Target="../media/image210.wmf"/><Relationship Id="rId3" Type="http://schemas.openxmlformats.org/officeDocument/2006/relationships/image" Target="../media/image200.wmf"/><Relationship Id="rId7" Type="http://schemas.openxmlformats.org/officeDocument/2006/relationships/image" Target="../media/image204.wmf"/><Relationship Id="rId12" Type="http://schemas.openxmlformats.org/officeDocument/2006/relationships/image" Target="../media/image209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11" Type="http://schemas.openxmlformats.org/officeDocument/2006/relationships/image" Target="../media/image208.wmf"/><Relationship Id="rId5" Type="http://schemas.openxmlformats.org/officeDocument/2006/relationships/image" Target="../media/image202.wmf"/><Relationship Id="rId10" Type="http://schemas.openxmlformats.org/officeDocument/2006/relationships/image" Target="../media/image207.wmf"/><Relationship Id="rId4" Type="http://schemas.openxmlformats.org/officeDocument/2006/relationships/image" Target="../media/image201.wmf"/><Relationship Id="rId9" Type="http://schemas.openxmlformats.org/officeDocument/2006/relationships/image" Target="../media/image2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4" Type="http://schemas.openxmlformats.org/officeDocument/2006/relationships/image" Target="../media/image21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image" Target="../media/image220.wmf"/><Relationship Id="rId7" Type="http://schemas.openxmlformats.org/officeDocument/2006/relationships/image" Target="../media/image224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10" Type="http://schemas.openxmlformats.org/officeDocument/2006/relationships/image" Target="../media/image227.wmf"/><Relationship Id="rId4" Type="http://schemas.openxmlformats.org/officeDocument/2006/relationships/image" Target="../media/image221.wmf"/><Relationship Id="rId9" Type="http://schemas.openxmlformats.org/officeDocument/2006/relationships/image" Target="../media/image2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13" Type="http://schemas.openxmlformats.org/officeDocument/2006/relationships/image" Target="../media/image242.wmf"/><Relationship Id="rId18" Type="http://schemas.openxmlformats.org/officeDocument/2006/relationships/image" Target="../media/image247.wmf"/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12" Type="http://schemas.openxmlformats.org/officeDocument/2006/relationships/image" Target="../media/image241.wmf"/><Relationship Id="rId17" Type="http://schemas.openxmlformats.org/officeDocument/2006/relationships/image" Target="../media/image246.wmf"/><Relationship Id="rId2" Type="http://schemas.openxmlformats.org/officeDocument/2006/relationships/image" Target="../media/image231.wmf"/><Relationship Id="rId16" Type="http://schemas.openxmlformats.org/officeDocument/2006/relationships/image" Target="../media/image245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11" Type="http://schemas.openxmlformats.org/officeDocument/2006/relationships/image" Target="../media/image240.wmf"/><Relationship Id="rId5" Type="http://schemas.openxmlformats.org/officeDocument/2006/relationships/image" Target="../media/image234.wmf"/><Relationship Id="rId15" Type="http://schemas.openxmlformats.org/officeDocument/2006/relationships/image" Target="../media/image244.wmf"/><Relationship Id="rId10" Type="http://schemas.openxmlformats.org/officeDocument/2006/relationships/image" Target="../media/image239.wmf"/><Relationship Id="rId4" Type="http://schemas.openxmlformats.org/officeDocument/2006/relationships/image" Target="../media/image233.wmf"/><Relationship Id="rId9" Type="http://schemas.openxmlformats.org/officeDocument/2006/relationships/image" Target="../media/image238.wmf"/><Relationship Id="rId14" Type="http://schemas.openxmlformats.org/officeDocument/2006/relationships/image" Target="../media/image2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49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8.wmf"/><Relationship Id="rId5" Type="http://schemas.openxmlformats.org/officeDocument/2006/relationships/image" Target="../media/image43.wmf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9-04-05T17:14:35.4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15875 4939 0,'-18'0'234,"1"0"-109,-1 0-16,0 0-93,1 0 15,-1 0 47,1 0-31,-1 0-47,0 0 47,1 0 0,-19 0-31,19 0 15,-1 0-16,0 0 1,1 0 0,-1 0 31,1 0-1,-1 0-30,0 0-16,1 0 16,-1 0-1,0 0 17,1 0-17,-1 0 32,0 0-16,1 0-15,-1 0 0,18 18-1,-18-18 1,1 0-1,-1 0 1,1 17 0,-1 1-1,0-18 1,1 17 0,-1-17-16,0 0 15,1 0 1,-1 18-1,0-18 1,1 18 0,17-1-16,-18-17 15,1 18 32,-1-18-16,0 18-15,18-1 0,-17 1-1,-1 0 1,0-1 0,1-17-1,-1 18 1,18-1-1,-18 19 1,-17-19 0,35 1-1,-18 0 1,18-1 15,0 1-15,0 0 62,0-1-62,0 1 15,0 0-16,0-1-15,0 1 16,0-1 0,18 19-1,-18-19 1,18 19 15,-18-19-15,0 1-1,17-18 1,-17 18 0,0-1 31,0 1-16,18-18-16,-18 17 1,0 1 15,0 0-31,18-18 16,-18 17 15,17 1 0,1-18 79,-18 18-110,0-1 31,18-17-31,-18 18 16,17 0-1,-17-1 1,36 1 15,-36-1-15,17-17-1,1 0 1,-1 18 0,1-18-1,-18 18 1,18-18 0,-1 17-1,1-17 1,0 18-1,-1-18 1,-17 18 0,18-18-1,0 35-15,-1-35 16,1 18 0,-1-18-1,1 17 1,0-17 31,-1 18 15,1-18-31,-18 17-31,18-17 16,-1 18 0,1-18-1,0 18 1,-1-18 15,1 35-15,0-35-1,-1 18 1,1-18 0,-1 17-1,1-17 1,17 18 0,1 0-1,-1-1 1,-17-17-1,17 36 1,-18-19 0,19 1-1,-19-1 1,1-17 15,0 18-15,-1 0-1,1-18 1,0 17 0,-1-17-1,-17 18 1,18-18 0,-1 18-1,19-1 1,-1-17-16,-35 18 15,18 0-15,-1-18 16,36 35 0,-18-35-1,1 17 1,-19-17 15,19 18-15,-19 0-1,1-18 1,0 17 0,-1-17-1,-17 18 48,18-18-32,0 18-15,-1-1-1,1 1 1,-1-18-16,1 18 31,35 17-15,-35-35-1,-1 18 17,-17-1 77,18 1-31,-18-1-62,18-17 15,-1 18-31,1 0 16,-18-1-1,17 1 1,-17 0 0,18-18-1,0 0 1,-18 35-1,17-35 1,-17 18 15,18-1 1,-18 1-17,0-1 16,18-17 1,-18 18-17,0 0 1,0-1 46,0 1-62,0 0 32,0-1-1,17 1-15,-17 0-1,0-1 1,0 1-1,18-18 1,-18 17 0,0 1-1,0 0 32,0-1-31,0 1-1,0 0 1,0-1 0,0 1-1,0 35 1,18-36 15,-18 19-15,0-19-1,0 1 1,0 0 0,0-1-1,17 1 17,-17 0-17,0-1 16,0 1-15,0 17 0,0-17-1,0 17 1,0-17 15,0 17-15,0-17-16,0-1 15,0 1-15,0 0 16,0-1 0,0 1-1,0-1 1,18 1 0,-18 0-1,0-1 16,0 1-15,0 0 0,0-1-1,0 1-15,0 0 16,0-1 15,0 36-15,0-18-1,18 1 1,-18-19 0,0 1-1,0 0 1,0-1 0,0 1-1,0 0 1,0-1-1,0 1 1,17-18 0,-17 35-1,0-17 1,0 17 15,0 0-15,18-35-16,-18 18 15,0 0-15,0-1 16,0 1 0,0-1-1,0 1 1,0 0 0,0 17-1,0-17 1,0-1-1,0 1-15,0 0 16,0-1 0,0 1-16,0-1 15,0 1 1,0 0 15,0-1-15,0 1-1,0 0 1,-18 17 0,18 0-1,-17 1 1,17-1 0,0 0-1,-18 0 1,18-17-1,-18 17 1,18-17 0,0 0-1,0 34 1,0-16 15,-17-19-15,17 1-1,0 17 1,0-17 0,0 0-1,17 17 1,-17-17 0,0 17-1,18 0 1,-18-17-16,0-1 15,0 1 1,18-18-16,-18 18 16,17-1-1,1 19 1,-1-19 15,1 1-15,0 17-1,-1-17 1,36-1 0,-53 1 31,36 0-32,-19-18 1,1 17-16,17-17 15,-17 18 1,17 0 0,-17-1-1,17 1 1,-17-18 15,-1 17-15,1-17-1,-1 0 1,1 18 0,0-18-1,17 0 1,-17 0 0,17 18-1,0-18 1,-17 0-1,-1 0-15,1 0 32,17 17-17,-17-17 1,0 0 0,-1 0-1,36 0 1,-17 0-1,-19 0 1,1 0 0,-1 0-16,1 0 15,0 0-15,-1 0 32,1-17-17,0 17 1,-18-18-1,35 18 1,-17-18 0,-1 1-1,1 17 1,-18-18 15,35 18-15,-35-17-1,18 17 1,-18-18 0,17 0-1,19 1 1,-19 17 0,-17-18-16,18 0 15,-18 1 1,0-1 15,35 0-15,-35 1-1,18-1 1,-18 1 15,18-1-15,-18 0-1,17 1 1,1-19 0,-1 19-1,-17-1 1,0 0 0,36-17-1,-1 18 1,-17-19-1,-1 19 1,-17-19 0,0 19-1,0-1 17,0 0-1,18 1-16,0-19 1,-1 1 0,-17 18-1,18-19 1,-1 1 0,-17 17-1,0 1 1,0-19-1,18 19 1,-18-18 0,0 17-1,18 0 1,-18-17 15,0 17-15,0 1-1,0-1 1,17-35 0,1 35-1,-18-17 1,18 18 0,-18-19-1,0 19 1,17-19-1,1 19 1,-18-19 0,0 1-1,18 0 1,-18 17 15,17 1-31,1 17 16,-18-18-16,0 0 0,17 1 15,-17-19 1,18 1 0,0 0-1,17-18 1,-35 18 0,35-18-1,1 18 1,-19-18-1,-17 35 1,18 0 15,-18 1-31,17-1 16,1 18 15,-18-18-15,18 1 31,-1-1-47,19-17 15,-1-18 1,-17 35 0,-1-17-1,19-18 1,-19 18-1,1 17 1,-1 1 0,-17-1-1,18 0 1,0 1 15,-1-1-15,-17 0 15,18 18-15,-18-17-1,18-1 1,-1 0 0,1 1-1,-18-1 1,0 0-1,18 1 1,-1-1 0,18-17-1,1 0 1,-36-1 15,17 19-15,1-1-1,0 0 1,-1 18 0,-17-17-1,18 17 1,-18-18 0,18 1-1,17-1 1,-17 0-1,-1 1 1,-17-1 0,18 0-1,-1 1 1,-17-1 15,18 0-15,0 1-1,-1-1 1,1 1 0,17-36-1,1 0 1,-1 17 0,-18 19-16,19-18 15,-1 17-15,-17 0 16,-1-17-1,1 17 1,-18 1 0,18-1-1,-1 18-15,1-18 32,-18 1-1,17 17-31,-17-18 15,18 18 1,0-18 0,-18 1 15,17 17-31,1-35 16,17-1-1,-17 19 1,0-1-1,-1 0 1,1 1 0,-18-1 15,17 18 0,-17-18-15,36 1-1,-19-1 1,-17 1 0,0-1-1,18 0 1,0 1 0,-1-1-16,19-17 15,-19 17 1,1 0-16,-18 1 15,18-19 1,17 19 0,-18-1-1,-17 1 1,18-19 15,-18 19 16,0-1-16,18 18-31,-18-18 16,17 18 0,-17-17-1,0-1 1,18 18-1,-18-18 32,18 1-47,-18-1 16,17 18 15,-17-17-15,18 17-16,-18-18 15,0 0-15,18 18 16,-1-35 0,1 0-1,-1-1 1,1 1 0,-18 0-16,18 17 15,-18 1 1,17-1-16,1 0 15,-18 1 1,0-19 0,18 36 15,-18-17-15,0-1 15,0 1 0,0-1 16,0 0-31,0 1 15,0-1-31,17 18 15,-17-53 1,18 18 0,-18 17-16,0-17 15,0 0 1,0 17 0,0 0-1,0 1 1,-18 17-1,18-18 1,0 0 31,-17 18-31,17-17 15,0-1-16,-18 0 32,0 18 47,18-17-31,-17 17-32,-1 0-16,18-18 17,-18 18-17,1-17 48,-1 17-48,18-18 1,-17 18 93,17-18-30,-18 18-64,0 0 63,1 0-62,17-17-16,-18 17 16,0 0 15,18-18-31,-17 18 15,17-18 1,-36 18 0,19 0 15,-1 0-15,1-17-1,-1 17 1,0 0-1,1 0 1,-1 0 0,0 0-1,1 0 17,-1 0-1,0 0 0,1 0-15,-1 0-1,0 0 17,1 0-1,-1 0-16,1 0 17,-1 0-1,0 0-15,-17 0-1,17 0 1,-17 0-1,17 0 1,1 0 0,-1 0-1,-17 0 1,0 0 15,17 0-15,-17 0-1,17 0 1,-17 0 0,17 0-1,-17 17 1,0-17 0,17 0-1,-17 0 1,17 0-1,-17 0-15,0 0 16,-1 18 0,19-18-16,-19 18 15,-17-18 1,0 0 15,36 0-15,-18 17-1,-18-17 1,-18 18 0,36-18-1,17 0 1,-17 18 0,17-18-1,-17 0 1,17 0-1,1 0-15,-19 0 16,36 17 0,-17-17-16,-1 0 15,-17 0 1,0 18 15,17-18-15,-17 0-1,17 0 1,0 0 0,-17 0-1,0 0 1,17 0 0,1 0-16,-1 0 15,0-18 16,1 18-31,-1 0 32,0 0 15,18-17-32,-17 17 1,-1 0-1,0 0 17,1 0 15,17-18-47,-18 18 15,1 0 1,-1-18-1,0 18 1,1-17 0,-1 17-1,0 0 1,1-18 15,-1 18-15,0 0-1,1-18 1,-1 18 0,1 0-1,17-17 17,-18 17-17,0-18-15,1 18 16,-1 0 15,0 0-15,18-18-1,-17 18-15,-1 0 16,-17 0 15,-1-17-15,19 17-16,-18-18 15,17 18-15,0-18 16,-17 18 0,17 0-1,-17-17 1,-18-1 0,0 1-1,0-1 1,18 18-1,0-18 1,-18 1 0,35 17-1,-17 0 1,0-18 15,-1 18-15,19 0-16,-1 0 15,0 0 1,1 0 0,-1 0-1,1 0 1,-1 0 31,0 0-47,1 0 31,-1 0 32,0 0-48,1 0 1,-1 0 31,18 18-32,-18-18 1,-17 0 0,18 0-1,-1 17 1,-17 1-1,17-18 1,-17 18 0,-1 17-1,19-18-15,-18 19 16,-1-36 0,19 35-1,-1-35 1,-17 18-1,17-1 1,0-17 0,-35 18-1,36 0 1,-1-18 0,1 0-1,-1 17 1,0-17 15,1 0 16,-1 0-16,0 0 0,1 0-15,-19 0 0,19 18-1,-18-18 1,17 0 0,0 0-1,-17 0 1,17 0-1,-17 0 1,0 0 0,-1 0-1,1 0 1,18 0 15,-19 0-15,19 18-1,-1-18 1,0 0 0,1 0 140,-1 0-31,0 0-47,1 0 31,-1 0-77,1 0-1,-1 0-15,0 0 46,1 0-46,-1 0-16,0 0 78,18 17 359</inkml:trace>
  <inkml:trace contextRef="#ctx0" brushRef="#br1" timeOffset="58576.9673">14922 5115 0,'-17'0'219,"-1"0"-219,1 0 109,17 18-78,0 0 1,-18-18-17,18 17 16,0 1 16,-18-18-47,18 17 47,-17-17-31,17 18 15,0 0-31,0-1 16,-18 1-1,18 0 17,0-1-17,0 1 1,-18 0-1,18-1 1,0 1 0,0 0 31,0-1 15,0 1-31,0-1-31,0 1 16,0 0 15,0-1 0,0 1-31,0 0 63,0-1-32,0 1 0,0 0-31,0-1 32,0 1-17,0-1 17,0 1-1,0 0 0,18-18-15,-18 17-1,18-17 1,-18 18 0,0 0-1,0-1 1,17 1-1,-17 17 1,18-17 0,-18 17-1,0-17 17,18-18-17,-1 0 110,-17 17-94,18-17-15,-18 18 0,17 0-1,1-18-15,0 17 16,-1 1 15,1-18-15,0 0-1,-1 0 1,1 18 0,0-18-1,-18 17 1,17-17 0,1 0-1,0 0 32,-1 0 47,1 0-79,-1 0 48,1 0 15,0 0-15,-1 0 62,-17 18-94,0-1 141,18 1-141,-18 0-15,0-1-1,18-17 1,-18 18-1,17-18-15,-17 18 32,0-1 140,18-17-157,0 0-15,-1 18 47,1-18 31,-1 18 16,1-18-47,-18 17 78,0 1-110,0 0 1,0-1 0,0 1-1,0-1 1,0 1 0,0 0 30,-18-1 48,18 1-78,-17-18-1,17 18 1,-18-1 0,1 19-1,-1-19 1,18 1 0,0-1-1,-18 1 110,18 0-94,0-1-15,-17 1 0,-1-18-1,18 18 17,-18-18 46,1 17 15,-1-17-14,0 0-33,1 0 17,17 18-63,-18-18 16,1 0 15,-1 0 63,0 0-16,18 18-63,-17-18 95,-1 0 15,0 0-63,1 0-46,17 17-1,-18-17 142,0 0-142,1 18 1,-1-18 0,0 0 46,1 0-15,17 18 0,-18-18-16,1 0-15,17 17-16,-18-17 31,0 0 0,1 0 94,-1 0-109,18 18-1,-18-18 1,1 0 15,-1 0-15,0 0 0,1 0-1,-1 17 1,1-17-1,-1 0 1,0 0 0,-17 0-1,17 0 1,1 18 0,-1-18-1,0 0 16,18 18-15,-17-18 0,-1 17-16,1-17 31,-1 0-31,0 18 78,1-18-62,-1 0 15,0 18-15,18-1-1,-17-17 1,-19 18-1,19-18 1,17 18 47,-18-18-63,1 0 46,17 17-30,-18-17 0,0 18-1,1-18 1,17 17 0,-18-17-1,0 0 1,18 18-1,-17-18-15,-1 0 16,0 18 0,1-1-1,-1-17 48,18 18-63,-18 0 94,18-1-63,0 1 0,-17-18 16,-1 18 31,1-18-47,17 17-31,-18-17 32,18 18-32,0-1 31,-18-17-16,1 0 48,17 18-16,0 0-16,-18-18 32,18 17-32,-18-17-16,1 0 1,17 18 0,-18-18-16,18 18 31,-18-18 63,1 17-63,-1-17 0,18 18-31,-17-18 16,17 18 406,-18-1-407,18 1 17,0-1 14,0 1 17,0 0 31,-18-18-94,18 17 15,0 1 17,-17-18-32,17 18 15,0-1 32,0 1 47,-18-18-79,0 18 32,18-1-31,0 1 0,0 0 30,0-1-30,0 1 31,0-1-31,0 1 30,0 0-30,0 17 0,-17 0-1,17 1 1,0-19 0,0 36-1,-18-35 1,0 17-1,18 0 1,0-17 0,-17 0-1,17-1 17,0 1-17,0 0 1,-18-18-1,18 17 1,-18 18 0,18-17-1,0 17 1,-17-17 0,17 0-1,0-1 1,0 1 15,-18-18 94,1 0-62,-1 0-17,18 18-46,-35-18 16,17 17 0,18 1 31,-18-18-32,1 0 1,-1 0-1,-17 17 1,17 1 0,-17 17-1,17-35 1,1 18 0,-1-18-1,18 18 1,-35-18-1,35 17-15,-18-17 16,0 0 0,18 18-16,-35-18 15,18 0 17,17 18-17,-36-1 1,19-17-1,-1 18 1,-17-18 0,17 17-1,0-17 1,1 0 46,17 18-30,-18-18-17,18 18 1,-17-1 15,17 1 0,-18 0 16,18-1-31,0 1-16,0 0 31,-18-1-15,18 1-1,-17-18-15,17 17 16,0 1 0,-18-18 15,18 18-15,0-1-1,0 1 1,0 0-1,-18-1 1,1-17 0,-1 36-1,0-19 1,1 19 0,17-19-1,-18 1 1,0-1-1,18 1 1,0 0 0,0-1-1,0 1 17,0 0-17,0-1 1,-17 1-1,17 17 1,0-17 0,0 35-1,0-36 1,0 19 0,0-1-1,0 18 1,0-18-1,0-17 1,17-1 0,1 1-1,0-18 188,-1 0-171,1 0-17,0 18 17,-1-18-17,1 0 16,17 0-15,-35 17 0,18-17-1,0 0 95,-1 0-1,1 0-93,-1 0-1,1 0 32,0 0 47,-1 0-63,1 0 47,0 0-31,-1 0-31,1 0-1,0 0 48,-18 18-47,17-18-1,1 0 1,-1 18-1,1-18 1,0 0 0,-1 0 15,-17 17-15,18-17-1,0 0 1,-1 0 15,1 0-15,0 0-1,-1 0-15,1 0 32,-1 0-1,1 0-16,0 0 1,-1 0 0,1 0-1,0 0 1,-1 0 0,1 0 30,0 0-30,-1 0 62,1 0 0,-18-17-46,17 17-32,-17-18 15,18 18 16,-18-18-15,18 18-16,-1 0 31,1-17-15,0 17 0,-1 0-1,1-18 1,-18 0-1,18 18 1,-18-17 0,17-1 46,1 18-46,-18-17-1,0-1-15,0 0 32,18 18-17,-18-17-15,0-1 32,17 0-17,-17 1 1,0-1-1,0 0 32,0 1-31,18 17 0,-18-18-16,17 18 15,-17-18 16,0 1-15,18-1 78,-18 1-47,18 17-47,17-36 15,0 36 1,-17-17-16,17-1 16,0 18-1,1-35 1,-19 35-1,19-18 1,-19 18 0,1 0 15,-18-18-15,18 18-1,-1-17 1,19 17-1,-19 0 1,18 0 0,-35-18-1,18 18 1,0 0 0,-1 0-1,1-17 1,0-1-1,17 18 1,0-18 0,-17 18-1,-1 0 17,-17-17-17,18 17 1,0-18-1,-18 0 1,35 18 0,-17-17-16,-1 17 15,-17-18-15,18 18 16,0-18 0,-1 18-1,-17-17 1,18 17 15,-1-18-15,1 18 15,-18-18-15,18 18-1,-1-17 1,1-1-1,17 18 1,-17-17 0,0 17 46,-18-18-46,17 18 46,-17-18-46,35 18 0,-17 0-1,0 0 1,-1-17-16,1 17 15,0-18-15,-1 18 16,19-18 0,-19 18-1,19 0 1,-19 0 0,1-17-1,-1 17 1,19-18-1,-19 18 1,1 0 0,0 0-1,-18-18 17,17 18-17,1 0 1,-18-17-1,18 17 1,-1 0 0,1 0-1,-1-18 1,1 18 0,0 0 15,-18-17-31,17 17 31,1-18 32,0 18-48,-18-18 16,17 18-15,1 0 31,17-17-47,-17 17 16,17-18-1,-17 18 16,-1-18-15,1 18 15,0-17-15,-1 17 15,1 0-15,-18-18 15,18 18-15,-1-18-1,1 1 1,0 17 15,-18-18-31,17 18 31,-17-17 48,18-1-64,-1 18 1,1 0 31,0-18-47,-1 18 15,-17-17 1,18 17 0,0 0 46,-1-18-31,-17 0-31,18 18 32,0-17-17,-1 17 1,1 0-1,-18-18 32,0 0 31,17 18-46,-17-17 30,18-1-46,-18 1-1,18 17 1,-1-18-16,1 0 16,0-17-16,-18 17 31,17 1-31,-17-1 31,18 18-31,-18-18 16,18 1 15,-18-19-15,17 19-16,18-18 15,-35 17 17,0 0-17,18 1 1,-18-1-1,0 0 1,18 18 0,-18-17-16,17-1 15,-17 0 1,0 1 15,18-1-15,-18 1-1,18-19 1,-18 19 0,0-1-1,0 0 32,0 1 0,0-1 62,0 0-77,0 1-17,0-1 48,0 0 140,0 1-31,0-1-157,0 1 32,0-1-47,0 0 32,0 1 14,0-1 79,0 0-93,0 1-17,-18-1 1,18 0 78,0 1-79,0-1 1,-18 1 0,1-1 46,17 0-46,0 1-1,-18 17 1,18-18 0,0 0 15,0 1-16,-18 17 1,18-18 0,-17 0-1,-1 18 1,18-17 0,0-1-1,-17 1 1,-1 17-1,18-18 1,0 0 0,-18 18-1,1 0 1,17-17 0,0-1-1,-18 18 1,18-18-1,-18 1 1,1 17 0,17-18-1,0 0 1,-18 1 0,0-1-1,18 1 1,-17-1-1,17 0 1,0 1 0,0-1-1,-18 18 17,18-35-17,-17 17 1,-1-17-1,18-1 1,0 1 0,0 18-1,0-19 1,-18 19 0,18-1-1,0 0 1,0-17-1,0 17 1,0 1 0,0-1-1,0 1 17,0-1-17,0 0 1,0 1-1,18 17 1,-18-18 0,0 0 15,0 1 0,18 17-31,-18-18 78,17 0-31,-17 1-16,18-1-15,-18 0 15,17 1-15,-17-1 15,0 1 0,18-1-15,-18 0 15,18 18-31,-18-17 32,17-19-17,1 19 1,0-19-1,-1 19 1,1-18 0,-18 17-1,18 0 1,-1 18 0,-17-35-1,0 17 1,0 1-1,18-1 1,-1 0 0,-17 1-1,18-18 17,0-18-17,-18 35 1,17-17-1,-17 17 1,0 0 15,0 1-15,0-1 0,0 1-1,0-1 32,0 0-31,0 1-1,18 17-15,-18-53 32,0 17-17,0 19-15,0-36 16,0 35-16,0 1 15,0-19 1,0 19 0,0-1-1,0 0 1,0 1 46,0-1-30,0 0-32,0 1 15,0-1 1,0 1 0,0-1-1,0 0 1,0 1 15,-18 17-15,18-18-1,0 0 110,0 1-78,-17 17 0,17-18 16,-18 18-63,0 0 46,18-18-30,0 1 78,-17 17-79,17-18 79,-18 18-47,1 0 0,-1 0 15,0-18 32,1 18-47,-1-17 62,0 17-93,1 0 47,17-18-48,-18 18 16,0 0 63,1 0-63,-1-17 48,1 17-48,-1 0 0,0 0 16,1 0 15,-1 0-30,0 0-17,1 0 17,-1 0-1,0 0-16,1 0 32,-1 0-15,1 0-17,-1 0 1,0 0 15,1 0 0,-1 0-15,0 0 15,1 0-15,-1 0-1,0 0-15,1 0 32,-1 0-17,1 0 157,-1 0-31,0 0-79,1 0-30,-1 0 14,0 0-14,18 17-1,-17-17-15,-1 0-1,0 0 1,1 0 15,-1 0 16,18 18-31,-18-18-1,1 0 16,-1 0 1,1 0 77,17 17-78,-18-17-31,0 0 47,18 18 31,-17-18-62,17 18 15,-18-18 0,0 17-15,1-17 15,-1 18-15,0-18 15,1 18 0,17-1 1,-18-17-17,1 18 48,-1-18-48,0 18 1,1-18 15,17 17-31,-18-17 16,0 0 0,18 18 109,-17-18-110,17 18 1,-18-18 140,18 17-93,0 1-32,-18-18-16,1 0 64,17 17-33,0 1 64,-18-18-95,18 18 1,-18-18 0,18 17-1,-17-17 79,-1 18-78,18 0 15,0-1 0,-17-17-15,17 18 328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7B7B9F3-8F1A-4C24-ADE0-84794616F2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FF8092-2907-44AC-8D42-03127063A339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1CBDC-6677-4B7B-9CA4-B59582FC46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8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485B7-E150-4CC9-80EF-A8D8ED40873F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3" tIns="46546" rIns="93093" bIns="46546" anchor="b"/>
          <a:lstStyle>
            <a:lvl1pPr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35101-53FE-4EDA-BC73-75B38B00308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78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CF3292-9B6F-4A08-9275-5C93A653E5BC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64498-3C2E-4385-BC37-2DC0E3040011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924E3D-7D0E-4898-B3D5-DCD4C91DFDDC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2FAEB-E02D-47CF-A9AA-AA0F22D06EE3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04A648-52EE-4A3A-820A-04BB86D63BBB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764CD8-CE8A-4E6D-A83B-8C2125C47C8B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8D9984-0DFD-45FD-9EAA-5969BBF09FA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C90461-3D14-4E9D-92A3-C15EFF39C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63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BDCC77-A849-41D3-8804-E7F4447715DC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6B0AD7-7EF2-48F9-896C-7775E5A6FFBA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4C103-223E-4733-978B-99B1401D3943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8291E-7046-4A32-8798-34CABDDB6B8A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7301D-F61D-4256-A609-B403F43406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5570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351FBD-A631-4A68-B5E3-87CACA69CE98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7301D-F61D-4256-A609-B403F43406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1840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480164-DE2B-422A-8F5B-1186F0CB3ED6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1CBDC-6677-4B7B-9CA4-B59582FC46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85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ACC9D-A114-4B9B-92CD-AC1C679525E1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084AA3-00A8-4604-AB86-146D75D7FAA0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CA395D-B2CF-402C-9B2F-9119C7EE71EE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DF48DA-213A-4097-9D0E-D1E83C0B9D15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D2CCDF-5A88-40D1-9DAF-3C4CC4486C9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3D8D27-BA06-49B5-9F73-C51B4BC09EC4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D8EA3-1E26-482F-819A-2547F3698AE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9B8E83-0C74-411F-8DFA-1B1CEB121D47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C15CF6-E91F-4A64-B2DB-0102D6097F98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30C13-61BA-4371-878F-91B386E88110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668A28-1F1A-4FFD-A75C-F71B5074D38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D0004-20C7-4E3F-9E23-5E3393D7D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09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6BDE-FC41-4008-B2A5-4E1D450A1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1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1A98C-D573-4468-9E3A-62E0A7C72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9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8E09B-938A-4F03-8226-7C04F0EE7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5C910-3BBC-4DE5-B5A0-1F2988748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04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D5160-58AF-4BFF-A4BC-113FA16A0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90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9BADD-6CB9-4294-9E5A-093D25B6F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5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A876B-F028-4CB5-81D7-7D4AB6CBF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0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3FC68-78D8-4D97-AAAD-B5A6E780B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32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53B99-A742-42D4-9222-8232CF3C0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38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9096E-0AB0-4E36-A78E-B5AAACE63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9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334AE-24D1-4174-AE60-7A04B5CBF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19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16D8A-5DE2-49A6-BB7C-EDF9805F7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5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39731-B392-4B65-A461-FECE3AC86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49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BFD1-D763-4069-960F-DBA76E703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3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02ABF-6CAC-4C8D-97F4-2D06A8B55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44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CD4EA-79E7-4083-B688-05630F4B5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90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682AB-E17C-438E-AACD-2079E48A9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755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44F71-3DD1-44CA-B97B-C5B4DA633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5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9AF9D-8316-4722-9219-AACE51CA1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66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E3D7B-88D8-4EE2-A14B-C6926C86C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556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0E964-6DD8-4CC7-A739-77115AB0F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1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130CD-F8C2-4947-968D-30A813BA9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71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28891-519F-4F96-A38C-1D3A39420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26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FCD5A-B82A-4B33-95F8-2187A4F86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21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4691-D0AC-4338-81F9-CC85678C2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69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9F478-EBC9-495B-A20D-75880297B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927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904A7-6A4B-402D-A6FC-5A261E4A0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89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7BE8C-6D17-4179-BDD3-B368123DC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643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5EBF3-C0BD-4EAA-92D7-CB02F59FC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901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A9516-896C-4E20-81F5-71D0BA3EF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558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78335-67C6-4099-ACF2-C3AD04A6D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79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907A6-492A-41B2-914F-C1E77DE5D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4598F-8D96-4D3F-8FFF-D8988DD76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49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9840-3519-4E34-8C4E-61E457A8F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34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EFBC-71B9-4EDF-84E3-DE2A8A56F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982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0784D-EC5F-43D1-ACC1-96470ED59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47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2F871-5DA7-4398-B32D-C3A7E5883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56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A71AE-7B9B-4A65-B2DC-FAB131BD1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07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3CAA-7330-42D5-B0A9-4641EC580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716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2ED08-0389-40E7-89DC-CCC58641F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93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6E0AB-1D55-41F1-A095-A5D321DDB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98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3733C-C28D-4C9D-8292-3608F3D7C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482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EDD4E-E444-4E2A-8EFD-7224593F5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3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0A11E-4A8C-44CE-BC1C-1DF13E73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467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2E734-B7C7-401E-BD23-942EEEAF3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65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FE099-FCB8-4513-9BB3-FE83BAE4E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067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4BA96-C1D1-44AF-93C3-975F33578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522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11924-A2FC-4CC4-8E72-2306A005F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F286E-3548-4AAD-B5C2-A5B7FCA44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67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08B46-20CF-44A9-A0EE-0549FA9AD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3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BA009-EB45-4905-AF10-A37678D82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94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99B7154-D2D1-4419-8145-7B620CC8811D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F9CD290C-2217-4E18-AACA-7C5CD0D37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01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6BA215E-DDC5-4276-B12D-3B0E251B531C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E74D949D-3A78-431B-9B5F-9646B73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08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193F8EA-CB97-45FF-AAE3-0DCDB2CD1B3B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C290CD3E-8A6A-46D6-A215-195BFF255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86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ADCEA-10DA-4ED1-8F92-10C4232D8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61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65817EF-C8FB-4435-9FE7-A37E6AD06185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AB5FB796-A2D9-4DCA-953D-EC762FFF4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222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086C102-0033-420B-AC0A-E8A44AF9F5EE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358A0747-8729-4CD5-BA3D-73B3C537D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61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0FBAE12-190F-400B-9433-2E3CBFDBAB91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083B0D88-125B-4C6E-9A23-E0970184B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30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E01CD1B-CCEA-46B0-B8AE-05CAF198354C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BD5EADE6-D7A1-4689-AB11-45DF4D6D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766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007F566-49C1-4762-A4B8-9ABEBB708A06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CEC025C5-6A95-4D1D-8485-663FC6487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929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BDC206F-BC6B-4BCA-9608-535AD733D64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DFAC0B94-3A40-4D0F-AA68-2BB2AAAC1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47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9369015-AADC-408B-96C3-5A8B61C9D306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BF5DE0FC-FF9C-45EC-8BC7-BDF2485C6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77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39B7368-17D2-4265-A19A-7CF90C9FFEF7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AC3BEE49-B1B2-4F14-A63B-B730BD217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974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C89A1BA-D629-48A7-87C7-94D40FF707C2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EECE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0A968ED6-1221-47D7-A3A5-F76347E68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6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945518-5CF4-4785-9E62-AC06B282E5E7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08EE0-7B6F-42C0-9F15-C80354BC2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8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CBA4-87D4-422F-ABAC-E716E1DD1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32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C04D190-305C-4BB7-9426-6C1D4B13BF7A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F61CE37-1D24-429B-85D2-D450EF7E24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9B81BE1-A07E-4782-A8A3-F2C45FC77952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55ED61-1537-4BED-BBE7-31E3817AA7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4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18A50F3-7243-43F0-9499-9E2F648F46DD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4BF17-1583-42BD-AE77-6C02F37043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9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ED472B8-8CDE-40B2-BEE2-4D7A58428BE7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6C95-1CD9-48D2-A490-8B7927EFF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14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B8A55AC-E8A5-4C8E-816D-02E6FF925C90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78701609-9C1A-40EF-9512-ACEF79B9F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6899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7421426-FE50-46E2-B07E-18C62E61B1DC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F6F4-EC22-4848-86FB-D310FFFA3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37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76AA391-6140-4ADA-9C78-E8DF9E6AF5B2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C1A0727-2011-4510-A2F1-C2ADF6DAA4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1469293-E9E7-492E-9EBB-8E04611852B0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32F6F-D2B6-4262-BBE8-5F8E3FE62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375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E215016-E871-4046-84DE-AAFDB2FC0EC3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6FE69EA7-2589-4C57-8E41-F9CF7502D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2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71B376-1EDB-4841-8001-CC8BEDB5644C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403BABF-FEEF-40EE-9BF3-510E82C6A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93876-1EFA-4F0C-8C15-D6445BB53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89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3C7E429-76B4-4C63-BEB5-D86A0E42F6E2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07812F6-2FF5-4E0A-9A2E-57F059758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09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3CA6E8-289D-4389-B178-B55AA47977E8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DCEA30E-9DE4-4018-906A-674A5E1E5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08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7DB191-0CF2-43E2-9D4C-74ED4F2788C1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3200AA5-90E7-46DC-83BE-42CDCDF0B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60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71ABAC5-CBB8-46F0-8C30-FDBC010700D9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52ADE148-D497-474F-BD14-7889A7E84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2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17166F-03A2-4414-9643-6FEDC0D2A02A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579BCFDD-43D3-4620-90B8-7A3E67418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779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B208674-71C8-49D5-8BCB-0949FDB2C834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93AD353-05DF-4AE1-901B-9DE47E443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34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C340BB-25F6-409C-9655-A5AE932431A6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E839C74-8AA4-4380-9F96-6C34C4385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391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72F74F-1A13-4C63-8BD9-35BE99C4F17F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BFFE568-22B5-4789-B737-C4ED0706A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495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C4A588E-FA1F-44B4-8062-951D9DC70D1E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44AF711-8391-4EFA-B06A-18D807AC1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038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52EB5D-FEC9-45FD-91AF-417520F21FBD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CAC101A-C56D-4FE7-8C0A-49758F397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70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9FC78-3401-4C77-86CD-D9D38BC24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259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91440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914400">
              <a:defRPr/>
            </a:lvl1pPr>
          </a:lstStyle>
          <a:p>
            <a:fld id="{3DCD0328-B40E-4A51-ABD5-69D0898B4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7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Oval 1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EEL 3472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E0DF9B-AE7F-413D-B12D-0D077E4DC8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-128"/>
              </a:rPr>
              <a:t>EEL 3472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AE85AC99-2C13-4236-9EFC-637794EFB3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EEL 3472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05F4D50-0206-4339-8DDD-C7FB9B362F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672" r:id="rId13"/>
    <p:sldLayoutId id="214748467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EEL 3472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718B463-E629-47B9-A23D-D054A7D1AD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  <p:sldLayoutId id="2147484698" r:id="rId13"/>
    <p:sldLayoutId id="214748469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63D3B26-8DE3-489F-9B95-C815495F8592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7D945E52-E118-48E3-9058-1BF225432A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6D2FE1-7D9F-43E2-9118-FBF27AF2152D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B6260A36-E742-47A2-BB14-31590DAC3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6BFFDF-9E67-4F0F-8A49-B949D1489DFB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29904B2-C51F-45B1-869C-F6636AF1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1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4.wmf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39.wmf"/><Relationship Id="rId15" Type="http://schemas.openxmlformats.org/officeDocument/2006/relationships/image" Target="../media/image51.jpeg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1.wmf"/><Relationship Id="rId14" Type="http://schemas.openxmlformats.org/officeDocument/2006/relationships/image" Target="../media/image50.jpeg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7.wmf"/><Relationship Id="rId10" Type="http://schemas.openxmlformats.org/officeDocument/2006/relationships/image" Target="../media/image60.jpe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75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78.png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77.jpe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84.wmf"/><Relationship Id="rId26" Type="http://schemas.openxmlformats.org/officeDocument/2006/relationships/image" Target="../media/image88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5.wmf"/><Relationship Id="rId20" Type="http://schemas.openxmlformats.org/officeDocument/2006/relationships/image" Target="../media/image85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87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89.wmf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" Type="http://schemas.openxmlformats.org/officeDocument/2006/relationships/image" Target="../media/image91.jpe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3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9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84.bin"/><Relationship Id="rId4" Type="http://schemas.openxmlformats.org/officeDocument/2006/relationships/image" Target="../media/image100.jpe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jpeg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101.wmf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03.wmf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0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9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0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18.wmf"/><Relationship Id="rId5" Type="http://schemas.openxmlformats.org/officeDocument/2006/relationships/image" Target="../media/image116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0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4.wmf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9.bin"/><Relationship Id="rId11" Type="http://schemas.openxmlformats.org/officeDocument/2006/relationships/oleObject" Target="../embeddings/oleObject111.bin"/><Relationship Id="rId5" Type="http://schemas.openxmlformats.org/officeDocument/2006/relationships/image" Target="../media/image123.wmf"/><Relationship Id="rId10" Type="http://schemas.openxmlformats.org/officeDocument/2006/relationships/image" Target="../media/image127.jpeg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25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19.bin"/><Relationship Id="rId26" Type="http://schemas.openxmlformats.org/officeDocument/2006/relationships/image" Target="../media/image138.wmf"/><Relationship Id="rId21" Type="http://schemas.openxmlformats.org/officeDocument/2006/relationships/oleObject" Target="../embeddings/oleObject120.bin"/><Relationship Id="rId34" Type="http://schemas.openxmlformats.org/officeDocument/2006/relationships/image" Target="../media/image142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34.wmf"/><Relationship Id="rId25" Type="http://schemas.openxmlformats.org/officeDocument/2006/relationships/oleObject" Target="../embeddings/oleObject122.bin"/><Relationship Id="rId33" Type="http://schemas.openxmlformats.org/officeDocument/2006/relationships/oleObject" Target="../embeddings/oleObject126.bin"/><Relationship Id="rId38" Type="http://schemas.openxmlformats.org/officeDocument/2006/relationships/image" Target="../media/image144.wmf"/><Relationship Id="rId2" Type="http://schemas.openxmlformats.org/officeDocument/2006/relationships/slideLayout" Target="../slideLayouts/slideLayout54.xml"/><Relationship Id="rId16" Type="http://schemas.openxmlformats.org/officeDocument/2006/relationships/oleObject" Target="../embeddings/oleObject118.bin"/><Relationship Id="rId20" Type="http://schemas.openxmlformats.org/officeDocument/2006/relationships/image" Target="../media/image145.jpeg"/><Relationship Id="rId29" Type="http://schemas.openxmlformats.org/officeDocument/2006/relationships/oleObject" Target="../embeddings/oleObject12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31.wmf"/><Relationship Id="rId24" Type="http://schemas.openxmlformats.org/officeDocument/2006/relationships/image" Target="../media/image137.wmf"/><Relationship Id="rId32" Type="http://schemas.openxmlformats.org/officeDocument/2006/relationships/image" Target="../media/image141.wmf"/><Relationship Id="rId37" Type="http://schemas.openxmlformats.org/officeDocument/2006/relationships/oleObject" Target="../embeddings/oleObject128.bin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23" Type="http://schemas.openxmlformats.org/officeDocument/2006/relationships/oleObject" Target="../embeddings/oleObject121.bin"/><Relationship Id="rId28" Type="http://schemas.openxmlformats.org/officeDocument/2006/relationships/image" Target="../media/image139.wmf"/><Relationship Id="rId36" Type="http://schemas.openxmlformats.org/officeDocument/2006/relationships/image" Target="../media/image143.wmf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135.wmf"/><Relationship Id="rId31" Type="http://schemas.openxmlformats.org/officeDocument/2006/relationships/oleObject" Target="../embeddings/oleObject12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17.bin"/><Relationship Id="rId22" Type="http://schemas.openxmlformats.org/officeDocument/2006/relationships/image" Target="../media/image136.wmf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140.wmf"/><Relationship Id="rId35" Type="http://schemas.openxmlformats.org/officeDocument/2006/relationships/oleObject" Target="../embeddings/oleObject127.bin"/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46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7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150.wmf"/><Relationship Id="rId18" Type="http://schemas.openxmlformats.org/officeDocument/2006/relationships/oleObject" Target="../embeddings/oleObject13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4.bin"/><Relationship Id="rId17" Type="http://schemas.openxmlformats.org/officeDocument/2006/relationships/image" Target="../media/image15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2.wmf"/><Relationship Id="rId5" Type="http://schemas.openxmlformats.org/officeDocument/2006/relationships/image" Target="../media/image148.wmf"/><Relationship Id="rId15" Type="http://schemas.openxmlformats.org/officeDocument/2006/relationships/image" Target="../media/image151.wmf"/><Relationship Id="rId10" Type="http://schemas.openxmlformats.org/officeDocument/2006/relationships/oleObject" Target="../embeddings/oleObject133.bin"/><Relationship Id="rId19" Type="http://schemas.openxmlformats.org/officeDocument/2006/relationships/image" Target="../media/image153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3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5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16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58.wmf"/><Relationship Id="rId5" Type="http://schemas.openxmlformats.org/officeDocument/2006/relationships/image" Target="../media/image155.wmf"/><Relationship Id="rId15" Type="http://schemas.openxmlformats.org/officeDocument/2006/relationships/image" Target="../media/image160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57.wmf"/><Relationship Id="rId14" Type="http://schemas.openxmlformats.org/officeDocument/2006/relationships/oleObject" Target="../embeddings/oleObject14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152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70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168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51.bin"/><Relationship Id="rId20" Type="http://schemas.openxmlformats.org/officeDocument/2006/relationships/oleObject" Target="../embeddings/oleObject153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23" Type="http://schemas.openxmlformats.org/officeDocument/2006/relationships/image" Target="../media/image171.wmf"/><Relationship Id="rId10" Type="http://schemas.openxmlformats.org/officeDocument/2006/relationships/oleObject" Target="../embeddings/oleObject148.bin"/><Relationship Id="rId19" Type="http://schemas.openxmlformats.org/officeDocument/2006/relationships/image" Target="../media/image169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15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notesSlide" Target="../notesSlides/notesSlide27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3.jpeg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15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152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70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168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51.bin"/><Relationship Id="rId20" Type="http://schemas.openxmlformats.org/officeDocument/2006/relationships/oleObject" Target="../embeddings/oleObject15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23" Type="http://schemas.openxmlformats.org/officeDocument/2006/relationships/image" Target="../media/image171.wmf"/><Relationship Id="rId10" Type="http://schemas.openxmlformats.org/officeDocument/2006/relationships/oleObject" Target="../embeddings/oleObject148.bin"/><Relationship Id="rId19" Type="http://schemas.openxmlformats.org/officeDocument/2006/relationships/image" Target="../media/image169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15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80.wmf"/><Relationship Id="rId3" Type="http://schemas.openxmlformats.org/officeDocument/2006/relationships/notesSlide" Target="../notesSlides/notesSlide29.xml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77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9.wmf"/><Relationship Id="rId20" Type="http://schemas.openxmlformats.org/officeDocument/2006/relationships/image" Target="../media/image181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183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10" Type="http://schemas.openxmlformats.org/officeDocument/2006/relationships/image" Target="../media/image17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84.jpeg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78.wmf"/><Relationship Id="rId22" Type="http://schemas.openxmlformats.org/officeDocument/2006/relationships/image" Target="../media/image18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170.bin"/><Relationship Id="rId18" Type="http://schemas.openxmlformats.org/officeDocument/2006/relationships/image" Target="../media/image191.wmf"/><Relationship Id="rId26" Type="http://schemas.openxmlformats.org/officeDocument/2006/relationships/image" Target="../media/image195.wmf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174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72.bin"/><Relationship Id="rId25" Type="http://schemas.openxmlformats.org/officeDocument/2006/relationships/oleObject" Target="../embeddings/oleObject1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0.wmf"/><Relationship Id="rId20" Type="http://schemas.openxmlformats.org/officeDocument/2006/relationships/image" Target="../media/image192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69.bin"/><Relationship Id="rId24" Type="http://schemas.openxmlformats.org/officeDocument/2006/relationships/image" Target="../media/image194.wmf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23" Type="http://schemas.openxmlformats.org/officeDocument/2006/relationships/oleObject" Target="../embeddings/oleObject175.bin"/><Relationship Id="rId28" Type="http://schemas.openxmlformats.org/officeDocument/2006/relationships/image" Target="../media/image196.wmf"/><Relationship Id="rId10" Type="http://schemas.openxmlformats.org/officeDocument/2006/relationships/image" Target="../media/image187.wmf"/><Relationship Id="rId19" Type="http://schemas.openxmlformats.org/officeDocument/2006/relationships/oleObject" Target="../embeddings/oleObject173.bin"/><Relationship Id="rId4" Type="http://schemas.openxmlformats.org/officeDocument/2006/relationships/image" Target="../media/image197.jpeg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89.wmf"/><Relationship Id="rId22" Type="http://schemas.openxmlformats.org/officeDocument/2006/relationships/image" Target="../media/image193.wmf"/><Relationship Id="rId27" Type="http://schemas.openxmlformats.org/officeDocument/2006/relationships/oleObject" Target="../embeddings/oleObject17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204.wmf"/><Relationship Id="rId26" Type="http://schemas.openxmlformats.org/officeDocument/2006/relationships/image" Target="../media/image208.wmf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186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184.bin"/><Relationship Id="rId25" Type="http://schemas.openxmlformats.org/officeDocument/2006/relationships/oleObject" Target="../embeddings/oleObject18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3.wmf"/><Relationship Id="rId20" Type="http://schemas.openxmlformats.org/officeDocument/2006/relationships/image" Target="../media/image205.wmf"/><Relationship Id="rId29" Type="http://schemas.openxmlformats.org/officeDocument/2006/relationships/oleObject" Target="../embeddings/oleObject190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11.jpeg"/><Relationship Id="rId11" Type="http://schemas.openxmlformats.org/officeDocument/2006/relationships/oleObject" Target="../embeddings/oleObject181.bin"/><Relationship Id="rId24" Type="http://schemas.openxmlformats.org/officeDocument/2006/relationships/image" Target="../media/image207.wmf"/><Relationship Id="rId5" Type="http://schemas.openxmlformats.org/officeDocument/2006/relationships/image" Target="../media/image198.wmf"/><Relationship Id="rId15" Type="http://schemas.openxmlformats.org/officeDocument/2006/relationships/oleObject" Target="../embeddings/oleObject183.bin"/><Relationship Id="rId23" Type="http://schemas.openxmlformats.org/officeDocument/2006/relationships/oleObject" Target="../embeddings/oleObject187.bin"/><Relationship Id="rId28" Type="http://schemas.openxmlformats.org/officeDocument/2006/relationships/image" Target="../media/image209.wmf"/><Relationship Id="rId10" Type="http://schemas.openxmlformats.org/officeDocument/2006/relationships/image" Target="../media/image200.wmf"/><Relationship Id="rId19" Type="http://schemas.openxmlformats.org/officeDocument/2006/relationships/oleObject" Target="../embeddings/oleObject185.bin"/><Relationship Id="rId4" Type="http://schemas.openxmlformats.org/officeDocument/2006/relationships/oleObject" Target="../embeddings/oleObject178.bin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202.wmf"/><Relationship Id="rId22" Type="http://schemas.openxmlformats.org/officeDocument/2006/relationships/image" Target="../media/image206.wmf"/><Relationship Id="rId27" Type="http://schemas.openxmlformats.org/officeDocument/2006/relationships/oleObject" Target="../embeddings/oleObject189.bin"/><Relationship Id="rId30" Type="http://schemas.openxmlformats.org/officeDocument/2006/relationships/image" Target="../media/image21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217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13.wmf"/><Relationship Id="rId12" Type="http://schemas.openxmlformats.org/officeDocument/2006/relationships/image" Target="../media/image2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4.bin"/><Relationship Id="rId5" Type="http://schemas.openxmlformats.org/officeDocument/2006/relationships/image" Target="../media/image212.wmf"/><Relationship Id="rId10" Type="http://schemas.openxmlformats.org/officeDocument/2006/relationships/image" Target="../media/image216.jpeg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21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oleObject" Target="../embeddings/oleObject199.bin"/><Relationship Id="rId18" Type="http://schemas.openxmlformats.org/officeDocument/2006/relationships/image" Target="../media/image224.wmf"/><Relationship Id="rId26" Type="http://schemas.openxmlformats.org/officeDocument/2006/relationships/image" Target="../media/image227.wmf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229.jpeg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201.bin"/><Relationship Id="rId25" Type="http://schemas.openxmlformats.org/officeDocument/2006/relationships/oleObject" Target="../embeddings/oleObject20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3.wmf"/><Relationship Id="rId20" Type="http://schemas.openxmlformats.org/officeDocument/2006/relationships/image" Target="../media/image225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18.wmf"/><Relationship Id="rId11" Type="http://schemas.openxmlformats.org/officeDocument/2006/relationships/oleObject" Target="../embeddings/oleObject198.bin"/><Relationship Id="rId24" Type="http://schemas.openxmlformats.org/officeDocument/2006/relationships/oleObject" Target="../embeddings/oleObject204.bin"/><Relationship Id="rId5" Type="http://schemas.openxmlformats.org/officeDocument/2006/relationships/oleObject" Target="../embeddings/oleObject195.bin"/><Relationship Id="rId15" Type="http://schemas.openxmlformats.org/officeDocument/2006/relationships/oleObject" Target="../embeddings/oleObject200.bin"/><Relationship Id="rId23" Type="http://schemas.openxmlformats.org/officeDocument/2006/relationships/image" Target="../media/image226.wmf"/><Relationship Id="rId10" Type="http://schemas.openxmlformats.org/officeDocument/2006/relationships/image" Target="../media/image220.wmf"/><Relationship Id="rId19" Type="http://schemas.openxmlformats.org/officeDocument/2006/relationships/oleObject" Target="../embeddings/oleObject202.bin"/><Relationship Id="rId4" Type="http://schemas.openxmlformats.org/officeDocument/2006/relationships/image" Target="../media/image228.jpeg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222.wmf"/><Relationship Id="rId22" Type="http://schemas.openxmlformats.org/officeDocument/2006/relationships/oleObject" Target="../embeddings/oleObject203.bin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wmf"/><Relationship Id="rId18" Type="http://schemas.openxmlformats.org/officeDocument/2006/relationships/oleObject" Target="../embeddings/oleObject213.bin"/><Relationship Id="rId26" Type="http://schemas.openxmlformats.org/officeDocument/2006/relationships/oleObject" Target="../embeddings/oleObject217.bin"/><Relationship Id="rId39" Type="http://schemas.openxmlformats.org/officeDocument/2006/relationships/image" Target="../media/image247.wmf"/><Relationship Id="rId21" Type="http://schemas.openxmlformats.org/officeDocument/2006/relationships/image" Target="../media/image238.wmf"/><Relationship Id="rId34" Type="http://schemas.openxmlformats.org/officeDocument/2006/relationships/oleObject" Target="../embeddings/oleObject221.bin"/><Relationship Id="rId7" Type="http://schemas.openxmlformats.org/officeDocument/2006/relationships/image" Target="../media/image231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36.wmf"/><Relationship Id="rId25" Type="http://schemas.openxmlformats.org/officeDocument/2006/relationships/image" Target="../media/image240.wmf"/><Relationship Id="rId33" Type="http://schemas.openxmlformats.org/officeDocument/2006/relationships/image" Target="../media/image244.wmf"/><Relationship Id="rId38" Type="http://schemas.openxmlformats.org/officeDocument/2006/relationships/oleObject" Target="../embeddings/oleObject22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29" Type="http://schemas.openxmlformats.org/officeDocument/2006/relationships/image" Target="../media/image242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33.wmf"/><Relationship Id="rId24" Type="http://schemas.openxmlformats.org/officeDocument/2006/relationships/oleObject" Target="../embeddings/oleObject216.bin"/><Relationship Id="rId32" Type="http://schemas.openxmlformats.org/officeDocument/2006/relationships/oleObject" Target="../embeddings/oleObject220.bin"/><Relationship Id="rId37" Type="http://schemas.openxmlformats.org/officeDocument/2006/relationships/image" Target="../media/image246.wmf"/><Relationship Id="rId5" Type="http://schemas.openxmlformats.org/officeDocument/2006/relationships/image" Target="../media/image230.wmf"/><Relationship Id="rId15" Type="http://schemas.openxmlformats.org/officeDocument/2006/relationships/image" Target="../media/image235.wmf"/><Relationship Id="rId23" Type="http://schemas.openxmlformats.org/officeDocument/2006/relationships/image" Target="../media/image239.wmf"/><Relationship Id="rId28" Type="http://schemas.openxmlformats.org/officeDocument/2006/relationships/oleObject" Target="../embeddings/oleObject218.bin"/><Relationship Id="rId36" Type="http://schemas.openxmlformats.org/officeDocument/2006/relationships/oleObject" Target="../embeddings/oleObject222.bin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237.wmf"/><Relationship Id="rId31" Type="http://schemas.openxmlformats.org/officeDocument/2006/relationships/image" Target="../media/image243.wmf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232.wmf"/><Relationship Id="rId14" Type="http://schemas.openxmlformats.org/officeDocument/2006/relationships/oleObject" Target="../embeddings/oleObject211.bin"/><Relationship Id="rId22" Type="http://schemas.openxmlformats.org/officeDocument/2006/relationships/oleObject" Target="../embeddings/oleObject215.bin"/><Relationship Id="rId27" Type="http://schemas.openxmlformats.org/officeDocument/2006/relationships/image" Target="../media/image241.wmf"/><Relationship Id="rId30" Type="http://schemas.openxmlformats.org/officeDocument/2006/relationships/oleObject" Target="../embeddings/oleObject219.bin"/><Relationship Id="rId35" Type="http://schemas.openxmlformats.org/officeDocument/2006/relationships/image" Target="../media/image245.wmf"/><Relationship Id="rId8" Type="http://schemas.openxmlformats.org/officeDocument/2006/relationships/oleObject" Target="../embeddings/oleObject208.bin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90550" y="1676400"/>
            <a:ext cx="855345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6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D7FAFB3-27BA-4941-A7F7-EF14E3CC8253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graphicFrame>
        <p:nvGraphicFramePr>
          <p:cNvPr id="52227" name="Object 4"/>
          <p:cNvGraphicFramePr>
            <a:graphicFrameLocks noChangeAspect="1"/>
          </p:cNvGraphicFramePr>
          <p:nvPr/>
        </p:nvGraphicFramePr>
        <p:xfrm>
          <a:off x="4894263" y="2724150"/>
          <a:ext cx="29178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7" name="Equation" r:id="rId4" imgW="2019300" imgH="457200" progId="Equation.3">
                  <p:embed/>
                </p:oleObj>
              </mc:Choice>
              <mc:Fallback>
                <p:oleObj name="Equation" r:id="rId4" imgW="2019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724150"/>
                        <a:ext cx="29178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6"/>
          <p:cNvGraphicFramePr>
            <a:graphicFrameLocks noChangeAspect="1"/>
          </p:cNvGraphicFramePr>
          <p:nvPr/>
        </p:nvGraphicFramePr>
        <p:xfrm>
          <a:off x="5630863" y="3402013"/>
          <a:ext cx="9985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8" name="Equation" r:id="rId6" imgW="685502" imgH="406224" progId="Equation.3">
                  <p:embed/>
                </p:oleObj>
              </mc:Choice>
              <mc:Fallback>
                <p:oleObj name="Equation" r:id="rId6" imgW="685502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3402013"/>
                        <a:ext cx="9985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609600" y="320675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Displacement Current (continued)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5186363" y="1085850"/>
            <a:ext cx="39576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The total current density is         .In the first equation          so it remains valid. In the second equation        so that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5340350" y="4735513"/>
            <a:ext cx="3703897" cy="10699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So we obtain the same current for either surface though it is conduction current in     and displacement current in  </a:t>
            </a:r>
            <a:r>
              <a:rPr lang="en-US" altLang="en-US" sz="1600" i="1" dirty="0"/>
              <a:t>    </a:t>
            </a:r>
            <a:r>
              <a:rPr lang="en-US" altLang="en-US" sz="1600" dirty="0"/>
              <a:t>. </a:t>
            </a:r>
          </a:p>
        </p:txBody>
      </p:sp>
      <p:graphicFrame>
        <p:nvGraphicFramePr>
          <p:cNvPr id="52233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67675" y="1085850"/>
          <a:ext cx="6143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9" name="Equation" r:id="rId8" imgW="457002" imgH="215806" progId="Equation.3">
                  <p:embed/>
                </p:oleObj>
              </mc:Choice>
              <mc:Fallback>
                <p:oleObj name="Equation" r:id="rId8" imgW="457002" imgH="215806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675" y="1085850"/>
                        <a:ext cx="61436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69138" y="1355725"/>
          <a:ext cx="6143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0" name="Equation" r:id="rId10" imgW="494870" imgH="215713" progId="Equation.3">
                  <p:embed/>
                </p:oleObj>
              </mc:Choice>
              <mc:Fallback>
                <p:oleObj name="Equation" r:id="rId10" imgW="494870" imgH="215713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1355725"/>
                        <a:ext cx="614362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184900" y="1854200"/>
          <a:ext cx="4984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1" name="Equation" r:id="rId12" imgW="406048" imgH="215713" progId="Equation.3">
                  <p:embed/>
                </p:oleObj>
              </mc:Choice>
              <mc:Fallback>
                <p:oleObj name="Equation" r:id="rId12" imgW="406048" imgH="215713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1854200"/>
                        <a:ext cx="49847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6" name="Picture 27" descr="p97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163638"/>
            <a:ext cx="3597275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30" descr="p97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0138"/>
            <a:ext cx="39560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4111625" y="1778000"/>
          <a:ext cx="9223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2" name="Equation" r:id="rId16" imgW="647700" imgH="431800" progId="Equation.3">
                  <p:embed/>
                </p:oleObj>
              </mc:Choice>
              <mc:Fallback>
                <p:oleObj name="Equation" r:id="rId16" imgW="6477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778000"/>
                        <a:ext cx="9223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5072063" y="2200275"/>
            <a:ext cx="873125" cy="563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AutoShape 35"/>
          <p:cNvSpPr>
            <a:spLocks/>
          </p:cNvSpPr>
          <p:nvPr/>
        </p:nvSpPr>
        <p:spPr bwMode="auto">
          <a:xfrm rot="5400000">
            <a:off x="7331075" y="2339975"/>
            <a:ext cx="236538" cy="769938"/>
          </a:xfrm>
          <a:prstGeom prst="leftBrace">
            <a:avLst>
              <a:gd name="adj1" fmla="val 27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7296150" y="2286000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Q</a:t>
            </a:r>
          </a:p>
        </p:txBody>
      </p:sp>
      <p:sp>
        <p:nvSpPr>
          <p:cNvPr id="52242" name="Line 37"/>
          <p:cNvSpPr>
            <a:spLocks noChangeShapeType="1"/>
          </p:cNvSpPr>
          <p:nvPr/>
        </p:nvSpPr>
        <p:spPr bwMode="auto">
          <a:xfrm>
            <a:off x="2306638" y="1431925"/>
            <a:ext cx="268287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39"/>
          <p:cNvSpPr>
            <a:spLocks noChangeShapeType="1"/>
          </p:cNvSpPr>
          <p:nvPr/>
        </p:nvSpPr>
        <p:spPr bwMode="auto">
          <a:xfrm flipH="1">
            <a:off x="3343275" y="1201738"/>
            <a:ext cx="306388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40"/>
          <p:cNvSpPr>
            <a:spLocks noChangeShapeType="1"/>
          </p:cNvSpPr>
          <p:nvPr/>
        </p:nvSpPr>
        <p:spPr bwMode="auto">
          <a:xfrm flipV="1">
            <a:off x="923925" y="2776538"/>
            <a:ext cx="422275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Line 41"/>
          <p:cNvSpPr>
            <a:spLocks noChangeShapeType="1"/>
          </p:cNvSpPr>
          <p:nvPr/>
        </p:nvSpPr>
        <p:spPr bwMode="auto">
          <a:xfrm flipV="1">
            <a:off x="1500188" y="3198813"/>
            <a:ext cx="230187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Line 42"/>
          <p:cNvSpPr>
            <a:spLocks noChangeShapeType="1"/>
          </p:cNvSpPr>
          <p:nvPr/>
        </p:nvSpPr>
        <p:spPr bwMode="auto">
          <a:xfrm flipH="1" flipV="1">
            <a:off x="2190750" y="2968625"/>
            <a:ext cx="6143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43"/>
          <p:cNvSpPr>
            <a:spLocks noChangeShapeType="1"/>
          </p:cNvSpPr>
          <p:nvPr/>
        </p:nvSpPr>
        <p:spPr bwMode="auto">
          <a:xfrm flipV="1">
            <a:off x="1422400" y="5734050"/>
            <a:ext cx="307975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44"/>
          <p:cNvSpPr>
            <a:spLocks noChangeShapeType="1"/>
          </p:cNvSpPr>
          <p:nvPr/>
        </p:nvSpPr>
        <p:spPr bwMode="auto">
          <a:xfrm flipH="1" flipV="1">
            <a:off x="2767013" y="5233988"/>
            <a:ext cx="4603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Text Box 45"/>
          <p:cNvSpPr txBox="1">
            <a:spLocks noChangeArrowheads="1"/>
          </p:cNvSpPr>
          <p:nvPr/>
        </p:nvSpPr>
        <p:spPr bwMode="auto">
          <a:xfrm>
            <a:off x="1768475" y="1163638"/>
            <a:ext cx="1141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Charge +Q</a:t>
            </a:r>
          </a:p>
        </p:txBody>
      </p:sp>
      <p:sp>
        <p:nvSpPr>
          <p:cNvPr id="52250" name="Text Box 46"/>
          <p:cNvSpPr txBox="1">
            <a:spLocks noChangeArrowheads="1"/>
          </p:cNvSpPr>
          <p:nvPr/>
        </p:nvSpPr>
        <p:spPr bwMode="auto">
          <a:xfrm>
            <a:off x="3305175" y="93345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Charge -Q</a:t>
            </a:r>
          </a:p>
        </p:txBody>
      </p:sp>
      <p:sp>
        <p:nvSpPr>
          <p:cNvPr id="52251" name="Text Box 47"/>
          <p:cNvSpPr txBox="1">
            <a:spLocks noChangeArrowheads="1"/>
          </p:cNvSpPr>
          <p:nvPr/>
        </p:nvSpPr>
        <p:spPr bwMode="auto">
          <a:xfrm>
            <a:off x="657225" y="29527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</a:t>
            </a:r>
          </a:p>
        </p:txBody>
      </p:sp>
      <p:sp>
        <p:nvSpPr>
          <p:cNvPr id="52252" name="Text Box 48"/>
          <p:cNvSpPr txBox="1">
            <a:spLocks noChangeArrowheads="1"/>
          </p:cNvSpPr>
          <p:nvPr/>
        </p:nvSpPr>
        <p:spPr bwMode="auto">
          <a:xfrm>
            <a:off x="2796137" y="2963862"/>
            <a:ext cx="1441450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u="sng" dirty="0">
                <a:solidFill>
                  <a:srgbClr val="0000FF"/>
                </a:solidFill>
              </a:rPr>
              <a:t>Surface S1</a:t>
            </a:r>
          </a:p>
        </p:txBody>
      </p:sp>
      <p:sp>
        <p:nvSpPr>
          <p:cNvPr id="52253" name="Text Box 49"/>
          <p:cNvSpPr txBox="1">
            <a:spLocks noChangeArrowheads="1"/>
          </p:cNvSpPr>
          <p:nvPr/>
        </p:nvSpPr>
        <p:spPr bwMode="auto">
          <a:xfrm>
            <a:off x="1085850" y="3419475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Path L</a:t>
            </a:r>
          </a:p>
        </p:txBody>
      </p:sp>
      <p:sp>
        <p:nvSpPr>
          <p:cNvPr id="52254" name="Text Box 50"/>
          <p:cNvSpPr txBox="1">
            <a:spLocks noChangeArrowheads="1"/>
          </p:cNvSpPr>
          <p:nvPr/>
        </p:nvSpPr>
        <p:spPr bwMode="auto">
          <a:xfrm>
            <a:off x="1009650" y="5991225"/>
            <a:ext cx="1323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Path L</a:t>
            </a:r>
          </a:p>
        </p:txBody>
      </p:sp>
      <p:sp>
        <p:nvSpPr>
          <p:cNvPr id="52255" name="Text Box 51"/>
          <p:cNvSpPr txBox="1">
            <a:spLocks noChangeArrowheads="1"/>
          </p:cNvSpPr>
          <p:nvPr/>
        </p:nvSpPr>
        <p:spPr bwMode="auto">
          <a:xfrm>
            <a:off x="3251114" y="5518150"/>
            <a:ext cx="1445577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u="sng" dirty="0">
                <a:solidFill>
                  <a:srgbClr val="0000FF"/>
                </a:solidFill>
              </a:rPr>
              <a:t>Surface </a:t>
            </a:r>
            <a:r>
              <a:rPr lang="en-US" altLang="en-US" sz="1600" b="1" u="sng" dirty="0" smtClean="0">
                <a:solidFill>
                  <a:srgbClr val="0000FF"/>
                </a:solidFill>
              </a:rPr>
              <a:t>S2</a:t>
            </a:r>
            <a:endParaRPr lang="en-US" altLang="en-US" sz="1600" dirty="0"/>
          </a:p>
        </p:txBody>
      </p:sp>
      <p:graphicFrame>
        <p:nvGraphicFramePr>
          <p:cNvPr id="52256" name="Object 52"/>
          <p:cNvGraphicFramePr>
            <a:graphicFrameLocks noChangeAspect="1"/>
          </p:cNvGraphicFramePr>
          <p:nvPr/>
        </p:nvGraphicFramePr>
        <p:xfrm>
          <a:off x="7639050" y="5172075"/>
          <a:ext cx="2730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3" name="Equation" r:id="rId18" imgW="152268" imgH="215713" progId="Equation.3">
                  <p:embed/>
                </p:oleObj>
              </mc:Choice>
              <mc:Fallback>
                <p:oleObj name="Equation" r:id="rId18" imgW="152268" imgH="215713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050" y="5172075"/>
                        <a:ext cx="2730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7" name="Object 53"/>
          <p:cNvGraphicFramePr>
            <a:graphicFrameLocks noChangeAspect="1"/>
          </p:cNvGraphicFramePr>
          <p:nvPr/>
        </p:nvGraphicFramePr>
        <p:xfrm>
          <a:off x="7975600" y="5518150"/>
          <a:ext cx="29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4" name="Equation" r:id="rId20" imgW="152268" imgH="152268" progId="Equation.3">
                  <p:embed/>
                </p:oleObj>
              </mc:Choice>
              <mc:Fallback>
                <p:oleObj name="Equation" r:id="rId20" imgW="152268" imgH="152268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5518150"/>
                        <a:ext cx="29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8" name="Object 54"/>
          <p:cNvGraphicFramePr>
            <a:graphicFrameLocks noChangeAspect="1"/>
          </p:cNvGraphicFramePr>
          <p:nvPr/>
        </p:nvGraphicFramePr>
        <p:xfrm>
          <a:off x="8172450" y="2863850"/>
          <a:ext cx="381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5" name="Equation" r:id="rId22" imgW="380835" imgH="215806" progId="Equation.3">
                  <p:embed/>
                </p:oleObj>
              </mc:Choice>
              <mc:Fallback>
                <p:oleObj name="Equation" r:id="rId22" imgW="380835" imgH="215806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863850"/>
                        <a:ext cx="381000" cy="215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9" name="Line 55"/>
          <p:cNvSpPr>
            <a:spLocks noChangeShapeType="1"/>
          </p:cNvSpPr>
          <p:nvPr/>
        </p:nvSpPr>
        <p:spPr bwMode="auto">
          <a:xfrm flipH="1">
            <a:off x="7858125" y="2933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Line 56"/>
          <p:cNvSpPr>
            <a:spLocks noChangeShapeType="1"/>
          </p:cNvSpPr>
          <p:nvPr/>
        </p:nvSpPr>
        <p:spPr bwMode="auto">
          <a:xfrm flipV="1">
            <a:off x="1011238" y="5264150"/>
            <a:ext cx="422275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Text Box 57"/>
          <p:cNvSpPr txBox="1">
            <a:spLocks noChangeArrowheads="1"/>
          </p:cNvSpPr>
          <p:nvPr/>
        </p:nvSpPr>
        <p:spPr bwMode="auto">
          <a:xfrm>
            <a:off x="744538" y="5440363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</a:t>
            </a:r>
          </a:p>
        </p:txBody>
      </p:sp>
      <p:sp>
        <p:nvSpPr>
          <p:cNvPr id="52262" name="Line 58"/>
          <p:cNvSpPr>
            <a:spLocks noChangeShapeType="1"/>
          </p:cNvSpPr>
          <p:nvPr/>
        </p:nvSpPr>
        <p:spPr bwMode="auto">
          <a:xfrm>
            <a:off x="2355850" y="3919538"/>
            <a:ext cx="26828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Text Box 59"/>
          <p:cNvSpPr txBox="1">
            <a:spLocks noChangeArrowheads="1"/>
          </p:cNvSpPr>
          <p:nvPr/>
        </p:nvSpPr>
        <p:spPr bwMode="auto">
          <a:xfrm>
            <a:off x="1817688" y="3651250"/>
            <a:ext cx="1141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Charge +Q</a:t>
            </a:r>
          </a:p>
        </p:txBody>
      </p:sp>
      <p:sp>
        <p:nvSpPr>
          <p:cNvPr id="52264" name="Line 60"/>
          <p:cNvSpPr>
            <a:spLocks noChangeShapeType="1"/>
          </p:cNvSpPr>
          <p:nvPr/>
        </p:nvSpPr>
        <p:spPr bwMode="auto">
          <a:xfrm flipH="1">
            <a:off x="3535363" y="3622675"/>
            <a:ext cx="306387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5" name="Text Box 61"/>
          <p:cNvSpPr txBox="1">
            <a:spLocks noChangeArrowheads="1"/>
          </p:cNvSpPr>
          <p:nvPr/>
        </p:nvSpPr>
        <p:spPr bwMode="auto">
          <a:xfrm>
            <a:off x="3497263" y="3354388"/>
            <a:ext cx="990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Charge -Q</a:t>
            </a:r>
          </a:p>
        </p:txBody>
      </p:sp>
      <p:graphicFrame>
        <p:nvGraphicFramePr>
          <p:cNvPr id="52266" name="Object 6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6" name="Equation" r:id="rId24" imgW="114151" imgH="215619" progId="Equation.3">
                  <p:embed/>
                </p:oleObj>
              </mc:Choice>
              <mc:Fallback>
                <p:oleObj name="Equation" r:id="rId24" imgW="114151" imgH="215619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7" name="Object 63"/>
          <p:cNvGraphicFramePr>
            <a:graphicFrameLocks noChangeAspect="1"/>
          </p:cNvGraphicFramePr>
          <p:nvPr/>
        </p:nvGraphicFramePr>
        <p:xfrm>
          <a:off x="7108825" y="3517900"/>
          <a:ext cx="1298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7" name="Equation" r:id="rId26" imgW="888614" imgH="393529" progId="Equation.3">
                  <p:embed/>
                </p:oleObj>
              </mc:Choice>
              <mc:Fallback>
                <p:oleObj name="Equation" r:id="rId26" imgW="888614" imgH="393529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3517900"/>
                        <a:ext cx="12985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130920"/>
              </p:ext>
            </p:extLst>
          </p:nvPr>
        </p:nvGraphicFramePr>
        <p:xfrm>
          <a:off x="7754938" y="3917950"/>
          <a:ext cx="11318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8" name="Equation" r:id="rId28" imgW="774364" imgH="393529" progId="Equation.3">
                  <p:embed/>
                </p:oleObj>
              </mc:Choice>
              <mc:Fallback>
                <p:oleObj name="Equation" r:id="rId28" imgW="774364" imgH="393529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3917950"/>
                        <a:ext cx="1131887" cy="5746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 animBg="1"/>
      <p:bldP spid="48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Electric vs Magnetic Comparison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219200"/>
            <a:ext cx="5318125" cy="5638800"/>
          </a:xfrm>
        </p:spPr>
      </p:pic>
      <p:sp>
        <p:nvSpPr>
          <p:cNvPr id="2" name="TextBox 1"/>
          <p:cNvSpPr txBox="1"/>
          <p:nvPr/>
        </p:nvSpPr>
        <p:spPr>
          <a:xfrm>
            <a:off x="4202722" y="3455377"/>
            <a:ext cx="1151793" cy="465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186" y="3455377"/>
            <a:ext cx="1099038" cy="465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780" y="4038600"/>
            <a:ext cx="6324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G.L.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8841" y="4516313"/>
            <a:ext cx="86665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←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A.L.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371" y="4516313"/>
            <a:ext cx="178984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Conservative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3696" y="3798258"/>
            <a:ext cx="17898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Field lines form closed loops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AC38554-5FC2-4AC8-BEBB-DB53D43158C4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u="sng">
                <a:solidFill>
                  <a:srgbClr val="0000FF"/>
                </a:solidFill>
              </a:rPr>
              <a:t>Faraday’s Law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853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Faraday discovered experimentally that a current was induced in a conducting loop when the magnetic flux linking the loop changed. In </a:t>
            </a:r>
            <a:r>
              <a:rPr lang="en-US" altLang="en-US" sz="1600" u="sng"/>
              <a:t>differential </a:t>
            </a:r>
            <a:r>
              <a:rPr lang="en-US" altLang="en-US" sz="1600"/>
              <a:t>(or point) form this experimental fact is described by the following equation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609600" y="3121025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Taking the surface integral of both sides over an open surface and applying </a:t>
            </a:r>
            <a:r>
              <a:rPr lang="en-US" altLang="en-US" sz="1600" u="sng"/>
              <a:t>Stokes’ theorem</a:t>
            </a:r>
            <a:r>
              <a:rPr lang="en-US" altLang="en-US" sz="1600"/>
              <a:t>, we obtain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541338" y="4632325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where    is the magnetic flux through the surface S. </a:t>
            </a:r>
            <a:r>
              <a:rPr lang="en-US" altLang="en-US" sz="1600" u="sng" dirty="0">
                <a:solidFill>
                  <a:srgbClr val="006600"/>
                </a:solidFill>
              </a:rPr>
              <a:t>Examples</a:t>
            </a:r>
            <a:r>
              <a:rPr lang="en-US" altLang="en-US" sz="1600" dirty="0">
                <a:solidFill>
                  <a:srgbClr val="006600"/>
                </a:solidFill>
              </a:rPr>
              <a:t>: transformer, etc.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</a:rPr>
              <a:t>Time-varying electric field is </a:t>
            </a:r>
            <a:r>
              <a:rPr lang="en-US" altLang="en-US" sz="1600" b="1" dirty="0">
                <a:solidFill>
                  <a:srgbClr val="990000"/>
                </a:solidFill>
              </a:rPr>
              <a:t>not conservative </a:t>
            </a:r>
            <a:r>
              <a:rPr lang="en-US" altLang="en-US" sz="1600" b="1" dirty="0">
                <a:solidFill>
                  <a:srgbClr val="0000FF"/>
                </a:solidFill>
              </a:rPr>
              <a:t>(voltage between two points may be not unique).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</a:rPr>
              <a:t>Induced </a:t>
            </a:r>
            <a:r>
              <a:rPr lang="en-US" altLang="en-US" sz="1600" b="1" dirty="0" err="1">
                <a:solidFill>
                  <a:srgbClr val="0000FF"/>
                </a:solidFill>
              </a:rPr>
              <a:t>emf</a:t>
            </a:r>
            <a:r>
              <a:rPr lang="en-US" altLang="en-US" sz="1600" b="1" dirty="0">
                <a:solidFill>
                  <a:srgbClr val="0000FF"/>
                </a:solidFill>
              </a:rPr>
              <a:t> v(t) depends on </a:t>
            </a:r>
            <a:r>
              <a:rPr lang="en-US" altLang="en-US" sz="1600" b="1" dirty="0">
                <a:solidFill>
                  <a:srgbClr val="990000"/>
                </a:solidFill>
              </a:rPr>
              <a:t>B, S, cos</a:t>
            </a:r>
            <a:r>
              <a:rPr lang="el-GR" altLang="en-US" sz="1600" b="1" dirty="0">
                <a:solidFill>
                  <a:srgbClr val="990000"/>
                </a:solidFill>
              </a:rPr>
              <a:t>θ</a:t>
            </a:r>
            <a:r>
              <a:rPr lang="en-US" altLang="en-US" sz="1600" b="1" dirty="0">
                <a:solidFill>
                  <a:srgbClr val="990000"/>
                </a:solidFill>
              </a:rPr>
              <a:t> and their rate of </a:t>
            </a:r>
            <a:r>
              <a:rPr lang="en-US" altLang="en-US" sz="1600" b="1" dirty="0" smtClean="0">
                <a:solidFill>
                  <a:srgbClr val="990000"/>
                </a:solidFill>
              </a:rPr>
              <a:t>change.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 Also </a:t>
            </a:r>
            <a:r>
              <a:rPr lang="en-US" altLang="en-US" sz="1600" b="1" dirty="0">
                <a:solidFill>
                  <a:srgbClr val="0000FF"/>
                </a:solidFill>
              </a:rPr>
              <a:t>on the </a:t>
            </a:r>
            <a:r>
              <a:rPr lang="en-US" altLang="en-US" sz="1600" b="1" dirty="0">
                <a:solidFill>
                  <a:srgbClr val="990000"/>
                </a:solidFill>
              </a:rPr>
              <a:t>number of turns </a:t>
            </a:r>
            <a:r>
              <a:rPr lang="en-US" altLang="en-US" sz="1600" b="1" dirty="0" smtClean="0">
                <a:solidFill>
                  <a:srgbClr val="990000"/>
                </a:solidFill>
              </a:rPr>
              <a:t>N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: 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55304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92550" y="1857375"/>
          <a:ext cx="18303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6" name="Equation" r:id="rId4" imgW="876300" imgH="431800" progId="Equation.3">
                  <p:embed/>
                </p:oleObj>
              </mc:Choice>
              <mc:Fallback>
                <p:oleObj name="Equation" r:id="rId4" imgW="876300" imgH="43180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1857375"/>
                        <a:ext cx="1830388" cy="90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08677808"/>
              </p:ext>
            </p:extLst>
          </p:nvPr>
        </p:nvGraphicFramePr>
        <p:xfrm>
          <a:off x="2735659" y="3722167"/>
          <a:ext cx="3922316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7" name="Equation" r:id="rId6" imgW="2070100" imgH="457200" progId="Equation.3">
                  <p:embed/>
                </p:oleObj>
              </mc:Choice>
              <mc:Fallback>
                <p:oleObj name="Equation" r:id="rId6" imgW="2070100" imgH="4572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659" y="3722167"/>
                        <a:ext cx="3922316" cy="8667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2225" y="4656138"/>
          <a:ext cx="2476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8" name="Equation" r:id="rId8" imgW="152268" imgH="164957" progId="Equation.3">
                  <p:embed/>
                </p:oleObj>
              </mc:Choice>
              <mc:Fallback>
                <p:oleObj name="Equation" r:id="rId8" imgW="152268" imgH="164957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656138"/>
                        <a:ext cx="24765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30197" y="3935412"/>
            <a:ext cx="184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Integral form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044932" y="4136937"/>
            <a:ext cx="656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3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49560"/>
              </p:ext>
            </p:extLst>
          </p:nvPr>
        </p:nvGraphicFramePr>
        <p:xfrm>
          <a:off x="3475977" y="5921576"/>
          <a:ext cx="1766085" cy="73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9" name="Equation" r:id="rId10" imgW="977476" imgH="406224" progId="Equation.3">
                  <p:embed/>
                </p:oleObj>
              </mc:Choice>
              <mc:Fallback>
                <p:oleObj name="Equation" r:id="rId10" imgW="977476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977" y="5921576"/>
                        <a:ext cx="1766085" cy="7346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85573"/>
              </p:ext>
            </p:extLst>
          </p:nvPr>
        </p:nvGraphicFramePr>
        <p:xfrm>
          <a:off x="6884468" y="3814762"/>
          <a:ext cx="2191270" cy="7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0" name="Equation" r:id="rId12" imgW="1180588" imgH="393529" progId="Equation.3">
                  <p:embed/>
                </p:oleObj>
              </mc:Choice>
              <mc:Fallback>
                <p:oleObj name="Equation" r:id="rId12" imgW="118058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468" y="3814762"/>
                        <a:ext cx="2191270" cy="7310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6"/>
          <p:cNvGrpSpPr>
            <a:grpSpLocks/>
          </p:cNvGrpSpPr>
          <p:nvPr/>
        </p:nvGrpSpPr>
        <p:grpSpPr bwMode="auto">
          <a:xfrm>
            <a:off x="713708" y="3956981"/>
            <a:ext cx="4526297" cy="2282151"/>
            <a:chOff x="5002251" y="4808803"/>
            <a:chExt cx="3252224" cy="1899843"/>
          </a:xfrm>
        </p:grpSpPr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6120989" y="5359507"/>
              <a:ext cx="369887" cy="682627"/>
            </a:xfrm>
            <a:prstGeom prst="rect">
              <a:avLst/>
            </a:prstGeom>
            <a:solidFill>
              <a:srgbClr val="FFFF00">
                <a:alpha val="4509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8453" name="Group 22"/>
            <p:cNvGrpSpPr>
              <a:grpSpLocks/>
            </p:cNvGrpSpPr>
            <p:nvPr/>
          </p:nvGrpSpPr>
          <p:grpSpPr bwMode="auto">
            <a:xfrm>
              <a:off x="5002251" y="4808803"/>
              <a:ext cx="3252224" cy="1899843"/>
              <a:chOff x="4715138" y="4846160"/>
              <a:chExt cx="3253040" cy="1901428"/>
            </a:xfrm>
          </p:grpSpPr>
          <p:graphicFrame>
            <p:nvGraphicFramePr>
              <p:cNvPr id="18454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767174" y="4846160"/>
              <a:ext cx="1934670" cy="680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024" name="Equation" r:id="rId4" imgW="1117115" imgH="393529" progId="Equation.3">
                      <p:embed/>
                    </p:oleObj>
                  </mc:Choice>
                  <mc:Fallback>
                    <p:oleObj name="Equation" r:id="rId4" imgW="1117115" imgH="393529" progId="Equation.3">
                      <p:embed/>
                      <p:pic>
                        <p:nvPicPr>
                          <p:cNvPr id="18454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7174" y="4846160"/>
                            <a:ext cx="1934670" cy="6808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690579"/>
                  </p:ext>
                </p:extLst>
              </p:nvPr>
            </p:nvGraphicFramePr>
            <p:xfrm>
              <a:off x="4715138" y="5404219"/>
              <a:ext cx="3055160" cy="680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025" name="Equation" r:id="rId6" imgW="1765300" imgH="393700" progId="Equation.3">
                      <p:embed/>
                    </p:oleObj>
                  </mc:Choice>
                  <mc:Fallback>
                    <p:oleObj name="Equation" r:id="rId6" imgW="1765300" imgH="393700" progId="Equation.3">
                      <p:embed/>
                      <p:pic>
                        <p:nvPicPr>
                          <p:cNvPr id="18455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5138" y="5404219"/>
                            <a:ext cx="3055160" cy="6808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56" name="TextBox 20"/>
              <p:cNvSpPr txBox="1">
                <a:spLocks noChangeArrowheads="1"/>
              </p:cNvSpPr>
              <p:nvPr/>
            </p:nvSpPr>
            <p:spPr bwMode="auto">
              <a:xfrm>
                <a:off x="4715138" y="6414227"/>
                <a:ext cx="3253040" cy="3333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For A = (10 × 10) cm</a:t>
                </a:r>
                <a:r>
                  <a:rPr kumimoji="0" lang="en-US" alt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, V = 100 V</a:t>
                </a:r>
              </a:p>
            </p:txBody>
          </p:sp>
        </p:grpSp>
      </p:grpSp>
      <p:pic>
        <p:nvPicPr>
          <p:cNvPr id="18435" name="Picture 2" descr="stri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914400" y="65913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FC6D5-D672-4A11-A701-7D916525A4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8439" name="Picture 7" descr="largeBlueW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936427" y="1057110"/>
            <a:ext cx="46831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Maximum rate-of-change of current (</a:t>
            </a:r>
            <a:r>
              <a:rPr kumimoji="0" lang="en-US" alt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</a:t>
            </a:r>
            <a:r>
              <a:rPr kumimoji="0" lang="en-US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kumimoji="0" lang="en-US" alt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dt</a:t>
            </a:r>
            <a:r>
              <a:rPr kumimoji="0" lang="en-US" alt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Lightning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induced effects are often related to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dt</a:t>
            </a:r>
            <a:endParaRPr kumimoji="0" lang="en-US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According to Faraday’s Law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795338" y="76200"/>
            <a:ext cx="813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Lightning Parameters vs. Damage Mechanisms</a:t>
            </a:r>
          </a:p>
        </p:txBody>
      </p:sp>
      <p:grpSp>
        <p:nvGrpSpPr>
          <p:cNvPr id="18442" name="Group 24"/>
          <p:cNvGrpSpPr>
            <a:grpSpLocks/>
          </p:cNvGrpSpPr>
          <p:nvPr/>
        </p:nvGrpSpPr>
        <p:grpSpPr bwMode="auto">
          <a:xfrm>
            <a:off x="5684837" y="746125"/>
            <a:ext cx="3249612" cy="3875088"/>
            <a:chOff x="5278362" y="900113"/>
            <a:chExt cx="3248735" cy="3875075"/>
          </a:xfrm>
        </p:grpSpPr>
        <p:pic>
          <p:nvPicPr>
            <p:cNvPr id="18444" name="Picture 20" descr="boat1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62" y="1311892"/>
              <a:ext cx="2678282" cy="3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ghtning Bolt 11"/>
            <p:cNvSpPr/>
            <p:nvPr/>
          </p:nvSpPr>
          <p:spPr bwMode="auto">
            <a:xfrm>
              <a:off x="6713074" y="900113"/>
              <a:ext cx="247583" cy="490536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984463" y="3765541"/>
              <a:ext cx="672918" cy="635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47" name="TextBox 14"/>
            <p:cNvSpPr txBox="1">
              <a:spLocks noChangeArrowheads="1"/>
            </p:cNvSpPr>
            <p:nvPr/>
          </p:nvSpPr>
          <p:spPr bwMode="auto">
            <a:xfrm>
              <a:off x="7044512" y="3381665"/>
              <a:ext cx="805985" cy="3077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 = 2 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8448" name="TextBox 15"/>
            <p:cNvSpPr txBox="1">
              <a:spLocks noChangeArrowheads="1"/>
            </p:cNvSpPr>
            <p:nvPr/>
          </p:nvSpPr>
          <p:spPr bwMode="auto">
            <a:xfrm>
              <a:off x="6941311" y="1022058"/>
              <a:ext cx="1585786" cy="3077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dI</a:t>
              </a: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/</a:t>
              </a:r>
              <a:r>
                <a:rPr kumimoji="0" lang="en-US" alt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dt</a:t>
              </a: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= 100 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kA/µs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92621" y="3880087"/>
              <a:ext cx="300251" cy="272955"/>
            </a:xfrm>
            <a:prstGeom prst="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extrusionH="12700" contourW="12700"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1499" name="Line 4"/>
          <p:cNvSpPr>
            <a:spLocks noChangeShapeType="1"/>
          </p:cNvSpPr>
          <p:nvPr/>
        </p:nvSpPr>
        <p:spPr bwMode="auto">
          <a:xfrm>
            <a:off x="762000" y="457200"/>
            <a:ext cx="8382000" cy="0"/>
          </a:xfrm>
          <a:prstGeom prst="line">
            <a:avLst/>
          </a:prstGeom>
          <a:noFill/>
          <a:ln w="19050">
            <a:solidFill>
              <a:srgbClr val="FF4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713" y="4220234"/>
            <a:ext cx="187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(for A = 1 m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3377" y="3699222"/>
            <a:ext cx="75782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Area 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6828" y="4845342"/>
            <a:ext cx="3817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 = I/2</a:t>
            </a:r>
            <a:r>
              <a:rPr lang="el-GR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1600" b="1" dirty="0" smtClean="0">
                <a:solidFill>
                  <a:srgbClr val="0000FF"/>
                </a:solidFill>
              </a:rPr>
              <a:t>r (</a:t>
            </a:r>
            <a:r>
              <a:rPr lang="en-US" sz="1600" b="1" u="sng" dirty="0" smtClean="0">
                <a:solidFill>
                  <a:srgbClr val="0000FF"/>
                </a:solidFill>
              </a:rPr>
              <a:t>Ampere’s law</a:t>
            </a:r>
            <a:r>
              <a:rPr lang="en-US" sz="1600" b="1" dirty="0" smtClean="0">
                <a:solidFill>
                  <a:srgbClr val="0000FF"/>
                </a:solidFill>
              </a:rPr>
              <a:t>)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                 dH/</a:t>
            </a:r>
            <a:r>
              <a:rPr lang="en-US" sz="1600" b="1" dirty="0" err="1" smtClean="0">
                <a:solidFill>
                  <a:srgbClr val="0000FF"/>
                </a:solidFill>
              </a:rPr>
              <a:t>dt</a:t>
            </a:r>
            <a:r>
              <a:rPr lang="en-US" sz="1600" b="1" dirty="0" smtClean="0">
                <a:solidFill>
                  <a:srgbClr val="0000FF"/>
                </a:solidFill>
              </a:rPr>
              <a:t> = (</a:t>
            </a:r>
            <a:r>
              <a:rPr lang="en-US" sz="1600" b="1" dirty="0" err="1" smtClean="0">
                <a:solidFill>
                  <a:srgbClr val="0000FF"/>
                </a:solidFill>
              </a:rPr>
              <a:t>dI</a:t>
            </a:r>
            <a:r>
              <a:rPr lang="en-US" sz="1600" b="1" dirty="0" smtClean="0">
                <a:solidFill>
                  <a:srgbClr val="0000FF"/>
                </a:solidFill>
              </a:rPr>
              <a:t>/</a:t>
            </a:r>
            <a:r>
              <a:rPr lang="en-US" sz="1600" b="1" dirty="0" err="1" smtClean="0">
                <a:solidFill>
                  <a:srgbClr val="0000FF"/>
                </a:solidFill>
              </a:rPr>
              <a:t>dt</a:t>
            </a:r>
            <a:r>
              <a:rPr lang="en-US" sz="1600" b="1" dirty="0" smtClean="0">
                <a:solidFill>
                  <a:srgbClr val="0000FF"/>
                </a:solidFill>
              </a:rPr>
              <a:t>)/2</a:t>
            </a:r>
            <a:r>
              <a:rPr lang="el-GR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1600" b="1" dirty="0" smtClean="0">
                <a:solidFill>
                  <a:srgbClr val="0000FF"/>
                </a:solidFill>
              </a:rPr>
              <a:t>r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                 dB/</a:t>
            </a:r>
            <a:r>
              <a:rPr lang="en-US" sz="1600" b="1" dirty="0" err="1" smtClean="0">
                <a:solidFill>
                  <a:srgbClr val="0000FF"/>
                </a:solidFill>
              </a:rPr>
              <a:t>dt</a:t>
            </a:r>
            <a:r>
              <a:rPr lang="en-US" sz="1600" b="1" dirty="0" smtClean="0">
                <a:solidFill>
                  <a:srgbClr val="0000FF"/>
                </a:solidFill>
              </a:rPr>
              <a:t> = </a:t>
            </a:r>
            <a:r>
              <a:rPr lang="el-GR" sz="1600" b="1" dirty="0" smtClean="0">
                <a:solidFill>
                  <a:srgbClr val="0000FF"/>
                </a:solidFill>
              </a:rPr>
              <a:t>μ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1600" b="1" dirty="0" smtClean="0">
                <a:solidFill>
                  <a:srgbClr val="0000FF"/>
                </a:solidFill>
              </a:rPr>
              <a:t>(dH/</a:t>
            </a:r>
            <a:r>
              <a:rPr lang="en-US" sz="1600" b="1" dirty="0" err="1" smtClean="0">
                <a:solidFill>
                  <a:srgbClr val="0000FF"/>
                </a:solidFill>
              </a:rPr>
              <a:t>dt</a:t>
            </a:r>
            <a:r>
              <a:rPr lang="en-US" sz="1600" b="1" dirty="0" smtClean="0">
                <a:solidFill>
                  <a:srgbClr val="0000FF"/>
                </a:solidFill>
              </a:rPr>
              <a:t>)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          = </a:t>
            </a:r>
            <a:r>
              <a:rPr lang="el-GR" sz="1600" b="1" dirty="0">
                <a:solidFill>
                  <a:srgbClr val="990000"/>
                </a:solidFill>
              </a:rPr>
              <a:t>μ</a:t>
            </a:r>
            <a:r>
              <a:rPr lang="en-US" sz="1600" b="1" baseline="-25000" dirty="0" smtClean="0">
                <a:solidFill>
                  <a:srgbClr val="990000"/>
                </a:solidFill>
              </a:rPr>
              <a:t>0</a:t>
            </a:r>
            <a:r>
              <a:rPr lang="en-US" sz="1600" b="1" dirty="0" smtClean="0">
                <a:solidFill>
                  <a:srgbClr val="990000"/>
                </a:solidFill>
              </a:rPr>
              <a:t>(</a:t>
            </a:r>
            <a:r>
              <a:rPr lang="en-US" sz="1600" b="1" dirty="0" err="1" smtClean="0">
                <a:solidFill>
                  <a:srgbClr val="990000"/>
                </a:solidFill>
              </a:rPr>
              <a:t>dI</a:t>
            </a:r>
            <a:r>
              <a:rPr lang="en-US" sz="1600" b="1" dirty="0" smtClean="0">
                <a:solidFill>
                  <a:srgbClr val="990000"/>
                </a:solidFill>
              </a:rPr>
              <a:t>/</a:t>
            </a:r>
            <a:r>
              <a:rPr lang="en-US" sz="1600" b="1" dirty="0" err="1" smtClean="0">
                <a:solidFill>
                  <a:srgbClr val="990000"/>
                </a:solidFill>
              </a:rPr>
              <a:t>dt</a:t>
            </a:r>
            <a:r>
              <a:rPr lang="en-US" sz="1600" b="1" dirty="0" smtClean="0">
                <a:solidFill>
                  <a:srgbClr val="990000"/>
                </a:solidFill>
              </a:rPr>
              <a:t>)/</a:t>
            </a:r>
            <a:r>
              <a:rPr lang="en-US" sz="1600" b="1" dirty="0">
                <a:solidFill>
                  <a:srgbClr val="990000"/>
                </a:solidFill>
              </a:rPr>
              <a:t>2</a:t>
            </a:r>
            <a:r>
              <a:rPr lang="el-GR" sz="16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1600" b="1" dirty="0">
                <a:solidFill>
                  <a:srgbClr val="990000"/>
                </a:solidFill>
              </a:rPr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35540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DFFCE-B8E9-47D2-BA4B-5903FE67ED18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6954838" y="1662113"/>
          <a:ext cx="13049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7" name="Equation" r:id="rId4" imgW="952087" imgH="215806" progId="Equation.3">
                  <p:embed/>
                </p:oleObj>
              </mc:Choice>
              <mc:Fallback>
                <p:oleObj name="Equation" r:id="rId4" imgW="952087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1662113"/>
                        <a:ext cx="13049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5494338" y="4619625"/>
          <a:ext cx="1420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8" name="Equation" r:id="rId6" imgW="952087" imgH="215806" progId="Equation.3">
                  <p:embed/>
                </p:oleObj>
              </mc:Choice>
              <mc:Fallback>
                <p:oleObj name="Equation" r:id="rId6" imgW="952087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619625"/>
                        <a:ext cx="1420812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7"/>
          <p:cNvGraphicFramePr>
            <a:graphicFrameLocks noChangeAspect="1"/>
          </p:cNvGraphicFramePr>
          <p:nvPr/>
        </p:nvGraphicFramePr>
        <p:xfrm>
          <a:off x="6607175" y="5580063"/>
          <a:ext cx="4984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9" name="Equation" r:id="rId8" imgW="355138" imgH="177569" progId="Equation.3">
                  <p:embed/>
                </p:oleObj>
              </mc:Choice>
              <mc:Fallback>
                <p:oleObj name="Equation" r:id="rId8" imgW="355138" imgH="17756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5580063"/>
                        <a:ext cx="4984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615950" y="817563"/>
            <a:ext cx="852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u="sng">
                <a:solidFill>
                  <a:srgbClr val="0000FF"/>
                </a:solidFill>
              </a:rPr>
              <a:t>Time-varying electric field is not conservative</a:t>
            </a:r>
            <a:endParaRPr lang="en-US" altLang="en-US" sz="1600" u="sng"/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5303838" y="1393825"/>
            <a:ext cx="3840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Suppose that there is only one unique voltage                   .              Then           </a:t>
            </a:r>
          </a:p>
        </p:txBody>
      </p:sp>
      <p:graphicFrame>
        <p:nvGraphicFramePr>
          <p:cNvPr id="57352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84825" y="2257425"/>
          <a:ext cx="193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0" name="Equation" r:id="rId10" imgW="1459866" imgH="393529" progId="Equation.3">
                  <p:embed/>
                </p:oleObj>
              </mc:Choice>
              <mc:Fallback>
                <p:oleObj name="Equation" r:id="rId10" imgW="1459866" imgH="393529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2257425"/>
                        <a:ext cx="1931988" cy="5207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70600" y="5080000"/>
          <a:ext cx="3460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1" name="Equation" r:id="rId12" imgW="266353" imgH="215619" progId="Equation.3">
                  <p:embed/>
                </p:oleObj>
              </mc:Choice>
              <mc:Fallback>
                <p:oleObj name="Equation" r:id="rId12" imgW="266353" imgH="215619" progId="Equation.3">
                  <p:embed/>
                  <p:pic>
                    <p:nvPicPr>
                      <p:cNvPr id="0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5080000"/>
                        <a:ext cx="34607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1950" y="3429000"/>
          <a:ext cx="32146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2" name="Equation" r:id="rId14" imgW="2362200" imgH="660400" progId="Equation.3">
                  <p:embed/>
                </p:oleObj>
              </mc:Choice>
              <mc:Fallback>
                <p:oleObj name="Equation" r:id="rId14" imgW="2362200" imgH="660400" progId="Equation.3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429000"/>
                        <a:ext cx="3214688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7356" name="Text Box 14"/>
          <p:cNvSpPr txBox="1">
            <a:spLocks noChangeArrowheads="1"/>
          </p:cNvSpPr>
          <p:nvPr/>
        </p:nvSpPr>
        <p:spPr bwMode="auto">
          <a:xfrm>
            <a:off x="609600" y="304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/>
              <a:t>Faraday’s Law (continued)</a:t>
            </a:r>
          </a:p>
        </p:txBody>
      </p:sp>
      <p:sp>
        <p:nvSpPr>
          <p:cNvPr id="57357" name="Text Box 15"/>
          <p:cNvSpPr txBox="1">
            <a:spLocks noChangeArrowheads="1"/>
          </p:cNvSpPr>
          <p:nvPr/>
        </p:nvSpPr>
        <p:spPr bwMode="auto">
          <a:xfrm>
            <a:off x="5378450" y="2814638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However,</a:t>
            </a:r>
          </a:p>
        </p:txBody>
      </p:sp>
      <p:sp>
        <p:nvSpPr>
          <p:cNvPr id="57358" name="Text Box 23"/>
          <p:cNvSpPr txBox="1">
            <a:spLocks noChangeArrowheads="1"/>
          </p:cNvSpPr>
          <p:nvPr/>
        </p:nvSpPr>
        <p:spPr bwMode="auto">
          <a:xfrm>
            <a:off x="1830388" y="25288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57359" name="Text Box 28"/>
          <p:cNvSpPr txBox="1">
            <a:spLocks noChangeArrowheads="1"/>
          </p:cNvSpPr>
          <p:nvPr/>
        </p:nvSpPr>
        <p:spPr bwMode="auto">
          <a:xfrm>
            <a:off x="2882900" y="4849813"/>
            <a:ext cx="626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  <p:graphicFrame>
        <p:nvGraphicFramePr>
          <p:cNvPr id="57360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953250" y="5310188"/>
          <a:ext cx="11128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3" name="Equation" r:id="rId16" imgW="812447" imgH="215806" progId="Equation.3">
                  <p:embed/>
                </p:oleObj>
              </mc:Choice>
              <mc:Fallback>
                <p:oleObj name="Equation" r:id="rId16" imgW="812447" imgH="215806" progId="Equation.3">
                  <p:embed/>
                  <p:pic>
                    <p:nvPicPr>
                      <p:cNvPr id="0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310188"/>
                        <a:ext cx="11128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Text Box 39"/>
          <p:cNvSpPr txBox="1">
            <a:spLocks noChangeArrowheads="1"/>
          </p:cNvSpPr>
          <p:nvPr/>
        </p:nvSpPr>
        <p:spPr bwMode="auto">
          <a:xfrm>
            <a:off x="5378450" y="5041900"/>
            <a:ext cx="37655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Thus        can be unambiguously defined only </a:t>
            </a:r>
            <a:r>
              <a:rPr lang="en-US" altLang="en-US" sz="1600" u="sng">
                <a:solidFill>
                  <a:srgbClr val="0000FF"/>
                </a:solidFill>
              </a:rPr>
              <a:t>if               </a:t>
            </a:r>
            <a:r>
              <a:rPr lang="en-US" altLang="en-US" sz="1600"/>
              <a:t> (in practice, </a:t>
            </a:r>
            <a:r>
              <a:rPr lang="en-US" altLang="en-US" sz="1600" u="sng">
                <a:solidFill>
                  <a:srgbClr val="0000FF"/>
                </a:solidFill>
              </a:rPr>
              <a:t>if         than the dimensions of system</a:t>
            </a:r>
            <a:r>
              <a:rPr lang="en-US" altLang="en-US" sz="1600"/>
              <a:t> in question)</a:t>
            </a:r>
          </a:p>
        </p:txBody>
      </p:sp>
      <p:sp>
        <p:nvSpPr>
          <p:cNvPr id="57362" name="Freeform 40"/>
          <p:cNvSpPr>
            <a:spLocks/>
          </p:cNvSpPr>
          <p:nvPr/>
        </p:nvSpPr>
        <p:spPr bwMode="auto">
          <a:xfrm>
            <a:off x="1265238" y="1857375"/>
            <a:ext cx="2609850" cy="3014663"/>
          </a:xfrm>
          <a:custGeom>
            <a:avLst/>
            <a:gdLst>
              <a:gd name="T0" fmla="*/ 2147483647 w 1644"/>
              <a:gd name="T1" fmla="*/ 2147483647 h 1899"/>
              <a:gd name="T2" fmla="*/ 2147483647 w 1644"/>
              <a:gd name="T3" fmla="*/ 2147483647 h 1899"/>
              <a:gd name="T4" fmla="*/ 2147483647 w 1644"/>
              <a:gd name="T5" fmla="*/ 2147483647 h 1899"/>
              <a:gd name="T6" fmla="*/ 2147483647 w 1644"/>
              <a:gd name="T7" fmla="*/ 2147483647 h 1899"/>
              <a:gd name="T8" fmla="*/ 2147483647 w 1644"/>
              <a:gd name="T9" fmla="*/ 2147483647 h 1899"/>
              <a:gd name="T10" fmla="*/ 2147483647 w 1644"/>
              <a:gd name="T11" fmla="*/ 2147483647 h 1899"/>
              <a:gd name="T12" fmla="*/ 2147483647 w 1644"/>
              <a:gd name="T13" fmla="*/ 2147483647 h 1899"/>
              <a:gd name="T14" fmla="*/ 2147483647 w 1644"/>
              <a:gd name="T15" fmla="*/ 2147483647 h 1899"/>
              <a:gd name="T16" fmla="*/ 2147483647 w 1644"/>
              <a:gd name="T17" fmla="*/ 2147483647 h 1899"/>
              <a:gd name="T18" fmla="*/ 2147483647 w 1644"/>
              <a:gd name="T19" fmla="*/ 2147483647 h 1899"/>
              <a:gd name="T20" fmla="*/ 2147483647 w 1644"/>
              <a:gd name="T21" fmla="*/ 2147483647 h 18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4"/>
              <a:gd name="T34" fmla="*/ 0 h 1899"/>
              <a:gd name="T35" fmla="*/ 1644 w 1644"/>
              <a:gd name="T36" fmla="*/ 1899 h 18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4" h="1899">
                <a:moveTo>
                  <a:pt x="37" y="1794"/>
                </a:moveTo>
                <a:cubicBezTo>
                  <a:pt x="0" y="1689"/>
                  <a:pt x="62" y="1253"/>
                  <a:pt x="193" y="1092"/>
                </a:cubicBezTo>
                <a:cubicBezTo>
                  <a:pt x="324" y="931"/>
                  <a:pt x="659" y="966"/>
                  <a:pt x="823" y="828"/>
                </a:cubicBezTo>
                <a:cubicBezTo>
                  <a:pt x="987" y="690"/>
                  <a:pt x="1052" y="379"/>
                  <a:pt x="1177" y="264"/>
                </a:cubicBezTo>
                <a:cubicBezTo>
                  <a:pt x="1302" y="149"/>
                  <a:pt x="1521" y="0"/>
                  <a:pt x="1573" y="138"/>
                </a:cubicBezTo>
                <a:cubicBezTo>
                  <a:pt x="1625" y="276"/>
                  <a:pt x="1487" y="835"/>
                  <a:pt x="1489" y="1092"/>
                </a:cubicBezTo>
                <a:cubicBezTo>
                  <a:pt x="1491" y="1349"/>
                  <a:pt x="1644" y="1586"/>
                  <a:pt x="1585" y="1680"/>
                </a:cubicBezTo>
                <a:cubicBezTo>
                  <a:pt x="1526" y="1774"/>
                  <a:pt x="1330" y="1649"/>
                  <a:pt x="1135" y="1656"/>
                </a:cubicBezTo>
                <a:cubicBezTo>
                  <a:pt x="940" y="1663"/>
                  <a:pt x="598" y="1699"/>
                  <a:pt x="415" y="1722"/>
                </a:cubicBezTo>
                <a:cubicBezTo>
                  <a:pt x="232" y="1745"/>
                  <a:pt x="74" y="1899"/>
                  <a:pt x="94" y="1851"/>
                </a:cubicBezTo>
                <a:cubicBezTo>
                  <a:pt x="94" y="1851"/>
                  <a:pt x="37" y="1794"/>
                  <a:pt x="37" y="1794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Oval 41"/>
          <p:cNvSpPr>
            <a:spLocks noChangeArrowheads="1"/>
          </p:cNvSpPr>
          <p:nvPr/>
        </p:nvSpPr>
        <p:spPr bwMode="auto">
          <a:xfrm>
            <a:off x="3652838" y="1957388"/>
            <a:ext cx="88900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4" name="Oval 42"/>
          <p:cNvSpPr>
            <a:spLocks noChangeArrowheads="1"/>
          </p:cNvSpPr>
          <p:nvPr/>
        </p:nvSpPr>
        <p:spPr bwMode="auto">
          <a:xfrm>
            <a:off x="1373188" y="4745038"/>
            <a:ext cx="88900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5" name="Text Box 43"/>
          <p:cNvSpPr txBox="1">
            <a:spLocks noChangeArrowheads="1"/>
          </p:cNvSpPr>
          <p:nvPr/>
        </p:nvSpPr>
        <p:spPr bwMode="auto">
          <a:xfrm>
            <a:off x="962025" y="319087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u="sng"/>
              <a:t>Path L1</a:t>
            </a:r>
          </a:p>
        </p:txBody>
      </p:sp>
      <p:sp>
        <p:nvSpPr>
          <p:cNvPr id="57366" name="Text Box 44"/>
          <p:cNvSpPr txBox="1">
            <a:spLocks noChangeArrowheads="1"/>
          </p:cNvSpPr>
          <p:nvPr/>
        </p:nvSpPr>
        <p:spPr bwMode="auto">
          <a:xfrm>
            <a:off x="3619500" y="1695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B</a:t>
            </a:r>
          </a:p>
        </p:txBody>
      </p:sp>
      <p:sp>
        <p:nvSpPr>
          <p:cNvPr id="57367" name="Text Box 45"/>
          <p:cNvSpPr txBox="1">
            <a:spLocks noChangeArrowheads="1"/>
          </p:cNvSpPr>
          <p:nvPr/>
        </p:nvSpPr>
        <p:spPr bwMode="auto">
          <a:xfrm>
            <a:off x="1171575" y="4829175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A</a:t>
            </a:r>
          </a:p>
        </p:txBody>
      </p:sp>
      <p:sp>
        <p:nvSpPr>
          <p:cNvPr id="57368" name="Text Box 46"/>
          <p:cNvSpPr txBox="1">
            <a:spLocks noChangeArrowheads="1"/>
          </p:cNvSpPr>
          <p:nvPr/>
        </p:nvSpPr>
        <p:spPr bwMode="auto">
          <a:xfrm>
            <a:off x="3752850" y="4229100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u="sng"/>
              <a:t>Path L2</a:t>
            </a: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847725" y="5172075"/>
            <a:ext cx="43624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The effect of electromagnetic induction. </a:t>
            </a:r>
            <a:r>
              <a:rPr lang="en-US" altLang="en-US" sz="1400">
                <a:solidFill>
                  <a:srgbClr val="0000FF"/>
                </a:solidFill>
              </a:rPr>
              <a:t>When time-varying  magnetic fields are present, the value of the line integral of     from A to B may depend on the path one chooses </a:t>
            </a:r>
            <a:r>
              <a:rPr lang="en-US" altLang="en-US" sz="1400"/>
              <a:t>(the larger the area, the larger the difference).</a:t>
            </a:r>
          </a:p>
        </p:txBody>
      </p:sp>
      <p:graphicFrame>
        <p:nvGraphicFramePr>
          <p:cNvPr id="53296" name="Object 48"/>
          <p:cNvGraphicFramePr>
            <a:graphicFrameLocks noChangeAspect="1"/>
          </p:cNvGraphicFramePr>
          <p:nvPr/>
        </p:nvGraphicFramePr>
        <p:xfrm>
          <a:off x="3429000" y="5603875"/>
          <a:ext cx="1809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4" name="Equation" r:id="rId18" imgW="152268" imgH="203024" progId="Equation.3">
                  <p:embed/>
                </p:oleObj>
              </mc:Choice>
              <mc:Fallback>
                <p:oleObj name="Equation" r:id="rId18" imgW="152268" imgH="203024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03875"/>
                        <a:ext cx="1809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Line 49"/>
          <p:cNvSpPr>
            <a:spLocks noChangeShapeType="1"/>
          </p:cNvSpPr>
          <p:nvPr/>
        </p:nvSpPr>
        <p:spPr bwMode="auto">
          <a:xfrm flipV="1">
            <a:off x="2133600" y="4524375"/>
            <a:ext cx="428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51"/>
          <p:cNvSpPr>
            <a:spLocks noChangeShapeType="1"/>
          </p:cNvSpPr>
          <p:nvPr/>
        </p:nvSpPr>
        <p:spPr bwMode="auto">
          <a:xfrm flipV="1">
            <a:off x="1328738" y="4071938"/>
            <a:ext cx="3810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1550" y="3190874"/>
            <a:ext cx="774124" cy="304801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4361" y="4220369"/>
            <a:ext cx="755101" cy="342900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9500" y="1662113"/>
            <a:ext cx="255588" cy="4742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6185" y="4659312"/>
            <a:ext cx="369859" cy="4421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42925" y="6353175"/>
            <a:ext cx="42862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97E1F3-DF8A-4786-81C5-FED8B493975B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pic>
        <p:nvPicPr>
          <p:cNvPr id="58371" name="Picture 23" descr="pg99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392363"/>
            <a:ext cx="429895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/>
              <a:t>Faraday’s Law (continued)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704850"/>
            <a:ext cx="861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According to Faraday’s law, a time-varying magnetic flux through a loop of wire results in a voltage across the loop terminals: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09600" y="1817688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The negative sign shows that the induced voltage acts in such a way as to </a:t>
            </a:r>
            <a:r>
              <a:rPr lang="en-US" altLang="en-US" sz="1600" u="sng">
                <a:solidFill>
                  <a:srgbClr val="0000FF"/>
                </a:solidFill>
              </a:rPr>
              <a:t>oppose</a:t>
            </a:r>
            <a:r>
              <a:rPr lang="en-US" altLang="en-US" sz="1600">
                <a:solidFill>
                  <a:srgbClr val="0000FF"/>
                </a:solidFill>
              </a:rPr>
              <a:t> the change of flux producing it (</a:t>
            </a:r>
            <a:r>
              <a:rPr lang="en-US" altLang="en-US" sz="1600" u="sng">
                <a:solidFill>
                  <a:srgbClr val="0000FF"/>
                </a:solidFill>
              </a:rPr>
              <a:t>Lenz’s law</a:t>
            </a:r>
            <a:r>
              <a:rPr lang="en-US" altLang="en-US" sz="1600">
                <a:solidFill>
                  <a:srgbClr val="0000FF"/>
                </a:solidFill>
              </a:rPr>
              <a:t>).</a:t>
            </a:r>
          </a:p>
        </p:txBody>
      </p:sp>
      <p:graphicFrame>
        <p:nvGraphicFramePr>
          <p:cNvPr id="5837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73550" y="1260475"/>
          <a:ext cx="9017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5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260475"/>
                        <a:ext cx="901700" cy="5476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70600" y="2228850"/>
          <a:ext cx="29622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6" name="Equation" r:id="rId7" imgW="2082800" imgH="469900" progId="Equation.3">
                  <p:embed/>
                </p:oleObj>
              </mc:Choice>
              <mc:Fallback>
                <p:oleObj name="Equation" r:id="rId7" imgW="2082800" imgH="46990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228850"/>
                        <a:ext cx="2962275" cy="668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46913" y="3390900"/>
          <a:ext cx="18462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7" name="Equation" r:id="rId9" imgW="1295400" imgH="469900" progId="Equation.3">
                  <p:embed/>
                </p:oleObj>
              </mc:Choice>
              <mc:Fallback>
                <p:oleObj name="Equation" r:id="rId9" imgW="1295400" imgH="46990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390900"/>
                        <a:ext cx="18462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19"/>
          <p:cNvGraphicFramePr>
            <a:graphicFrameLocks noChangeAspect="1"/>
          </p:cNvGraphicFramePr>
          <p:nvPr/>
        </p:nvGraphicFramePr>
        <p:xfrm>
          <a:off x="7756525" y="3990975"/>
          <a:ext cx="12176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8" name="Equation" r:id="rId11" imgW="850531" imgH="393529" progId="Equation.3">
                  <p:embed/>
                </p:oleObj>
              </mc:Choice>
              <mc:Fallback>
                <p:oleObj name="Equation" r:id="rId11" imgW="850531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990975"/>
                        <a:ext cx="12176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20"/>
          <p:cNvGraphicFramePr>
            <a:graphicFrameLocks noChangeAspect="1"/>
          </p:cNvGraphicFramePr>
          <p:nvPr/>
        </p:nvGraphicFramePr>
        <p:xfrm>
          <a:off x="4179888" y="5329238"/>
          <a:ext cx="19145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9" name="Equation" r:id="rId13" imgW="1269449" imgH="469696" progId="Equation.3">
                  <p:embed/>
                </p:oleObj>
              </mc:Choice>
              <mc:Fallback>
                <p:oleObj name="Equation" r:id="rId13" imgW="1269449" imgH="46969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329238"/>
                        <a:ext cx="19145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21"/>
          <p:cNvGraphicFramePr>
            <a:graphicFrameLocks noChangeAspect="1"/>
          </p:cNvGraphicFramePr>
          <p:nvPr/>
        </p:nvGraphicFramePr>
        <p:xfrm>
          <a:off x="4603750" y="6019800"/>
          <a:ext cx="9017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0" name="Equation" r:id="rId15" imgW="634725" imgH="228501" progId="Equation.3">
                  <p:embed/>
                </p:oleObj>
              </mc:Choice>
              <mc:Fallback>
                <p:oleObj name="Equation" r:id="rId15" imgW="634725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6019800"/>
                        <a:ext cx="9017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Text Box 26"/>
          <p:cNvSpPr txBox="1">
            <a:spLocks noChangeArrowheads="1"/>
          </p:cNvSpPr>
          <p:nvPr/>
        </p:nvSpPr>
        <p:spPr bwMode="auto">
          <a:xfrm>
            <a:off x="1192213" y="2506663"/>
            <a:ext cx="317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Induced magnetic field           (when circuit is closed)</a:t>
            </a:r>
          </a:p>
        </p:txBody>
      </p:sp>
      <p:sp>
        <p:nvSpPr>
          <p:cNvPr id="58383" name="Text Box 27"/>
          <p:cNvSpPr txBox="1">
            <a:spLocks noChangeArrowheads="1"/>
          </p:cNvSpPr>
          <p:nvPr/>
        </p:nvSpPr>
        <p:spPr bwMode="auto">
          <a:xfrm>
            <a:off x="1347788" y="3840163"/>
            <a:ext cx="247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58384" name="Text Box 28"/>
          <p:cNvSpPr txBox="1">
            <a:spLocks noChangeArrowheads="1"/>
          </p:cNvSpPr>
          <p:nvPr/>
        </p:nvSpPr>
        <p:spPr bwMode="auto">
          <a:xfrm>
            <a:off x="1341438" y="3652838"/>
            <a:ext cx="28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58385" name="Text Box 29"/>
          <p:cNvSpPr txBox="1">
            <a:spLocks noChangeArrowheads="1"/>
          </p:cNvSpPr>
          <p:nvPr/>
        </p:nvSpPr>
        <p:spPr bwMode="auto">
          <a:xfrm>
            <a:off x="1922463" y="3544888"/>
            <a:ext cx="28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58386" name="Text Box 31"/>
          <p:cNvSpPr txBox="1">
            <a:spLocks noChangeArrowheads="1"/>
          </p:cNvSpPr>
          <p:nvPr/>
        </p:nvSpPr>
        <p:spPr bwMode="auto">
          <a:xfrm>
            <a:off x="1922463" y="3967163"/>
            <a:ext cx="28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58387" name="Line 32"/>
          <p:cNvSpPr>
            <a:spLocks noChangeShapeType="1"/>
          </p:cNvSpPr>
          <p:nvPr/>
        </p:nvSpPr>
        <p:spPr bwMode="auto">
          <a:xfrm flipV="1">
            <a:off x="1652588" y="41021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Line 34"/>
          <p:cNvSpPr>
            <a:spLocks noChangeShapeType="1"/>
          </p:cNvSpPr>
          <p:nvPr/>
        </p:nvSpPr>
        <p:spPr bwMode="auto">
          <a:xfrm flipV="1">
            <a:off x="1652588" y="4197350"/>
            <a:ext cx="40005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Text Box 35"/>
          <p:cNvSpPr txBox="1">
            <a:spLocks noChangeArrowheads="1"/>
          </p:cNvSpPr>
          <p:nvPr/>
        </p:nvSpPr>
        <p:spPr bwMode="auto">
          <a:xfrm>
            <a:off x="577850" y="4503738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The terminals are far away from the time-varying magnetic field</a:t>
            </a:r>
          </a:p>
        </p:txBody>
      </p:sp>
      <p:sp>
        <p:nvSpPr>
          <p:cNvPr id="58390" name="Text Box 36"/>
          <p:cNvSpPr txBox="1">
            <a:spLocks noChangeArrowheads="1"/>
          </p:cNvSpPr>
          <p:nvPr/>
        </p:nvSpPr>
        <p:spPr bwMode="auto">
          <a:xfrm>
            <a:off x="5532438" y="292893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Increasing time-varying</a:t>
            </a:r>
          </a:p>
          <a:p>
            <a:pPr eaLnBrk="1" hangingPunct="1"/>
            <a:r>
              <a:rPr lang="en-US" altLang="en-US"/>
              <a:t>magnetic field</a:t>
            </a:r>
          </a:p>
        </p:txBody>
      </p:sp>
      <p:sp>
        <p:nvSpPr>
          <p:cNvPr id="58391" name="Line 37"/>
          <p:cNvSpPr>
            <a:spLocks noChangeShapeType="1"/>
          </p:cNvSpPr>
          <p:nvPr/>
        </p:nvSpPr>
        <p:spPr bwMode="auto">
          <a:xfrm>
            <a:off x="2768600" y="3036888"/>
            <a:ext cx="860425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Text Box 38"/>
          <p:cNvSpPr txBox="1">
            <a:spLocks noChangeArrowheads="1"/>
          </p:cNvSpPr>
          <p:nvPr/>
        </p:nvSpPr>
        <p:spPr bwMode="auto">
          <a:xfrm>
            <a:off x="1192213" y="36591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-</a:t>
            </a:r>
          </a:p>
        </p:txBody>
      </p:sp>
      <p:sp>
        <p:nvSpPr>
          <p:cNvPr id="58393" name="Text Box 39"/>
          <p:cNvSpPr txBox="1">
            <a:spLocks noChangeArrowheads="1"/>
          </p:cNvSpPr>
          <p:nvPr/>
        </p:nvSpPr>
        <p:spPr bwMode="auto">
          <a:xfrm>
            <a:off x="1154113" y="3840163"/>
            <a:ext cx="309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8394" name="Text Box 40"/>
          <p:cNvSpPr txBox="1">
            <a:spLocks noChangeArrowheads="1"/>
          </p:cNvSpPr>
          <p:nvPr/>
        </p:nvSpPr>
        <p:spPr bwMode="auto">
          <a:xfrm>
            <a:off x="615950" y="312102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Direction of the integration path</a:t>
            </a:r>
          </a:p>
        </p:txBody>
      </p:sp>
      <p:sp>
        <p:nvSpPr>
          <p:cNvPr id="58395" name="Text Box 41"/>
          <p:cNvSpPr txBox="1">
            <a:spLocks noChangeArrowheads="1"/>
          </p:cNvSpPr>
          <p:nvPr/>
        </p:nvSpPr>
        <p:spPr bwMode="auto">
          <a:xfrm>
            <a:off x="693738" y="3736975"/>
            <a:ext cx="290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R</a:t>
            </a:r>
          </a:p>
        </p:txBody>
      </p:sp>
      <p:sp>
        <p:nvSpPr>
          <p:cNvPr id="58396" name="Text Box 42"/>
          <p:cNvSpPr txBox="1">
            <a:spLocks noChangeArrowheads="1"/>
          </p:cNvSpPr>
          <p:nvPr/>
        </p:nvSpPr>
        <p:spPr bwMode="auto">
          <a:xfrm>
            <a:off x="925513" y="3468688"/>
            <a:ext cx="247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</a:t>
            </a:r>
          </a:p>
        </p:txBody>
      </p:sp>
      <p:graphicFrame>
        <p:nvGraphicFramePr>
          <p:cNvPr id="58398" name="Object 44"/>
          <p:cNvGraphicFramePr>
            <a:graphicFrameLocks noChangeAspect="1"/>
          </p:cNvGraphicFramePr>
          <p:nvPr/>
        </p:nvGraphicFramePr>
        <p:xfrm>
          <a:off x="6726238" y="3114675"/>
          <a:ext cx="35401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1" name="Equation" r:id="rId17" imgW="330057" imgH="241195" progId="Equation.3">
                  <p:embed/>
                </p:oleObj>
              </mc:Choice>
              <mc:Fallback>
                <p:oleObj name="Equation" r:id="rId17" imgW="330057" imgH="241195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3114675"/>
                        <a:ext cx="354012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9" name="Object 45"/>
          <p:cNvGraphicFramePr>
            <a:graphicFrameLocks noChangeAspect="1"/>
          </p:cNvGraphicFramePr>
          <p:nvPr/>
        </p:nvGraphicFramePr>
        <p:xfrm>
          <a:off x="3059113" y="2519363"/>
          <a:ext cx="5334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2" name="Equation" r:id="rId19" imgW="495085" imgH="241195" progId="Equation.3">
                  <p:embed/>
                </p:oleObj>
              </mc:Choice>
              <mc:Fallback>
                <p:oleObj name="Equation" r:id="rId19" imgW="495085" imgH="241195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19363"/>
                        <a:ext cx="5334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00" name="Picture 57" descr="resistor-1_t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717925"/>
            <a:ext cx="984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1" name="Line 58"/>
          <p:cNvSpPr>
            <a:spLocks noChangeShapeType="1"/>
          </p:cNvSpPr>
          <p:nvPr/>
        </p:nvSpPr>
        <p:spPr bwMode="auto">
          <a:xfrm>
            <a:off x="977900" y="372427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59"/>
          <p:cNvSpPr>
            <a:spLocks noChangeShapeType="1"/>
          </p:cNvSpPr>
          <p:nvPr/>
        </p:nvSpPr>
        <p:spPr bwMode="auto">
          <a:xfrm>
            <a:off x="982663" y="4057650"/>
            <a:ext cx="185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61"/>
          <p:cNvSpPr>
            <a:spLocks noChangeShapeType="1"/>
          </p:cNvSpPr>
          <p:nvPr/>
        </p:nvSpPr>
        <p:spPr bwMode="auto">
          <a:xfrm>
            <a:off x="1054100" y="37226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Line 62"/>
          <p:cNvSpPr>
            <a:spLocks noChangeShapeType="1"/>
          </p:cNvSpPr>
          <p:nvPr/>
        </p:nvSpPr>
        <p:spPr bwMode="auto">
          <a:xfrm>
            <a:off x="1308100" y="3697288"/>
            <a:ext cx="523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Text Box 63"/>
          <p:cNvSpPr txBox="1">
            <a:spLocks noChangeArrowheads="1"/>
          </p:cNvSpPr>
          <p:nvPr/>
        </p:nvSpPr>
        <p:spPr bwMode="auto">
          <a:xfrm>
            <a:off x="558800" y="4986338"/>
            <a:ext cx="3257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time-varying magnetic flux through a loop wire results in the appearance of a voltage across its terminals.</a:t>
            </a:r>
          </a:p>
        </p:txBody>
      </p:sp>
      <p:sp>
        <p:nvSpPr>
          <p:cNvPr id="58406" name="Text Box 64"/>
          <p:cNvSpPr txBox="1">
            <a:spLocks noChangeArrowheads="1"/>
          </p:cNvSpPr>
          <p:nvPr/>
        </p:nvSpPr>
        <p:spPr bwMode="auto">
          <a:xfrm>
            <a:off x="4314825" y="4791075"/>
            <a:ext cx="2628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Consider now terminals 3 and 4, and 1 and 2</a:t>
            </a:r>
          </a:p>
        </p:txBody>
      </p:sp>
      <p:sp>
        <p:nvSpPr>
          <p:cNvPr id="58407" name="Line 65"/>
          <p:cNvSpPr>
            <a:spLocks noChangeShapeType="1"/>
          </p:cNvSpPr>
          <p:nvPr/>
        </p:nvSpPr>
        <p:spPr bwMode="auto">
          <a:xfrm flipV="1">
            <a:off x="6407150" y="5594350"/>
            <a:ext cx="8461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Line 66"/>
          <p:cNvSpPr>
            <a:spLocks noChangeShapeType="1"/>
          </p:cNvSpPr>
          <p:nvPr/>
        </p:nvSpPr>
        <p:spPr bwMode="auto">
          <a:xfrm rot="10800000">
            <a:off x="6407150" y="6097588"/>
            <a:ext cx="846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Line 67"/>
          <p:cNvSpPr>
            <a:spLocks noChangeShapeType="1"/>
          </p:cNvSpPr>
          <p:nvPr/>
        </p:nvSpPr>
        <p:spPr bwMode="auto">
          <a:xfrm>
            <a:off x="7253288" y="55975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Line 68"/>
          <p:cNvSpPr>
            <a:spLocks noChangeShapeType="1"/>
          </p:cNvSpPr>
          <p:nvPr/>
        </p:nvSpPr>
        <p:spPr bwMode="auto">
          <a:xfrm rot="10800000">
            <a:off x="6407150" y="55975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1" name="Text Box 69"/>
          <p:cNvSpPr txBox="1">
            <a:spLocks noChangeArrowheads="1"/>
          </p:cNvSpPr>
          <p:nvPr/>
        </p:nvSpPr>
        <p:spPr bwMode="auto">
          <a:xfrm>
            <a:off x="6176963" y="5981700"/>
            <a:ext cx="280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58412" name="Text Box 70"/>
          <p:cNvSpPr txBox="1">
            <a:spLocks noChangeArrowheads="1"/>
          </p:cNvSpPr>
          <p:nvPr/>
        </p:nvSpPr>
        <p:spPr bwMode="auto">
          <a:xfrm>
            <a:off x="6176963" y="5367338"/>
            <a:ext cx="28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58413" name="Text Box 71"/>
          <p:cNvSpPr txBox="1">
            <a:spLocks noChangeArrowheads="1"/>
          </p:cNvSpPr>
          <p:nvPr/>
        </p:nvSpPr>
        <p:spPr bwMode="auto">
          <a:xfrm>
            <a:off x="7137400" y="5367338"/>
            <a:ext cx="280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58414" name="Text Box 72"/>
          <p:cNvSpPr txBox="1">
            <a:spLocks noChangeArrowheads="1"/>
          </p:cNvSpPr>
          <p:nvPr/>
        </p:nvSpPr>
        <p:spPr bwMode="auto">
          <a:xfrm>
            <a:off x="7175500" y="5981700"/>
            <a:ext cx="28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58415" name="Text Box 73"/>
          <p:cNvSpPr txBox="1">
            <a:spLocks noChangeArrowheads="1"/>
          </p:cNvSpPr>
          <p:nvPr/>
        </p:nvSpPr>
        <p:spPr bwMode="auto">
          <a:xfrm>
            <a:off x="7451725" y="6078538"/>
            <a:ext cx="1692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Integration path</a:t>
            </a:r>
          </a:p>
        </p:txBody>
      </p:sp>
      <p:sp>
        <p:nvSpPr>
          <p:cNvPr id="58416" name="Text Box 74"/>
          <p:cNvSpPr txBox="1">
            <a:spLocks noChangeArrowheads="1"/>
          </p:cNvSpPr>
          <p:nvPr/>
        </p:nvSpPr>
        <p:spPr bwMode="auto">
          <a:xfrm>
            <a:off x="614363" y="5691188"/>
            <a:ext cx="314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No contribution from 2-3 and 4-1 because the wire is a perfect conductor</a:t>
            </a:r>
          </a:p>
        </p:txBody>
      </p:sp>
      <p:sp>
        <p:nvSpPr>
          <p:cNvPr id="58417" name="Text Box 76"/>
          <p:cNvSpPr txBox="1">
            <a:spLocks noChangeArrowheads="1"/>
          </p:cNvSpPr>
          <p:nvPr/>
        </p:nvSpPr>
        <p:spPr bwMode="auto">
          <a:xfrm>
            <a:off x="7285038" y="4559300"/>
            <a:ext cx="185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If N-turn coil instead of single loop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124450" y="2886075"/>
            <a:ext cx="333375" cy="231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rot="21209409">
            <a:off x="3471863" y="3000375"/>
            <a:ext cx="804862" cy="544513"/>
          </a:xfrm>
          <a:prstGeom prst="arc">
            <a:avLst>
              <a:gd name="adj1" fmla="val 15892961"/>
              <a:gd name="adj2" fmla="val 2072037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C58F9E7-59FF-4535-A66D-737EEDAA927F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pic>
        <p:nvPicPr>
          <p:cNvPr id="59395" name="Picture 39" descr="pg100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930400"/>
            <a:ext cx="4224338" cy="343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/>
              <a:t>Faraday’s Law continued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09600" y="701675"/>
            <a:ext cx="853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sng" dirty="0">
                <a:solidFill>
                  <a:srgbClr val="0000FF"/>
                </a:solidFill>
              </a:rPr>
              <a:t>Example:</a:t>
            </a:r>
            <a:r>
              <a:rPr lang="en-US" altLang="en-US" sz="1600" dirty="0"/>
              <a:t> An </a:t>
            </a:r>
            <a:r>
              <a:rPr lang="en-US" altLang="en-US" sz="1600" i="1" dirty="0">
                <a:solidFill>
                  <a:srgbClr val="990000"/>
                </a:solidFill>
              </a:rPr>
              <a:t>N</a:t>
            </a:r>
            <a:r>
              <a:rPr lang="en-US" altLang="en-US" sz="1600" dirty="0">
                <a:solidFill>
                  <a:srgbClr val="990000"/>
                </a:solidFill>
              </a:rPr>
              <a:t>-turn coil </a:t>
            </a:r>
            <a:r>
              <a:rPr lang="en-US" altLang="en-US" sz="1600" dirty="0"/>
              <a:t>having an </a:t>
            </a:r>
            <a:r>
              <a:rPr lang="en-US" altLang="en-US" sz="1600" dirty="0">
                <a:solidFill>
                  <a:srgbClr val="990000"/>
                </a:solidFill>
              </a:rPr>
              <a:t>area </a:t>
            </a:r>
            <a:r>
              <a:rPr lang="en-US" altLang="en-US" sz="1600" i="1" dirty="0">
                <a:solidFill>
                  <a:srgbClr val="990000"/>
                </a:solidFill>
              </a:rPr>
              <a:t>A</a:t>
            </a:r>
            <a:r>
              <a:rPr lang="en-US" altLang="en-US" sz="1600" i="1" dirty="0"/>
              <a:t> </a:t>
            </a:r>
            <a:r>
              <a:rPr lang="en-US" altLang="en-US" sz="1600" dirty="0"/>
              <a:t>rotates in a uniform </a:t>
            </a:r>
            <a:r>
              <a:rPr lang="en-US" altLang="en-US" sz="1600" dirty="0">
                <a:solidFill>
                  <a:srgbClr val="990000"/>
                </a:solidFill>
              </a:rPr>
              <a:t>magnetic field   </a:t>
            </a:r>
            <a:r>
              <a:rPr lang="en-US" altLang="en-US" sz="1600" dirty="0"/>
              <a:t>        	  The speed of rotation is </a:t>
            </a:r>
            <a:r>
              <a:rPr lang="en-US" altLang="en-US" sz="1600" i="1" dirty="0">
                <a:solidFill>
                  <a:srgbClr val="990000"/>
                </a:solidFill>
              </a:rPr>
              <a:t>n </a:t>
            </a:r>
            <a:r>
              <a:rPr lang="en-US" altLang="en-US" sz="1600" dirty="0">
                <a:solidFill>
                  <a:srgbClr val="990000"/>
                </a:solidFill>
              </a:rPr>
              <a:t>revolutions per second</a:t>
            </a:r>
            <a:r>
              <a:rPr lang="en-US" altLang="en-US" sz="1600" dirty="0"/>
              <a:t>. Find the voltage at   	  the coil terminals.                      </a:t>
            </a:r>
            <a:endParaRPr lang="en-US" altLang="en-US" sz="1600" i="1" u="sng" dirty="0"/>
          </a:p>
        </p:txBody>
      </p:sp>
      <p:graphicFrame>
        <p:nvGraphicFramePr>
          <p:cNvPr id="59399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604250" y="663575"/>
          <a:ext cx="2317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7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663575"/>
                        <a:ext cx="2317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5439621"/>
              </p:ext>
            </p:extLst>
          </p:nvPr>
        </p:nvGraphicFramePr>
        <p:xfrm>
          <a:off x="971550" y="3265920"/>
          <a:ext cx="14021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8" name="Equation" r:id="rId7" imgW="685502" imgH="215806" progId="Equation.3">
                  <p:embed/>
                </p:oleObj>
              </mc:Choice>
              <mc:Fallback>
                <p:oleObj name="Equation" r:id="rId7" imgW="685502" imgH="215806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65920"/>
                        <a:ext cx="1402150" cy="4413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69138" y="1547813"/>
          <a:ext cx="13430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9" name="Equation" r:id="rId9" imgW="876300" imgH="381000" progId="Equation.3">
                  <p:embed/>
                </p:oleObj>
              </mc:Choice>
              <mc:Fallback>
                <p:oleObj name="Equation" r:id="rId9" imgW="876300" imgH="381000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1547813"/>
                        <a:ext cx="1343025" cy="584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20"/>
          <p:cNvGraphicFramePr>
            <a:graphicFrameLocks noChangeAspect="1"/>
          </p:cNvGraphicFramePr>
          <p:nvPr/>
        </p:nvGraphicFramePr>
        <p:xfrm>
          <a:off x="7259638" y="2314575"/>
          <a:ext cx="10826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0" name="Equation" r:id="rId11" imgW="736280" imgH="177723" progId="Equation.3">
                  <p:embed/>
                </p:oleObj>
              </mc:Choice>
              <mc:Fallback>
                <p:oleObj name="Equation" r:id="rId11" imgW="736280" imgH="17772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2314575"/>
                        <a:ext cx="108267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21"/>
          <p:cNvGraphicFramePr>
            <a:graphicFrameLocks noChangeAspect="1"/>
          </p:cNvGraphicFramePr>
          <p:nvPr/>
        </p:nvGraphicFramePr>
        <p:xfrm>
          <a:off x="7118350" y="2917825"/>
          <a:ext cx="8175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1" name="Equation" r:id="rId13" imgW="571004" imgH="177646" progId="Equation.3">
                  <p:embed/>
                </p:oleObj>
              </mc:Choice>
              <mc:Fallback>
                <p:oleObj name="Equation" r:id="rId13" imgW="571004" imgH="17764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17825"/>
                        <a:ext cx="8175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22"/>
          <p:cNvGraphicFramePr>
            <a:graphicFrameLocks noChangeAspect="1"/>
          </p:cNvGraphicFramePr>
          <p:nvPr/>
        </p:nvGraphicFramePr>
        <p:xfrm>
          <a:off x="7069138" y="3505200"/>
          <a:ext cx="14382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2" name="Equation" r:id="rId15" imgW="977476" imgH="406224" progId="Equation.3">
                  <p:embed/>
                </p:oleObj>
              </mc:Choice>
              <mc:Fallback>
                <p:oleObj name="Equation" r:id="rId15" imgW="977476" imgH="40622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3505200"/>
                        <a:ext cx="1438275" cy="598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23"/>
          <p:cNvGraphicFramePr>
            <a:graphicFrameLocks noChangeAspect="1"/>
          </p:cNvGraphicFramePr>
          <p:nvPr/>
        </p:nvGraphicFramePr>
        <p:xfrm>
          <a:off x="6415088" y="4427538"/>
          <a:ext cx="22796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3" name="Equation" r:id="rId17" imgW="1548728" imgH="406224" progId="Equation.3">
                  <p:embed/>
                </p:oleObj>
              </mc:Choice>
              <mc:Fallback>
                <p:oleObj name="Equation" r:id="rId17" imgW="1548728" imgH="40622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4427538"/>
                        <a:ext cx="22796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24"/>
          <p:cNvGraphicFramePr>
            <a:graphicFrameLocks noChangeAspect="1"/>
          </p:cNvGraphicFramePr>
          <p:nvPr/>
        </p:nvGraphicFramePr>
        <p:xfrm>
          <a:off x="6415088" y="5426075"/>
          <a:ext cx="23812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4" name="Equation" r:id="rId19" imgW="1574800" imgH="368300" progId="Equation.3">
                  <p:embed/>
                </p:oleObj>
              </mc:Choice>
              <mc:Fallback>
                <p:oleObj name="Equation" r:id="rId19" imgW="1574800" imgH="3683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5426075"/>
                        <a:ext cx="2381250" cy="555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Text Box 40"/>
          <p:cNvSpPr txBox="1">
            <a:spLocks noChangeArrowheads="1"/>
          </p:cNvSpPr>
          <p:nvPr/>
        </p:nvSpPr>
        <p:spPr bwMode="auto">
          <a:xfrm>
            <a:off x="3881438" y="4311650"/>
            <a:ext cx="998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Shaft</a:t>
            </a:r>
          </a:p>
        </p:txBody>
      </p:sp>
      <p:sp>
        <p:nvSpPr>
          <p:cNvPr id="59408" name="Text Box 41"/>
          <p:cNvSpPr txBox="1">
            <a:spLocks noChangeArrowheads="1"/>
          </p:cNvSpPr>
          <p:nvPr/>
        </p:nvSpPr>
        <p:spPr bwMode="auto">
          <a:xfrm>
            <a:off x="5416550" y="3659188"/>
            <a:ext cx="134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u="sng"/>
              <a:t>Rotation</a:t>
            </a:r>
          </a:p>
        </p:txBody>
      </p:sp>
      <p:graphicFrame>
        <p:nvGraphicFramePr>
          <p:cNvPr id="59410" name="Object 43"/>
          <p:cNvGraphicFramePr>
            <a:graphicFrameLocks noChangeAspect="1"/>
          </p:cNvGraphicFramePr>
          <p:nvPr/>
        </p:nvGraphicFramePr>
        <p:xfrm>
          <a:off x="2882900" y="1700213"/>
          <a:ext cx="2301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5" name="Equation" r:id="rId21" imgW="152268" imgH="203024" progId="Equation.3">
                  <p:embed/>
                </p:oleObj>
              </mc:Choice>
              <mc:Fallback>
                <p:oleObj name="Equation" r:id="rId21" imgW="152268" imgH="203024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700213"/>
                        <a:ext cx="2301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44"/>
          <p:cNvGraphicFramePr>
            <a:graphicFrameLocks noChangeAspect="1"/>
          </p:cNvGraphicFramePr>
          <p:nvPr/>
        </p:nvGraphicFramePr>
        <p:xfrm>
          <a:off x="3113088" y="3582988"/>
          <a:ext cx="1651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6" name="Equation" r:id="rId23" imgW="126725" imgH="177415" progId="Equation.3">
                  <p:embed/>
                </p:oleObj>
              </mc:Choice>
              <mc:Fallback>
                <p:oleObj name="Equation" r:id="rId23" imgW="126725" imgH="177415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3582988"/>
                        <a:ext cx="1651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2" name="Object 45"/>
          <p:cNvGraphicFramePr>
            <a:graphicFrameLocks noChangeAspect="1"/>
          </p:cNvGraphicFramePr>
          <p:nvPr/>
        </p:nvGraphicFramePr>
        <p:xfrm>
          <a:off x="3457575" y="4581525"/>
          <a:ext cx="11144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7" name="Equation" r:id="rId25" imgW="799753" imgH="215806" progId="Equation.3">
                  <p:embed/>
                </p:oleObj>
              </mc:Choice>
              <mc:Fallback>
                <p:oleObj name="Equation" r:id="rId25" imgW="799753" imgH="215806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4581525"/>
                        <a:ext cx="11144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3" name="Object 46"/>
          <p:cNvGraphicFramePr>
            <a:graphicFrameLocks noChangeAspect="1"/>
          </p:cNvGraphicFramePr>
          <p:nvPr/>
        </p:nvGraphicFramePr>
        <p:xfrm>
          <a:off x="3343275" y="4887913"/>
          <a:ext cx="7667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8" name="Equation" r:id="rId27" imgW="634725" imgH="228501" progId="Equation.3">
                  <p:embed/>
                </p:oleObj>
              </mc:Choice>
              <mc:Fallback>
                <p:oleObj name="Equation" r:id="rId27" imgW="634725" imgH="228501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887913"/>
                        <a:ext cx="766763" cy="276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4" name="Object 47"/>
          <p:cNvGraphicFramePr>
            <a:graphicFrameLocks noChangeAspect="1"/>
          </p:cNvGraphicFramePr>
          <p:nvPr/>
        </p:nvGraphicFramePr>
        <p:xfrm>
          <a:off x="2254250" y="5607050"/>
          <a:ext cx="17621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9" name="Equation" r:id="rId29" imgW="1231366" imgH="203112" progId="Equation.3">
                  <p:embed/>
                </p:oleObj>
              </mc:Choice>
              <mc:Fallback>
                <p:oleObj name="Equation" r:id="rId29" imgW="1231366" imgH="203112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5607050"/>
                        <a:ext cx="1762125" cy="290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5" name="Text Box 48"/>
          <p:cNvSpPr txBox="1">
            <a:spLocks noChangeArrowheads="1"/>
          </p:cNvSpPr>
          <p:nvPr/>
        </p:nvSpPr>
        <p:spPr bwMode="auto">
          <a:xfrm>
            <a:off x="7916863" y="2928938"/>
            <a:ext cx="436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rad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9048" y="1966592"/>
            <a:ext cx="1516755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 = </a:t>
            </a:r>
            <a:r>
              <a:rPr lang="en-US" sz="1800" dirty="0" err="1" smtClean="0"/>
              <a:t>const</a:t>
            </a:r>
            <a:endParaRPr lang="en-US" sz="1800" dirty="0" smtClean="0"/>
          </a:p>
          <a:p>
            <a:r>
              <a:rPr lang="en-US" sz="1800" dirty="0" smtClean="0"/>
              <a:t>A = </a:t>
            </a:r>
            <a:r>
              <a:rPr lang="en-US" sz="1800" dirty="0" err="1" smtClean="0"/>
              <a:t>const</a:t>
            </a:r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47159"/>
              </p:ext>
            </p:extLst>
          </p:nvPr>
        </p:nvGraphicFramePr>
        <p:xfrm>
          <a:off x="5360515" y="2591455"/>
          <a:ext cx="1086274" cy="3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40" name="Equation" r:id="rId31" imgW="571004" imgH="177646" progId="Equation.3">
                  <p:embed/>
                </p:oleObj>
              </mc:Choice>
              <mc:Fallback>
                <p:oleObj name="Equation" r:id="rId31" imgW="571004" imgH="177646" progId="Equation.3">
                  <p:embed/>
                  <p:pic>
                    <p:nvPicPr>
                      <p:cNvPr id="5940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515" y="2591455"/>
                        <a:ext cx="1086274" cy="337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F97BBDB-2D22-4057-A0E7-B447C6227558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pic>
        <p:nvPicPr>
          <p:cNvPr id="60419" name="Picture 30" descr="pg101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698750"/>
            <a:ext cx="2238375" cy="238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/>
              <a:t>Inductance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8534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 circuit carrying current </a:t>
            </a:r>
            <a:r>
              <a:rPr lang="en-US" altLang="en-US" sz="1600" i="1"/>
              <a:t>I </a:t>
            </a:r>
            <a:r>
              <a:rPr lang="en-US" altLang="en-US" sz="1600"/>
              <a:t>produces a magnetic field    which causes a flux            	        to pass through each turn of the circuit. If the medium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surrounding the circuit is linear, the flux     is proportional to the current </a:t>
            </a:r>
            <a:r>
              <a:rPr lang="en-US" altLang="en-US" sz="1600" i="1"/>
              <a:t>I</a:t>
            </a:r>
            <a:r>
              <a:rPr lang="en-US" altLang="en-US" sz="1600"/>
              <a:t> producing it             . 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257800" y="1930400"/>
            <a:ext cx="388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For a </a:t>
            </a:r>
            <a:r>
              <a:rPr lang="en-US" altLang="en-US" sz="1600" u="sng"/>
              <a:t>time-varying</a:t>
            </a:r>
            <a:r>
              <a:rPr lang="en-US" altLang="en-US" sz="1600"/>
              <a:t> current, according to Faraday’s law, we have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334000" y="5195888"/>
            <a:ext cx="3810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sng"/>
              <a:t>Self-inductance</a:t>
            </a:r>
            <a:r>
              <a:rPr lang="en-US" altLang="en-US" sz="1600"/>
              <a:t> </a:t>
            </a:r>
            <a:r>
              <a:rPr lang="en-US" altLang="en-US" sz="1600" i="1"/>
              <a:t>L</a:t>
            </a:r>
            <a:r>
              <a:rPr lang="en-US" altLang="en-US" sz="1600"/>
              <a:t> is defined as the ratio of the magnetic </a:t>
            </a:r>
            <a:r>
              <a:rPr lang="en-US" altLang="en-US" sz="1600" u="sng"/>
              <a:t>flux linkage</a:t>
            </a:r>
            <a:r>
              <a:rPr lang="en-US" altLang="en-US" sz="1600"/>
              <a:t>   to the current </a:t>
            </a:r>
            <a:r>
              <a:rPr lang="en-US" altLang="en-US" sz="1600" i="1"/>
              <a:t>I</a:t>
            </a:r>
            <a:r>
              <a:rPr lang="en-US" altLang="en-US" sz="1600"/>
              <a:t>. </a:t>
            </a:r>
          </a:p>
        </p:txBody>
      </p:sp>
      <p:graphicFrame>
        <p:nvGraphicFramePr>
          <p:cNvPr id="6042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46800" y="893763"/>
          <a:ext cx="2317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4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893763"/>
                        <a:ext cx="2317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3738" y="1163638"/>
          <a:ext cx="1306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5" name="Equation" r:id="rId7" imgW="876300" imgH="279400" progId="Equation.3">
                  <p:embed/>
                </p:oleObj>
              </mc:Choice>
              <mc:Fallback>
                <p:oleObj name="Equation" r:id="rId7" imgW="876300" imgH="2794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163638"/>
                        <a:ext cx="130651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79975" y="1585913"/>
          <a:ext cx="2492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6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1585913"/>
                        <a:ext cx="24923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20"/>
          <p:cNvGraphicFramePr>
            <a:graphicFrameLocks noChangeAspect="1"/>
          </p:cNvGraphicFramePr>
          <p:nvPr/>
        </p:nvGraphicFramePr>
        <p:xfrm>
          <a:off x="1960563" y="1778000"/>
          <a:ext cx="844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7" name="Equation" r:id="rId11" imgW="596641" imgH="215806" progId="Equation.3">
                  <p:embed/>
                </p:oleObj>
              </mc:Choice>
              <mc:Fallback>
                <p:oleObj name="Equation" r:id="rId11" imgW="596641" imgH="21580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778000"/>
                        <a:ext cx="844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21"/>
          <p:cNvGraphicFramePr>
            <a:graphicFrameLocks noChangeAspect="1"/>
          </p:cNvGraphicFramePr>
          <p:nvPr/>
        </p:nvGraphicFramePr>
        <p:xfrm>
          <a:off x="6184900" y="2622550"/>
          <a:ext cx="9985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8" name="Equation" r:id="rId13" imgW="723586" imgH="406224" progId="Equation.3">
                  <p:embed/>
                </p:oleObj>
              </mc:Choice>
              <mc:Fallback>
                <p:oleObj name="Equation" r:id="rId13" imgW="723586" imgH="40622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2622550"/>
                        <a:ext cx="99853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22"/>
          <p:cNvGraphicFramePr>
            <a:graphicFrameLocks noChangeAspect="1"/>
          </p:cNvGraphicFramePr>
          <p:nvPr/>
        </p:nvGraphicFramePr>
        <p:xfrm>
          <a:off x="6070600" y="3275013"/>
          <a:ext cx="14970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9" name="Equation" r:id="rId15" imgW="1079032" imgH="406224" progId="Equation.3">
                  <p:embed/>
                </p:oleObj>
              </mc:Choice>
              <mc:Fallback>
                <p:oleObj name="Equation" r:id="rId15" imgW="1079032" imgH="40622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275013"/>
                        <a:ext cx="14970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23"/>
          <p:cNvGraphicFramePr>
            <a:graphicFrameLocks noChangeAspect="1"/>
          </p:cNvGraphicFramePr>
          <p:nvPr/>
        </p:nvGraphicFramePr>
        <p:xfrm>
          <a:off x="6108700" y="4159250"/>
          <a:ext cx="15779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70" name="Equation" r:id="rId17" imgW="1307532" imgH="406224" progId="Equation.3">
                  <p:embed/>
                </p:oleObj>
              </mc:Choice>
              <mc:Fallback>
                <p:oleObj name="Equation" r:id="rId17" imgW="1307532" imgH="40622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159250"/>
                        <a:ext cx="15779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24"/>
          <p:cNvGraphicFramePr>
            <a:graphicFrameLocks noChangeAspect="1"/>
          </p:cNvGraphicFramePr>
          <p:nvPr/>
        </p:nvGraphicFramePr>
        <p:xfrm>
          <a:off x="8834438" y="5464175"/>
          <a:ext cx="21113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71" name="Equation" r:id="rId19" imgW="139579" imgH="177646" progId="Equation.3">
                  <p:embed/>
                </p:oleObj>
              </mc:Choice>
              <mc:Fallback>
                <p:oleObj name="Equation" r:id="rId19" imgW="139579" imgH="17764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4438" y="5464175"/>
                        <a:ext cx="21113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3" name="Text Box 33"/>
          <p:cNvSpPr txBox="1">
            <a:spLocks noChangeArrowheads="1"/>
          </p:cNvSpPr>
          <p:nvPr/>
        </p:nvSpPr>
        <p:spPr bwMode="auto">
          <a:xfrm>
            <a:off x="7723188" y="4235450"/>
            <a:ext cx="1420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, H (henry)</a:t>
            </a:r>
          </a:p>
        </p:txBody>
      </p:sp>
      <p:sp>
        <p:nvSpPr>
          <p:cNvPr id="60434" name="Text Box 34"/>
          <p:cNvSpPr txBox="1">
            <a:spLocks noChangeArrowheads="1"/>
          </p:cNvSpPr>
          <p:nvPr/>
        </p:nvSpPr>
        <p:spPr bwMode="auto">
          <a:xfrm>
            <a:off x="798513" y="5080000"/>
            <a:ext cx="399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Magnetic field </a:t>
            </a:r>
            <a:r>
              <a:rPr lang="en-US" altLang="en-US" b="1"/>
              <a:t>B</a:t>
            </a:r>
            <a:r>
              <a:rPr lang="en-US" altLang="en-US"/>
              <a:t> produced by a circuit.</a:t>
            </a:r>
          </a:p>
        </p:txBody>
      </p:sp>
      <p:sp>
        <p:nvSpPr>
          <p:cNvPr id="60435" name="Text Box 35"/>
          <p:cNvSpPr txBox="1">
            <a:spLocks noChangeArrowheads="1"/>
          </p:cNvSpPr>
          <p:nvPr/>
        </p:nvSpPr>
        <p:spPr bwMode="auto">
          <a:xfrm>
            <a:off x="2592388" y="259238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/>
              <a:t>-</a:t>
            </a:r>
          </a:p>
        </p:txBody>
      </p:sp>
      <p:sp>
        <p:nvSpPr>
          <p:cNvPr id="60436" name="Text Box 36"/>
          <p:cNvSpPr txBox="1">
            <a:spLocks noChangeArrowheads="1"/>
          </p:cNvSpPr>
          <p:nvPr/>
        </p:nvSpPr>
        <p:spPr bwMode="auto">
          <a:xfrm>
            <a:off x="2139950" y="2614613"/>
            <a:ext cx="309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0437" name="Text Box 37"/>
          <p:cNvSpPr txBox="1">
            <a:spLocks noChangeArrowheads="1"/>
          </p:cNvSpPr>
          <p:nvPr/>
        </p:nvSpPr>
        <p:spPr bwMode="auto">
          <a:xfrm>
            <a:off x="1336675" y="3562350"/>
            <a:ext cx="247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</a:t>
            </a:r>
          </a:p>
        </p:txBody>
      </p:sp>
      <p:sp>
        <p:nvSpPr>
          <p:cNvPr id="60438" name="Text Box 38"/>
          <p:cNvSpPr txBox="1">
            <a:spLocks noChangeArrowheads="1"/>
          </p:cNvSpPr>
          <p:nvPr/>
        </p:nvSpPr>
        <p:spPr bwMode="auto">
          <a:xfrm>
            <a:off x="3265488" y="3563938"/>
            <a:ext cx="247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</a:t>
            </a:r>
          </a:p>
        </p:txBody>
      </p:sp>
      <p:sp>
        <p:nvSpPr>
          <p:cNvPr id="60439" name="Text Box 39"/>
          <p:cNvSpPr txBox="1">
            <a:spLocks noChangeArrowheads="1"/>
          </p:cNvSpPr>
          <p:nvPr/>
        </p:nvSpPr>
        <p:spPr bwMode="auto">
          <a:xfrm>
            <a:off x="7289800" y="2698750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(voltage induced across coil)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1F6B34F-D75D-4BD0-81A9-5B0199F1991C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graphicFrame>
        <p:nvGraphicFramePr>
          <p:cNvPr id="61443" name="Object 1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81175" y="2682875"/>
          <a:ext cx="3794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" name="Equation" r:id="rId4" imgW="266584" imgH="228501" progId="Equation.3">
                  <p:embed/>
                </p:oleObj>
              </mc:Choice>
              <mc:Fallback>
                <p:oleObj name="Equation" r:id="rId4" imgW="266584" imgH="228501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2682875"/>
                        <a:ext cx="3794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4" name="Picture 14" descr="pg101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949700"/>
            <a:ext cx="6419850" cy="133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5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13050" y="4497388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9" name="Equation" r:id="rId7" imgW="164957" imgH="203024" progId="Equation.3">
                  <p:embed/>
                </p:oleObj>
              </mc:Choice>
              <mc:Fallback>
                <p:oleObj name="Equation" r:id="rId7" imgW="164957" imgH="203024" progId="Equation.3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4497388"/>
                        <a:ext cx="165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595312" y="196204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/>
              <a:t>Inductance (continued)</a:t>
            </a:r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533400" y="771525"/>
            <a:ext cx="8610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In an inductor such as a coaxial or a parallel-wire transmission line, the inductance produced by the flux internal to the conductor is called the </a:t>
            </a:r>
            <a:r>
              <a:rPr lang="en-US" altLang="en-US" sz="1600" u="sng" dirty="0">
                <a:solidFill>
                  <a:srgbClr val="0000FF"/>
                </a:solidFill>
              </a:rPr>
              <a:t>internal inductance</a:t>
            </a:r>
            <a:r>
              <a:rPr lang="en-US" altLang="en-US" sz="1600" dirty="0"/>
              <a:t> L</a:t>
            </a:r>
            <a:r>
              <a:rPr lang="en-US" altLang="en-US" sz="1600" baseline="-25000" dirty="0"/>
              <a:t>in</a:t>
            </a:r>
            <a:r>
              <a:rPr lang="en-US" altLang="en-US" sz="1600" dirty="0"/>
              <a:t> while that produced by the flux external to it is called </a:t>
            </a:r>
            <a:r>
              <a:rPr lang="en-US" altLang="en-US" sz="1600" u="sng" dirty="0">
                <a:solidFill>
                  <a:srgbClr val="0000FF"/>
                </a:solidFill>
              </a:rPr>
              <a:t>external inductance</a:t>
            </a:r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609600" y="2667000"/>
            <a:ext cx="853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Let us find      of a very long rectangular loop of wire for which        ,           and         	. This geometry represents a parallel-conductor transmission line. Transmission lines are usually characterized by </a:t>
            </a:r>
            <a:r>
              <a:rPr lang="en-US" altLang="en-US" sz="1600" u="sng">
                <a:solidFill>
                  <a:srgbClr val="0000FF"/>
                </a:solidFill>
              </a:rPr>
              <a:t>per unit length</a:t>
            </a:r>
            <a:r>
              <a:rPr lang="en-US" altLang="en-US" sz="1600">
                <a:solidFill>
                  <a:srgbClr val="0000FF"/>
                </a:solidFill>
              </a:rPr>
              <a:t> </a:t>
            </a:r>
            <a:r>
              <a:rPr lang="en-US" altLang="en-US" sz="1600"/>
              <a:t>parameters. </a:t>
            </a:r>
          </a:p>
        </p:txBody>
      </p:sp>
      <p:graphicFrame>
        <p:nvGraphicFramePr>
          <p:cNvPr id="61450" name="Object 8"/>
          <p:cNvGraphicFramePr>
            <a:graphicFrameLocks noChangeAspect="1"/>
          </p:cNvGraphicFramePr>
          <p:nvPr/>
        </p:nvGraphicFramePr>
        <p:xfrm>
          <a:off x="2290763" y="1550988"/>
          <a:ext cx="12223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0" name="Equation" r:id="rId9" imgW="889000" imgH="228600" progId="Equation.3">
                  <p:embed/>
                </p:oleObj>
              </mc:Choice>
              <mc:Fallback>
                <p:oleObj name="Equation" r:id="rId9" imgW="88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550988"/>
                        <a:ext cx="12223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9"/>
          <p:cNvGraphicFramePr>
            <a:graphicFrameLocks noChangeAspect="1"/>
          </p:cNvGraphicFramePr>
          <p:nvPr/>
        </p:nvGraphicFramePr>
        <p:xfrm>
          <a:off x="7161213" y="2735263"/>
          <a:ext cx="542925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1" name="Equation" r:id="rId11" imgW="431425" imgH="177646" progId="Equation.3">
                  <p:embed/>
                </p:oleObj>
              </mc:Choice>
              <mc:Fallback>
                <p:oleObj name="Equation" r:id="rId11" imgW="431425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2735263"/>
                        <a:ext cx="542925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80118"/>
              </p:ext>
            </p:extLst>
          </p:nvPr>
        </p:nvGraphicFramePr>
        <p:xfrm>
          <a:off x="7732713" y="2755900"/>
          <a:ext cx="7620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2" name="Equation" r:id="rId13" imgW="533169" imgH="152334" progId="Equation.3">
                  <p:embed/>
                </p:oleObj>
              </mc:Choice>
              <mc:Fallback>
                <p:oleObj name="Equation" r:id="rId13" imgW="533169" imgH="15233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713" y="2755900"/>
                        <a:ext cx="762000" cy="21748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2905"/>
              </p:ext>
            </p:extLst>
          </p:nvPr>
        </p:nvGraphicFramePr>
        <p:xfrm>
          <a:off x="739775" y="2959100"/>
          <a:ext cx="7429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3" name="Equation" r:id="rId15" imgW="532937" imgH="177646" progId="Equation.3">
                  <p:embed/>
                </p:oleObj>
              </mc:Choice>
              <mc:Fallback>
                <p:oleObj name="Equation" r:id="rId15" imgW="532937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959100"/>
                        <a:ext cx="742950" cy="2476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4676775" y="5029200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</a:t>
            </a: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7496175" y="4391025"/>
            <a:ext cx="326101" cy="3079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990000"/>
                </a:solidFill>
              </a:rPr>
              <a:t>w</a:t>
            </a:r>
          </a:p>
        </p:txBody>
      </p:sp>
      <p:sp>
        <p:nvSpPr>
          <p:cNvPr id="61456" name="Line 19"/>
          <p:cNvSpPr>
            <a:spLocks noChangeShapeType="1"/>
          </p:cNvSpPr>
          <p:nvPr/>
        </p:nvSpPr>
        <p:spPr bwMode="auto">
          <a:xfrm>
            <a:off x="5775325" y="3816350"/>
            <a:ext cx="30162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Text Box 20"/>
          <p:cNvSpPr txBox="1">
            <a:spLocks noChangeArrowheads="1"/>
          </p:cNvSpPr>
          <p:nvPr/>
        </p:nvSpPr>
        <p:spPr bwMode="auto">
          <a:xfrm>
            <a:off x="4508500" y="3575050"/>
            <a:ext cx="1418475" cy="3079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Wire radius = </a:t>
            </a:r>
            <a:r>
              <a:rPr lang="en-US" alt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1458" name="Text Box 24"/>
          <p:cNvSpPr txBox="1">
            <a:spLocks noChangeArrowheads="1"/>
          </p:cNvSpPr>
          <p:nvPr/>
        </p:nvSpPr>
        <p:spPr bwMode="auto">
          <a:xfrm>
            <a:off x="1304925" y="4419600"/>
            <a:ext cx="31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</a:t>
            </a:r>
          </a:p>
        </p:txBody>
      </p:sp>
      <p:sp>
        <p:nvSpPr>
          <p:cNvPr id="61459" name="Text Box 25"/>
          <p:cNvSpPr txBox="1">
            <a:spLocks noChangeArrowheads="1"/>
          </p:cNvSpPr>
          <p:nvPr/>
        </p:nvSpPr>
        <p:spPr bwMode="auto">
          <a:xfrm>
            <a:off x="581025" y="5743575"/>
            <a:ext cx="8562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Finding the inductance </a:t>
            </a:r>
            <a:r>
              <a:rPr lang="en-US" altLang="en-US" sz="1600" b="1" u="sng">
                <a:solidFill>
                  <a:srgbClr val="0000FF"/>
                </a:solidFill>
              </a:rPr>
              <a:t>per unit length</a:t>
            </a:r>
            <a:r>
              <a:rPr lang="en-US" altLang="en-US" sz="1600" b="1">
                <a:solidFill>
                  <a:srgbClr val="0000FF"/>
                </a:solidFill>
              </a:rPr>
              <a:t> </a:t>
            </a:r>
            <a:r>
              <a:rPr lang="en-US" altLang="en-US" sz="1600"/>
              <a:t>of a parallel-conductor transmission line.</a:t>
            </a:r>
          </a:p>
        </p:txBody>
      </p:sp>
      <p:sp>
        <p:nvSpPr>
          <p:cNvPr id="61460" name="Text Box 26"/>
          <p:cNvSpPr txBox="1">
            <a:spLocks noChangeArrowheads="1"/>
          </p:cNvSpPr>
          <p:nvPr/>
        </p:nvSpPr>
        <p:spPr bwMode="auto">
          <a:xfrm>
            <a:off x="2051050" y="1514475"/>
            <a:ext cx="1654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 (</a:t>
            </a:r>
            <a:r>
              <a:rPr lang="en-US" altLang="en-US" sz="1600" dirty="0">
                <a:solidFill>
                  <a:srgbClr val="0000FF"/>
                </a:solidFill>
              </a:rPr>
              <a:t>                 </a:t>
            </a:r>
            <a:r>
              <a:rPr lang="en-US" altLang="en-US" sz="1600" dirty="0"/>
              <a:t>)</a:t>
            </a:r>
          </a:p>
        </p:txBody>
      </p:sp>
      <p:sp>
        <p:nvSpPr>
          <p:cNvPr id="61461" name="Rectangle 38"/>
          <p:cNvSpPr>
            <a:spLocks noChangeArrowheads="1"/>
          </p:cNvSpPr>
          <p:nvPr/>
        </p:nvSpPr>
        <p:spPr bwMode="auto">
          <a:xfrm>
            <a:off x="2471738" y="4243388"/>
            <a:ext cx="703262" cy="700087"/>
          </a:xfrm>
          <a:prstGeom prst="rect">
            <a:avLst/>
          </a:prstGeom>
          <a:solidFill>
            <a:srgbClr val="FFFF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62" name="Object 36"/>
          <p:cNvGraphicFramePr>
            <a:graphicFrameLocks noChangeAspect="1"/>
          </p:cNvGraphicFramePr>
          <p:nvPr/>
        </p:nvGraphicFramePr>
        <p:xfrm>
          <a:off x="1801813" y="1541463"/>
          <a:ext cx="37941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4" name="Equation" r:id="rId17" imgW="266584" imgH="228501" progId="Equation.3">
                  <p:embed/>
                </p:oleObj>
              </mc:Choice>
              <mc:Fallback>
                <p:oleObj name="Equation" r:id="rId17" imgW="266584" imgH="228501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541463"/>
                        <a:ext cx="379412" cy="3254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3" name="Line 39"/>
          <p:cNvSpPr>
            <a:spLocks noChangeShapeType="1"/>
          </p:cNvSpPr>
          <p:nvPr/>
        </p:nvSpPr>
        <p:spPr bwMode="auto">
          <a:xfrm>
            <a:off x="2476500" y="4029075"/>
            <a:ext cx="709613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Text Box 40"/>
          <p:cNvSpPr txBox="1">
            <a:spLocks noChangeArrowheads="1"/>
          </p:cNvSpPr>
          <p:nvPr/>
        </p:nvSpPr>
        <p:spPr bwMode="auto">
          <a:xfrm>
            <a:off x="2716213" y="372586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61465" name="Line 41"/>
          <p:cNvSpPr>
            <a:spLocks noChangeShapeType="1"/>
          </p:cNvSpPr>
          <p:nvPr/>
        </p:nvSpPr>
        <p:spPr bwMode="auto">
          <a:xfrm flipH="1">
            <a:off x="3028950" y="4772025"/>
            <a:ext cx="56197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6" name="Text Box 42"/>
          <p:cNvSpPr txBox="1">
            <a:spLocks noChangeArrowheads="1"/>
          </p:cNvSpPr>
          <p:nvPr/>
        </p:nvSpPr>
        <p:spPr bwMode="auto">
          <a:xfrm>
            <a:off x="3517900" y="4618038"/>
            <a:ext cx="31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990000"/>
                </a:solidFill>
              </a:rPr>
              <a:t>S</a:t>
            </a:r>
          </a:p>
        </p:txBody>
      </p:sp>
      <p:graphicFrame>
        <p:nvGraphicFramePr>
          <p:cNvPr id="61467" name="Object 4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158038" y="3519488"/>
          <a:ext cx="80486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5" name="Equation" r:id="rId18" imgW="558558" imgH="393529" progId="Equation.3">
                  <p:embed/>
                </p:oleObj>
              </mc:Choice>
              <mc:Fallback>
                <p:oleObj name="Equation" r:id="rId18" imgW="558558" imgH="393529" progId="Equation.3">
                  <p:embed/>
                  <p:pic>
                    <p:nvPicPr>
                      <p:cNvPr id="0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3519488"/>
                        <a:ext cx="804862" cy="5667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151997"/>
            <a:ext cx="7772400" cy="1335982"/>
          </a:xfrm>
        </p:spPr>
        <p:txBody>
          <a:bodyPr/>
          <a:lstStyle/>
          <a:p>
            <a:pPr algn="l"/>
            <a:r>
              <a:rPr lang="en-US" sz="2400" b="1" u="sng" dirty="0"/>
              <a:t>Inductance (cont’d</a:t>
            </a:r>
            <a:r>
              <a:rPr lang="en-US" sz="2400" b="1" u="sng" dirty="0" smtClean="0"/>
              <a:t>)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/>
              <a:t>The magnetic field produced by each of the long sides of the loop is given approximately by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75" y="4634345"/>
            <a:ext cx="6400800" cy="175260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endParaRPr lang="en-US" altLang="en-US" sz="1600" kern="1200" dirty="0" smtClean="0">
              <a:solidFill>
                <a:srgbClr val="000000"/>
              </a:solidFill>
            </a:endParaRPr>
          </a:p>
          <a:p>
            <a:pPr lvl="0" algn="l" eaLnBrk="1" hangingPunct="1">
              <a:spcBef>
                <a:spcPct val="50000"/>
              </a:spcBef>
            </a:pPr>
            <a:r>
              <a:rPr lang="en-US" altLang="en-US" sz="1600" kern="1200" dirty="0" smtClean="0">
                <a:solidFill>
                  <a:srgbClr val="000000"/>
                </a:solidFill>
              </a:rPr>
              <a:t>The </a:t>
            </a:r>
            <a:r>
              <a:rPr lang="en-US" altLang="en-US" sz="1600" kern="1200" dirty="0">
                <a:solidFill>
                  <a:srgbClr val="000000"/>
                </a:solidFill>
              </a:rPr>
              <a:t>internal inductance     for </a:t>
            </a:r>
            <a:r>
              <a:rPr lang="en-US" altLang="en-US" sz="1600" kern="1200" dirty="0" err="1">
                <a:solidFill>
                  <a:srgbClr val="000000"/>
                </a:solidFill>
              </a:rPr>
              <a:t>nonferromagnetic</a:t>
            </a:r>
            <a:r>
              <a:rPr lang="en-US" altLang="en-US" sz="1600" kern="1200" dirty="0">
                <a:solidFill>
                  <a:srgbClr val="000000"/>
                </a:solidFill>
              </a:rPr>
              <a:t> materials is usually negligible compared to     . </a:t>
            </a:r>
          </a:p>
          <a:p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23320"/>
              </p:ext>
            </p:extLst>
          </p:nvPr>
        </p:nvGraphicFramePr>
        <p:xfrm>
          <a:off x="3461878" y="1751066"/>
          <a:ext cx="1099440" cy="75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name="Equation" r:id="rId3" imgW="609600" imgH="419100" progId="Equation.3">
                  <p:embed/>
                </p:oleObj>
              </mc:Choice>
              <mc:Fallback>
                <p:oleObj name="Equation" r:id="rId3" imgW="609600" imgH="419100" progId="Equation.3">
                  <p:embed/>
                  <p:pic>
                    <p:nvPicPr>
                      <p:cNvPr id="6247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878" y="1751066"/>
                        <a:ext cx="1099440" cy="75658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10650"/>
              </p:ext>
            </p:extLst>
          </p:nvPr>
        </p:nvGraphicFramePr>
        <p:xfrm>
          <a:off x="909369" y="2644662"/>
          <a:ext cx="7691019" cy="90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0" name="Equation" r:id="rId5" imgW="4216400" imgH="495300" progId="Equation.3">
                  <p:embed/>
                </p:oleObj>
              </mc:Choice>
              <mc:Fallback>
                <p:oleObj name="Equation" r:id="rId5" imgW="4216400" imgH="495300" progId="Equation.3">
                  <p:embed/>
                  <p:pic>
                    <p:nvPicPr>
                      <p:cNvPr id="62473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69" y="2644662"/>
                        <a:ext cx="7691019" cy="903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37964"/>
              </p:ext>
            </p:extLst>
          </p:nvPr>
        </p:nvGraphicFramePr>
        <p:xfrm>
          <a:off x="3554647" y="3932322"/>
          <a:ext cx="2546916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1" name="Equation" r:id="rId7" imgW="1435100" imgH="457200" progId="Equation.3">
                  <p:embed/>
                </p:oleObj>
              </mc:Choice>
              <mc:Fallback>
                <p:oleObj name="Equation" r:id="rId7" imgW="1435100" imgH="457200" progId="Equation.3">
                  <p:embed/>
                  <p:pic>
                    <p:nvPicPr>
                      <p:cNvPr id="62474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647" y="3932322"/>
                        <a:ext cx="2546916" cy="811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9369" y="4062850"/>
            <a:ext cx="240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1600" b="1" u="sng" dirty="0">
                <a:solidFill>
                  <a:srgbClr val="990000"/>
                </a:solidFill>
              </a:rPr>
              <a:t>Parallel–conductor transmission line</a:t>
            </a: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691547"/>
              </p:ext>
            </p:extLst>
          </p:nvPr>
        </p:nvGraphicFramePr>
        <p:xfrm>
          <a:off x="4591367" y="5290618"/>
          <a:ext cx="3270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2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62476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367" y="5290618"/>
                        <a:ext cx="327025" cy="279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059660"/>
              </p:ext>
            </p:extLst>
          </p:nvPr>
        </p:nvGraphicFramePr>
        <p:xfrm>
          <a:off x="3883805" y="5017568"/>
          <a:ext cx="2555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3" name="Equation" r:id="rId11" imgW="203024" imgH="215713" progId="Equation.3">
                  <p:embed/>
                </p:oleObj>
              </mc:Choice>
              <mc:Fallback>
                <p:oleObj name="Equation" r:id="rId11" imgW="203024" imgH="215713" progId="Equation.3">
                  <p:embed/>
                  <p:pic>
                    <p:nvPicPr>
                      <p:cNvPr id="6247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805" y="5017568"/>
                        <a:ext cx="255587" cy="273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89804" y="4168651"/>
            <a:ext cx="277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, H/m (</a:t>
            </a:r>
            <a:r>
              <a:rPr lang="en-US" altLang="en-US" sz="1600" b="1">
                <a:solidFill>
                  <a:srgbClr val="0000FF"/>
                </a:solidFill>
              </a:rPr>
              <a:t>per unit length</a:t>
            </a:r>
            <a:r>
              <a:rPr lang="en-US" altLang="en-US" sz="1600">
                <a:solidFill>
                  <a:srgbClr val="000000"/>
                </a:solidFill>
              </a:rPr>
              <a:t>)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80846"/>
              </p:ext>
            </p:extLst>
          </p:nvPr>
        </p:nvGraphicFramePr>
        <p:xfrm>
          <a:off x="7755775" y="2260634"/>
          <a:ext cx="1022300" cy="29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4" name="Equation" r:id="rId13" imgW="533169" imgH="152334" progId="Equation.3">
                  <p:embed/>
                </p:oleObj>
              </mc:Choice>
              <mc:Fallback>
                <p:oleObj name="Equation" r:id="rId13" imgW="533169" imgH="152334" progId="Equation.3">
                  <p:embed/>
                  <p:pic>
                    <p:nvPicPr>
                      <p:cNvPr id="6145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775" y="2260634"/>
                        <a:ext cx="1022300" cy="29178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4878" y="1884802"/>
            <a:ext cx="2205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(Ampere’s Law)</a:t>
            </a:r>
            <a:endParaRPr lang="en-US" sz="20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555375" y="2198212"/>
            <a:ext cx="1801119" cy="56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Boundary Conditions</a:t>
            </a:r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27188"/>
            <a:ext cx="8153400" cy="2155825"/>
          </a:xfrm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3213"/>
            <a:ext cx="47244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84663"/>
            <a:ext cx="2514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29213"/>
            <a:ext cx="441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385" y="5486400"/>
            <a:ext cx="1230284" cy="54864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0102" y="5852160"/>
            <a:ext cx="1845425" cy="523702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68680" y="334876"/>
            <a:ext cx="7772400" cy="2134004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00"/>
                </a:solidFill>
              </a:rPr>
              <a:t>Inductance (cont’d)</a:t>
            </a:r>
            <a:r>
              <a:rPr lang="en-US" sz="2400" u="sng" dirty="0">
                <a:solidFill>
                  <a:srgbClr val="000000"/>
                </a:solidFill>
              </a:rPr>
              <a:t/>
            </a:r>
            <a:br>
              <a:rPr lang="en-US" sz="2400" u="sng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altLang="en-US" sz="2000" kern="1200" dirty="0">
                <a:solidFill>
                  <a:srgbClr val="000000"/>
                </a:solidFill>
                <a:ea typeface="+mn-ea"/>
                <a:cs typeface="+mn-cs"/>
              </a:rPr>
              <a:t>Let us find the inductance </a:t>
            </a:r>
            <a:r>
              <a:rPr lang="en-US" altLang="en-US" sz="2000" b="1" kern="1200" dirty="0">
                <a:solidFill>
                  <a:srgbClr val="0000FF"/>
                </a:solidFill>
                <a:ea typeface="+mn-ea"/>
                <a:cs typeface="+mn-cs"/>
              </a:rPr>
              <a:t>per unit length </a:t>
            </a:r>
            <a:r>
              <a:rPr lang="en-US" altLang="en-US" sz="2000" kern="1200" dirty="0">
                <a:solidFill>
                  <a:srgbClr val="000000"/>
                </a:solidFill>
                <a:ea typeface="+mn-ea"/>
                <a:cs typeface="+mn-cs"/>
              </a:rPr>
              <a:t>of a </a:t>
            </a:r>
            <a:r>
              <a:rPr lang="en-US" altLang="en-US" sz="2000" b="1" u="sng" kern="1200" dirty="0">
                <a:solidFill>
                  <a:srgbClr val="990000"/>
                </a:solidFill>
                <a:ea typeface="+mn-ea"/>
                <a:cs typeface="+mn-cs"/>
              </a:rPr>
              <a:t>coaxial transmission line</a:t>
            </a:r>
            <a:r>
              <a:rPr lang="en-US" altLang="en-US" sz="2000" kern="1200" dirty="0">
                <a:solidFill>
                  <a:srgbClr val="000000"/>
                </a:solidFill>
                <a:ea typeface="+mn-ea"/>
                <a:cs typeface="+mn-cs"/>
              </a:rPr>
              <a:t>. We assume that the currents flow on the surface of the conductors, which have </a:t>
            </a:r>
            <a:r>
              <a:rPr lang="en-US" altLang="en-US" sz="2000" b="1" kern="1200" dirty="0">
                <a:solidFill>
                  <a:srgbClr val="0000FF"/>
                </a:solidFill>
                <a:ea typeface="+mn-ea"/>
                <a:cs typeface="+mn-cs"/>
              </a:rPr>
              <a:t>no resistance</a:t>
            </a:r>
            <a:r>
              <a:rPr lang="en-US" altLang="en-US" sz="2000" kern="1200" dirty="0">
                <a:solidFill>
                  <a:srgbClr val="000000"/>
                </a:solidFill>
                <a:ea typeface="+mn-ea"/>
                <a:cs typeface="+mn-cs"/>
              </a:rPr>
              <a:t>.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68680" y="5386648"/>
            <a:ext cx="6400800" cy="802178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en-US" altLang="en-US" sz="2000" kern="1200" dirty="0">
                <a:solidFill>
                  <a:srgbClr val="000000"/>
                </a:solidFill>
              </a:rPr>
              <a:t>Finding the inductance </a:t>
            </a:r>
            <a:r>
              <a:rPr lang="en-US" altLang="en-US" sz="2000" b="1" kern="1200" dirty="0">
                <a:solidFill>
                  <a:srgbClr val="0000FF"/>
                </a:solidFill>
              </a:rPr>
              <a:t>per unit length </a:t>
            </a:r>
            <a:r>
              <a:rPr lang="en-US" altLang="en-US" sz="2000" kern="1200" dirty="0">
                <a:solidFill>
                  <a:srgbClr val="000000"/>
                </a:solidFill>
              </a:rPr>
              <a:t>of a </a:t>
            </a:r>
            <a:r>
              <a:rPr lang="en-US" altLang="en-US" sz="2000" b="1" kern="1200" dirty="0">
                <a:solidFill>
                  <a:srgbClr val="990000"/>
                </a:solidFill>
              </a:rPr>
              <a:t>coaxial transmission line</a:t>
            </a:r>
            <a:r>
              <a:rPr lang="en-US" altLang="en-US" sz="2000" kern="12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8E09B-938A-4F03-8226-7C04F0EE762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" name="Picture 25" descr="pg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8449"/>
            <a:ext cx="7871589" cy="24688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25344" y="2410589"/>
            <a:ext cx="312906" cy="30777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1524" y="3773875"/>
            <a:ext cx="282450" cy="30777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18539" y="3181439"/>
            <a:ext cx="309700" cy="30777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5183" y="3748937"/>
            <a:ext cx="304892" cy="30777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38902" y="3009207"/>
            <a:ext cx="1004237" cy="10475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96188"/>
              </p:ext>
            </p:extLst>
          </p:nvPr>
        </p:nvGraphicFramePr>
        <p:xfrm>
          <a:off x="6390001" y="4626033"/>
          <a:ext cx="2276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4" imgW="1536700" imgH="457200" progId="Equation.3">
                  <p:embed/>
                </p:oleObj>
              </mc:Choice>
              <mc:Fallback>
                <p:oleObj name="Equation" r:id="rId4" imgW="1536700" imgH="457200" progId="Equation.3">
                  <p:embed/>
                  <p:pic>
                    <p:nvPicPr>
                      <p:cNvPr id="63494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001" y="4626033"/>
                        <a:ext cx="2276475" cy="677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36701" y="4645114"/>
            <a:ext cx="276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99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391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68B4F76-34C7-492F-932C-194FCF14E1F9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09600" y="163003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/>
              <a:t>Inductance (continued)</a:t>
            </a:r>
          </a:p>
        </p:txBody>
      </p:sp>
      <p:graphicFrame>
        <p:nvGraphicFramePr>
          <p:cNvPr id="63493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9238" y="971550"/>
          <a:ext cx="12874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3" name="Equation" r:id="rId4" imgW="876300" imgH="431800" progId="Equation.3">
                  <p:embed/>
                </p:oleObj>
              </mc:Choice>
              <mc:Fallback>
                <p:oleObj name="Equation" r:id="rId4" imgW="876300" imgH="4318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971550"/>
                        <a:ext cx="12874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83175" y="892175"/>
          <a:ext cx="2276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4" name="Equation" r:id="rId6" imgW="1536700" imgH="457200" progId="Equation.3">
                  <p:embed/>
                </p:oleObj>
              </mc:Choice>
              <mc:Fallback>
                <p:oleObj name="Equation" r:id="rId6" imgW="1536700" imgH="45720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892175"/>
                        <a:ext cx="2276475" cy="677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65313" y="1773238"/>
          <a:ext cx="2047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5" name="Equation" r:id="rId8" imgW="152268" imgH="203024" progId="Equation.3">
                  <p:embed/>
                </p:oleObj>
              </mc:Choice>
              <mc:Fallback>
                <p:oleObj name="Equation" r:id="rId8" imgW="152268" imgH="203024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773238"/>
                        <a:ext cx="204787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17"/>
          <p:cNvGraphicFramePr>
            <a:graphicFrameLocks noChangeAspect="1"/>
          </p:cNvGraphicFramePr>
          <p:nvPr/>
        </p:nvGraphicFramePr>
        <p:xfrm>
          <a:off x="2184400" y="2508250"/>
          <a:ext cx="56515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" name="Equation" r:id="rId10" imgW="3657600" imgH="609600" progId="Equation.3">
                  <p:embed/>
                </p:oleObj>
              </mc:Choice>
              <mc:Fallback>
                <p:oleObj name="Equation" r:id="rId10" imgW="3657600" imgH="609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508250"/>
                        <a:ext cx="56515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18"/>
          <p:cNvGraphicFramePr>
            <a:graphicFrameLocks noChangeAspect="1"/>
          </p:cNvGraphicFramePr>
          <p:nvPr/>
        </p:nvGraphicFramePr>
        <p:xfrm>
          <a:off x="3638550" y="3590925"/>
          <a:ext cx="3214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" name="Equation" r:id="rId12" imgW="2082800" imgH="482600" progId="Equation.3">
                  <p:embed/>
                </p:oleObj>
              </mc:Choice>
              <mc:Fallback>
                <p:oleObj name="Equation" r:id="rId12" imgW="2082800" imgH="482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590925"/>
                        <a:ext cx="32146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29310"/>
              </p:ext>
            </p:extLst>
          </p:nvPr>
        </p:nvGraphicFramePr>
        <p:xfrm>
          <a:off x="1287831" y="4494833"/>
          <a:ext cx="3002813" cy="63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8" name="Equation" r:id="rId14" imgW="1930400" imgH="406400" progId="Equation.3">
                  <p:embed/>
                </p:oleObj>
              </mc:Choice>
              <mc:Fallback>
                <p:oleObj name="Equation" r:id="rId14" imgW="1930400" imgH="406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831" y="4494833"/>
                        <a:ext cx="3002813" cy="63217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20"/>
          <p:cNvGraphicFramePr>
            <a:graphicFrameLocks noChangeAspect="1"/>
          </p:cNvGraphicFramePr>
          <p:nvPr/>
        </p:nvGraphicFramePr>
        <p:xfrm>
          <a:off x="6432550" y="5105400"/>
          <a:ext cx="18478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9" name="Equation" r:id="rId16" imgW="939800" imgH="457200" progId="Equation.3">
                  <p:embed/>
                </p:oleObj>
              </mc:Choice>
              <mc:Fallback>
                <p:oleObj name="Equation" r:id="rId16" imgW="9398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5105400"/>
                        <a:ext cx="1847850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 Box 22"/>
          <p:cNvSpPr txBox="1">
            <a:spLocks noChangeArrowheads="1"/>
          </p:cNvSpPr>
          <p:nvPr/>
        </p:nvSpPr>
        <p:spPr bwMode="auto">
          <a:xfrm>
            <a:off x="577850" y="1768475"/>
            <a:ext cx="8566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Since </a:t>
            </a:r>
            <a:r>
              <a:rPr lang="en-US" altLang="en-US" sz="1600" b="1" i="1">
                <a:solidFill>
                  <a:srgbClr val="990000"/>
                </a:solidFill>
              </a:rPr>
              <a:t>R=0</a:t>
            </a:r>
            <a:r>
              <a:rPr lang="en-US" altLang="en-US" sz="1600"/>
              <a:t>,     has only radial component and therefore the </a:t>
            </a:r>
            <a:r>
              <a:rPr lang="en-US" altLang="en-US" sz="1600">
                <a:solidFill>
                  <a:srgbClr val="0000FF"/>
                </a:solidFill>
              </a:rPr>
              <a:t>segments 3 and 4 contribute nothing to the line integral</a:t>
            </a:r>
            <a:r>
              <a:rPr lang="en-US" altLang="en-US" sz="1600"/>
              <a:t>.</a:t>
            </a:r>
            <a:endParaRPr lang="en-US" altLang="en-US" sz="1600" i="1"/>
          </a:p>
        </p:txBody>
      </p:sp>
      <p:sp>
        <p:nvSpPr>
          <p:cNvPr id="63501" name="Line 23"/>
          <p:cNvSpPr>
            <a:spLocks noChangeShapeType="1"/>
          </p:cNvSpPr>
          <p:nvPr/>
        </p:nvSpPr>
        <p:spPr bwMode="auto">
          <a:xfrm flipV="1">
            <a:off x="5195455" y="4405311"/>
            <a:ext cx="970395" cy="11559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Text Box 24"/>
          <p:cNvSpPr txBox="1">
            <a:spLocks noChangeArrowheads="1"/>
          </p:cNvSpPr>
          <p:nvPr/>
        </p:nvSpPr>
        <p:spPr bwMode="auto">
          <a:xfrm>
            <a:off x="609600" y="5147917"/>
            <a:ext cx="5556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(from previous work, for lossless </a:t>
            </a:r>
            <a:r>
              <a:rPr lang="en-US" altLang="en-US" sz="1800" dirty="0" smtClean="0"/>
              <a:t>TLs)</a:t>
            </a: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It follows that </a:t>
            </a:r>
            <a:r>
              <a:rPr lang="en-US" altLang="en-US" sz="1800" b="1" dirty="0"/>
              <a:t>v(z)-v(</a:t>
            </a:r>
            <a:r>
              <a:rPr lang="en-US" altLang="en-US" sz="1800" b="1" dirty="0" err="1"/>
              <a:t>z+h</a:t>
            </a:r>
            <a:r>
              <a:rPr lang="en-US" altLang="en-US" sz="1800" b="1" dirty="0"/>
              <a:t>) = </a:t>
            </a:r>
            <a:r>
              <a:rPr lang="en-US" altLang="en-US" sz="1800" b="1" dirty="0" err="1">
                <a:solidFill>
                  <a:srgbClr val="990000"/>
                </a:solidFill>
              </a:rPr>
              <a:t>Lh</a:t>
            </a:r>
            <a:r>
              <a:rPr lang="en-US" altLang="en-US" sz="1800" b="1" dirty="0">
                <a:solidFill>
                  <a:srgbClr val="990000"/>
                </a:solidFill>
              </a:rPr>
              <a:t>(</a:t>
            </a:r>
            <a:r>
              <a:rPr lang="en-US" altLang="en-US" sz="1800" b="1" dirty="0" err="1">
                <a:solidFill>
                  <a:srgbClr val="990000"/>
                </a:solidFill>
              </a:rPr>
              <a:t>dI</a:t>
            </a:r>
            <a:r>
              <a:rPr lang="en-US" altLang="en-US" sz="1800" b="1" dirty="0">
                <a:solidFill>
                  <a:srgbClr val="990000"/>
                </a:solidFill>
              </a:rPr>
              <a:t>/</a:t>
            </a:r>
            <a:r>
              <a:rPr lang="en-US" altLang="en-US" sz="1800" b="1" dirty="0" err="1">
                <a:solidFill>
                  <a:srgbClr val="990000"/>
                </a:solidFill>
              </a:rPr>
              <a:t>dt</a:t>
            </a:r>
            <a:r>
              <a:rPr lang="en-US" altLang="en-US" sz="1800" b="1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63503" name="Text Box 25"/>
          <p:cNvSpPr txBox="1">
            <a:spLocks noChangeArrowheads="1"/>
          </p:cNvSpPr>
          <p:nvPr/>
        </p:nvSpPr>
        <p:spPr bwMode="auto">
          <a:xfrm>
            <a:off x="8404225" y="5491163"/>
            <a:ext cx="885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H/m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1143000" y="1485900"/>
            <a:ext cx="171450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09600" y="120015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sng"/>
              <a:t>Resistance</a:t>
            </a:r>
          </a:p>
        </p:txBody>
      </p:sp>
      <p:sp>
        <p:nvSpPr>
          <p:cNvPr id="63506" name="Line 28"/>
          <p:cNvSpPr>
            <a:spLocks noChangeShapeType="1"/>
          </p:cNvSpPr>
          <p:nvPr/>
        </p:nvSpPr>
        <p:spPr bwMode="auto">
          <a:xfrm flipH="1">
            <a:off x="6457950" y="2352675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507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19900" y="2095500"/>
          <a:ext cx="4175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0" name="Equation" r:id="rId18" imgW="317362" imgH="418918" progId="Equation.3">
                  <p:embed/>
                </p:oleObj>
              </mc:Choice>
              <mc:Fallback>
                <p:oleObj name="Equation" r:id="rId18" imgW="317362" imgH="418918" progId="Equation.3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095500"/>
                        <a:ext cx="417513" cy="549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8" name="TextBox 1"/>
          <p:cNvSpPr txBox="1">
            <a:spLocks noChangeArrowheads="1"/>
          </p:cNvSpPr>
          <p:nvPr/>
        </p:nvSpPr>
        <p:spPr bwMode="auto">
          <a:xfrm>
            <a:off x="7056438" y="3573463"/>
            <a:ext cx="210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Lossless coaxial </a:t>
            </a:r>
          </a:p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transmission </a:t>
            </a:r>
          </a:p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line</a:t>
            </a:r>
            <a:endParaRPr lang="en-US" altLang="en-US"/>
          </a:p>
        </p:txBody>
      </p:sp>
      <p:sp>
        <p:nvSpPr>
          <p:cNvPr id="63509" name="TextBox 2"/>
          <p:cNvSpPr txBox="1">
            <a:spLocks noChangeArrowheads="1"/>
          </p:cNvSpPr>
          <p:nvPr/>
        </p:nvSpPr>
        <p:spPr bwMode="auto">
          <a:xfrm>
            <a:off x="7631113" y="952500"/>
            <a:ext cx="1373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Faraday’s </a:t>
            </a:r>
          </a:p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Law</a:t>
            </a:r>
          </a:p>
        </p:txBody>
      </p:sp>
      <p:sp>
        <p:nvSpPr>
          <p:cNvPr id="63510" name="TextBox 3"/>
          <p:cNvSpPr txBox="1">
            <a:spLocks noChangeArrowheads="1"/>
          </p:cNvSpPr>
          <p:nvPr/>
        </p:nvSpPr>
        <p:spPr bwMode="auto">
          <a:xfrm>
            <a:off x="561975" y="2530475"/>
            <a:ext cx="1476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u="sng">
                <a:solidFill>
                  <a:srgbClr val="990000"/>
                </a:solidFill>
              </a:rPr>
              <a:t>Voltage drop</a:t>
            </a:r>
          </a:p>
          <a:p>
            <a:pPr eaLnBrk="1" hangingPunct="1"/>
            <a:r>
              <a:rPr lang="en-US" altLang="en-US" sz="1400" b="1" u="sng">
                <a:solidFill>
                  <a:srgbClr val="990000"/>
                </a:solidFill>
              </a:rPr>
              <a:t>between z </a:t>
            </a:r>
          </a:p>
          <a:p>
            <a:pPr eaLnBrk="1" hangingPunct="1"/>
            <a:r>
              <a:rPr lang="en-US" altLang="en-US" sz="1400" b="1" u="sng">
                <a:solidFill>
                  <a:srgbClr val="990000"/>
                </a:solidFill>
              </a:rPr>
              <a:t>and z+h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0673" y="3573463"/>
            <a:ext cx="1421477" cy="76200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290644" y="1273232"/>
            <a:ext cx="542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4522" y="3253404"/>
            <a:ext cx="1735179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</a:rPr>
              <a:t>v(z)-v(z+h)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D5781CB-CB33-4A5B-AFCD-14D9D0DE3F7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609600" y="28194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By applying </a:t>
            </a:r>
            <a:r>
              <a:rPr lang="en-US" altLang="en-US" sz="1600" b="1" u="sng">
                <a:solidFill>
                  <a:srgbClr val="990000"/>
                </a:solidFill>
                <a:ea typeface="MS PGothic" panose="020B0600070205080204" pitchFamily="34" charset="-128"/>
              </a:rPr>
              <a:t>Kirchhoff’s voltage law 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to </a:t>
            </a:r>
            <a:r>
              <a:rPr lang="en-US" altLang="en-US" sz="1600" i="1">
                <a:solidFill>
                  <a:srgbClr val="000000"/>
                </a:solidFill>
                <a:ea typeface="MS PGothic" panose="020B0600070205080204" pitchFamily="34" charset="-128"/>
              </a:rPr>
              <a:t>N - (N + 1) - (N + 1)’ - N’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 loop, we obtain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09600" y="50292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If node </a:t>
            </a:r>
            <a:r>
              <a:rPr lang="en-US" altLang="en-US" sz="1600" i="1">
                <a:solidFill>
                  <a:srgbClr val="000000"/>
                </a:solidFill>
                <a:ea typeface="MS PGothic" panose="020B0600070205080204" pitchFamily="34" charset="-128"/>
              </a:rPr>
              <a:t>N 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is at the position </a:t>
            </a:r>
            <a:r>
              <a:rPr lang="en-US" altLang="en-US" sz="1600" i="1">
                <a:solidFill>
                  <a:srgbClr val="000000"/>
                </a:solidFill>
                <a:ea typeface="MS PGothic" panose="020B0600070205080204" pitchFamily="34" charset="-128"/>
              </a:rPr>
              <a:t>z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, node </a:t>
            </a:r>
            <a:r>
              <a:rPr lang="en-US" altLang="en-US" sz="1600" i="1">
                <a:solidFill>
                  <a:srgbClr val="000000"/>
                </a:solidFill>
                <a:ea typeface="MS PGothic" panose="020B0600070205080204" pitchFamily="34" charset="-128"/>
              </a:rPr>
              <a:t>(N +1)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 is at position </a:t>
            </a:r>
            <a:r>
              <a:rPr lang="en-US" altLang="en-US" sz="1600" i="1">
                <a:solidFill>
                  <a:srgbClr val="000000"/>
                </a:solidFill>
                <a:ea typeface="MS PGothic" panose="020B0600070205080204" pitchFamily="34" charset="-128"/>
              </a:rPr>
              <a:t>z + h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, and </a:t>
            </a:r>
            <a:endParaRPr lang="en-US" altLang="en-US" sz="1600" i="1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6451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00425" y="3370263"/>
          <a:ext cx="24955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5" name="Equation" r:id="rId4" imgW="1333500" imgH="812800" progId="Equation.3">
                  <p:embed/>
                </p:oleObj>
              </mc:Choice>
              <mc:Fallback>
                <p:oleObj name="Equation" r:id="rId4" imgW="1333500" imgH="8128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3370263"/>
                        <a:ext cx="249555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96200" y="5029200"/>
          <a:ext cx="9144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6" name="Equation" r:id="rId6" imgW="622030" imgH="215806" progId="Equation.3">
                  <p:embed/>
                </p:oleObj>
              </mc:Choice>
              <mc:Fallback>
                <p:oleObj name="Equation" r:id="rId6" imgW="622030" imgH="215806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029200"/>
                        <a:ext cx="9144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638425" y="5508625"/>
          <a:ext cx="3657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7" name="Equation" r:id="rId8" imgW="1993035" imgH="406224" progId="Equation.3">
                  <p:embed/>
                </p:oleObj>
              </mc:Choice>
              <mc:Fallback>
                <p:oleObj name="Equation" r:id="rId8" imgW="1993035" imgH="406224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5508625"/>
                        <a:ext cx="3657600" cy="746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20" name="Picture 64" descr="5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>
            <a:fillRect/>
          </a:stretch>
        </p:blipFill>
        <p:spPr bwMode="auto">
          <a:xfrm>
            <a:off x="1749425" y="377825"/>
            <a:ext cx="5435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65"/>
          <p:cNvSpPr txBox="1">
            <a:spLocks noChangeArrowheads="1"/>
          </p:cNvSpPr>
          <p:nvPr/>
        </p:nvSpPr>
        <p:spPr bwMode="auto">
          <a:xfrm>
            <a:off x="619125" y="2419350"/>
            <a:ext cx="8524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Definitions of currents and voltages for the lumped-circuit lossless transmission-line model.</a:t>
            </a:r>
          </a:p>
        </p:txBody>
      </p:sp>
      <p:graphicFrame>
        <p:nvGraphicFramePr>
          <p:cNvPr id="64522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16463" y="68263"/>
          <a:ext cx="5857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8" name="Equation" r:id="rId11" imgW="457002" imgH="634725" progId="Equation.3">
                  <p:embed/>
                </p:oleObj>
              </mc:Choice>
              <mc:Fallback>
                <p:oleObj name="Equation" r:id="rId11" imgW="457002" imgH="634725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68263"/>
                        <a:ext cx="585787" cy="7953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Line 70"/>
          <p:cNvSpPr>
            <a:spLocks noChangeShapeType="1"/>
          </p:cNvSpPr>
          <p:nvPr/>
        </p:nvSpPr>
        <p:spPr bwMode="auto">
          <a:xfrm>
            <a:off x="4737100" y="795338"/>
            <a:ext cx="0" cy="185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71"/>
          <p:cNvSpPr>
            <a:spLocks noChangeShapeType="1"/>
          </p:cNvSpPr>
          <p:nvPr/>
        </p:nvSpPr>
        <p:spPr bwMode="auto">
          <a:xfrm>
            <a:off x="5284788" y="795338"/>
            <a:ext cx="0" cy="185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72"/>
          <p:cNvSpPr>
            <a:spLocks noChangeShapeType="1"/>
          </p:cNvSpPr>
          <p:nvPr/>
        </p:nvSpPr>
        <p:spPr bwMode="auto">
          <a:xfrm>
            <a:off x="4737100" y="795338"/>
            <a:ext cx="547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3"/>
          <p:cNvSpPr>
            <a:spLocks noChangeShapeType="1"/>
          </p:cNvSpPr>
          <p:nvPr/>
        </p:nvSpPr>
        <p:spPr bwMode="auto">
          <a:xfrm flipV="1">
            <a:off x="5010150" y="630238"/>
            <a:ext cx="0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6657975" y="0"/>
            <a:ext cx="2486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-128"/>
              </a:rPr>
              <a:t>Transmission Lines</a:t>
            </a:r>
          </a:p>
          <a:p>
            <a:pPr algn="r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-128"/>
              </a:rPr>
              <a:t>(slide 5)</a:t>
            </a:r>
          </a:p>
        </p:txBody>
      </p:sp>
      <p:sp>
        <p:nvSpPr>
          <p:cNvPr id="64528" name="Line 75"/>
          <p:cNvSpPr>
            <a:spLocks noChangeShapeType="1"/>
          </p:cNvSpPr>
          <p:nvPr/>
        </p:nvSpPr>
        <p:spPr bwMode="auto">
          <a:xfrm>
            <a:off x="4438650" y="1314450"/>
            <a:ext cx="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Text Box 76"/>
          <p:cNvSpPr txBox="1">
            <a:spLocks noChangeArrowheads="1"/>
          </p:cNvSpPr>
          <p:nvPr/>
        </p:nvSpPr>
        <p:spPr bwMode="auto">
          <a:xfrm>
            <a:off x="4260850" y="21542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</a:t>
            </a:r>
            <a:r>
              <a:rPr lang="en-US" altLang="en-US" sz="1400" b="1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’</a:t>
            </a:r>
          </a:p>
        </p:txBody>
      </p:sp>
      <p:sp>
        <p:nvSpPr>
          <p:cNvPr id="64530" name="Text Box 77"/>
          <p:cNvSpPr txBox="1">
            <a:spLocks noChangeArrowheads="1"/>
          </p:cNvSpPr>
          <p:nvPr/>
        </p:nvSpPr>
        <p:spPr bwMode="auto">
          <a:xfrm>
            <a:off x="5235575" y="2147888"/>
            <a:ext cx="120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(N+1)</a:t>
            </a:r>
            <a:r>
              <a:rPr lang="en-US" altLang="en-US" sz="1400" b="1" i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’</a:t>
            </a:r>
          </a:p>
        </p:txBody>
      </p:sp>
      <p:sp>
        <p:nvSpPr>
          <p:cNvPr id="64531" name="Rectangle 79"/>
          <p:cNvSpPr>
            <a:spLocks noChangeArrowheads="1"/>
          </p:cNvSpPr>
          <p:nvPr/>
        </p:nvSpPr>
        <p:spPr bwMode="auto">
          <a:xfrm>
            <a:off x="4171950" y="1200150"/>
            <a:ext cx="190500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532" name="Text Box 80"/>
          <p:cNvSpPr txBox="1">
            <a:spLocks noChangeArrowheads="1"/>
          </p:cNvSpPr>
          <p:nvPr/>
        </p:nvSpPr>
        <p:spPr bwMode="auto">
          <a:xfrm>
            <a:off x="4054475" y="1147763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</a:t>
            </a:r>
            <a:r>
              <a:rPr lang="en-US" altLang="en-US" sz="1400" b="1" i="1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FF6E05-49FE-42C5-BC4B-B72D221000F3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609600" y="400844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</a:rPr>
              <a:t>Boundary Condition on Tangential Electric Field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609600" y="1355725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Using </a:t>
            </a:r>
            <a:r>
              <a:rPr lang="en-US" altLang="en-US" sz="1600" u="sng">
                <a:solidFill>
                  <a:srgbClr val="990000"/>
                </a:solidFill>
              </a:rPr>
              <a:t>Faraday’s law</a:t>
            </a:r>
            <a:r>
              <a:rPr lang="en-US" altLang="en-US" sz="1600">
                <a:solidFill>
                  <a:srgbClr val="000000"/>
                </a:solidFill>
              </a:rPr>
              <a:t>,                         , we can obtain boundary condition on the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tangential component of    at a </a:t>
            </a:r>
            <a:r>
              <a:rPr lang="en-US" altLang="en-US" sz="1600" u="sng">
                <a:solidFill>
                  <a:srgbClr val="0000FF"/>
                </a:solidFill>
              </a:rPr>
              <a:t>dielectric boundary</a:t>
            </a:r>
            <a:r>
              <a:rPr lang="en-US" altLang="en-US" sz="160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655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060867"/>
              </p:ext>
            </p:extLst>
          </p:nvPr>
        </p:nvGraphicFramePr>
        <p:xfrm>
          <a:off x="6376987" y="1679172"/>
          <a:ext cx="1933453" cy="82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3" name="Equation" r:id="rId4" imgW="1040948" imgH="444307" progId="Equation.3">
                  <p:embed/>
                </p:oleObj>
              </mc:Choice>
              <mc:Fallback>
                <p:oleObj name="Equation" r:id="rId4" imgW="1040948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7" y="1679172"/>
                        <a:ext cx="1933453" cy="8259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71086"/>
              </p:ext>
            </p:extLst>
          </p:nvPr>
        </p:nvGraphicFramePr>
        <p:xfrm>
          <a:off x="4923726" y="2594905"/>
          <a:ext cx="1018985" cy="41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" name="Equation" r:id="rId6" imgW="532937" imgH="215713" progId="Equation.3">
                  <p:embed/>
                </p:oleObj>
              </mc:Choice>
              <mc:Fallback>
                <p:oleObj name="Equation" r:id="rId6" imgW="532937" imgH="2157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726" y="2594905"/>
                        <a:ext cx="1018985" cy="4105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27551"/>
              </p:ext>
            </p:extLst>
          </p:nvPr>
        </p:nvGraphicFramePr>
        <p:xfrm>
          <a:off x="6129873" y="2584450"/>
          <a:ext cx="1024063" cy="41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5" name="Equation" r:id="rId8" imgW="532937" imgH="215713" progId="Equation.3">
                  <p:embed/>
                </p:oleObj>
              </mc:Choice>
              <mc:Fallback>
                <p:oleObj name="Equation" r:id="rId8" imgW="532937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873" y="2584450"/>
                        <a:ext cx="1024063" cy="412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22049"/>
              </p:ext>
            </p:extLst>
          </p:nvPr>
        </p:nvGraphicFramePr>
        <p:xfrm>
          <a:off x="7589113" y="2604631"/>
          <a:ext cx="1039497" cy="42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6" name="Equation" r:id="rId10" imgW="494870" imgH="203024" progId="Equation.3">
                  <p:embed/>
                </p:oleObj>
              </mc:Choice>
              <mc:Fallback>
                <p:oleObj name="Equation" r:id="rId10" imgW="494870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113" y="2604631"/>
                        <a:ext cx="1039497" cy="42709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99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191834"/>
              </p:ext>
            </p:extLst>
          </p:nvPr>
        </p:nvGraphicFramePr>
        <p:xfrm>
          <a:off x="8178423" y="3104472"/>
          <a:ext cx="7683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7" name="Equation" r:id="rId12" imgW="507780" imgH="177723" progId="Equation.3">
                  <p:embed/>
                </p:oleObj>
              </mc:Choice>
              <mc:Fallback>
                <p:oleObj name="Equation" r:id="rId12" imgW="507780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423" y="3104472"/>
                        <a:ext cx="7683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816439"/>
              </p:ext>
            </p:extLst>
          </p:nvPr>
        </p:nvGraphicFramePr>
        <p:xfrm>
          <a:off x="4394767" y="3402561"/>
          <a:ext cx="2506668" cy="79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8" name="Equation" r:id="rId14" imgW="1244600" imgH="393700" progId="Equation.3">
                  <p:embed/>
                </p:oleObj>
              </mc:Choice>
              <mc:Fallback>
                <p:oleObj name="Equation" r:id="rId14" imgW="12446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767" y="3402561"/>
                        <a:ext cx="2506668" cy="792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16055"/>
              </p:ext>
            </p:extLst>
          </p:nvPr>
        </p:nvGraphicFramePr>
        <p:xfrm>
          <a:off x="4204494" y="4586706"/>
          <a:ext cx="13446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9" name="Equation" r:id="rId16" imgW="558800" imgH="228600" progId="Equation.3">
                  <p:embed/>
                </p:oleObj>
              </mc:Choice>
              <mc:Fallback>
                <p:oleObj name="Equation" r:id="rId16" imgW="5588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494" y="4586706"/>
                        <a:ext cx="1344612" cy="549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4"/>
          <p:cNvGraphicFramePr>
            <a:graphicFrameLocks noChangeAspect="1"/>
          </p:cNvGraphicFramePr>
          <p:nvPr/>
        </p:nvGraphicFramePr>
        <p:xfrm>
          <a:off x="4357688" y="5741988"/>
          <a:ext cx="10382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0" name="Equation" r:id="rId18" imgW="723586" imgH="215806" progId="Equation.3">
                  <p:embed/>
                </p:oleObj>
              </mc:Choice>
              <mc:Fallback>
                <p:oleObj name="Equation" r:id="rId18" imgW="723586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5741988"/>
                        <a:ext cx="10382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pic>
        <p:nvPicPr>
          <p:cNvPr id="65552" name="Picture 27" descr="pg100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546350"/>
            <a:ext cx="1825625" cy="349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53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05113" y="1355725"/>
          <a:ext cx="17668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1" name="Equation" r:id="rId21" imgW="1270000" imgH="368300" progId="Equation.3">
                  <p:embed/>
                </p:oleObj>
              </mc:Choice>
              <mc:Fallback>
                <p:oleObj name="Equation" r:id="rId21" imgW="1270000" imgH="368300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1355725"/>
                        <a:ext cx="17668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19450" y="1739900"/>
          <a:ext cx="2095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2" name="Equation" r:id="rId23" imgW="152268" imgH="203024" progId="Equation.3">
                  <p:embed/>
                </p:oleObj>
              </mc:Choice>
              <mc:Fallback>
                <p:oleObj name="Equation" r:id="rId23" imgW="152268" imgH="203024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739900"/>
                        <a:ext cx="2095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5" name="Text Box 26"/>
          <p:cNvSpPr txBox="1">
            <a:spLocks noChangeArrowheads="1"/>
          </p:cNvSpPr>
          <p:nvPr/>
        </p:nvSpPr>
        <p:spPr bwMode="auto">
          <a:xfrm>
            <a:off x="1287463" y="5716588"/>
            <a:ext cx="43402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(For the </a:t>
            </a:r>
            <a:r>
              <a:rPr lang="en-US" altLang="en-US" sz="1600" u="sng">
                <a:solidFill>
                  <a:srgbClr val="000000"/>
                </a:solidFill>
              </a:rPr>
              <a:t>normal</a:t>
            </a:r>
            <a:r>
              <a:rPr lang="en-US" altLang="en-US" sz="1600">
                <a:solidFill>
                  <a:srgbClr val="000000"/>
                </a:solidFill>
              </a:rPr>
              <a:t> component:              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at a </a:t>
            </a:r>
            <a:r>
              <a:rPr lang="en-US" altLang="en-US" sz="1600" u="sng">
                <a:solidFill>
                  <a:srgbClr val="000000"/>
                </a:solidFill>
              </a:rPr>
              <a:t>dielectric</a:t>
            </a:r>
            <a:r>
              <a:rPr lang="en-US" altLang="en-US" sz="1600">
                <a:solidFill>
                  <a:srgbClr val="000000"/>
                </a:solidFill>
              </a:rPr>
              <a:t> boundary</a:t>
            </a:r>
          </a:p>
        </p:txBody>
      </p:sp>
      <p:sp>
        <p:nvSpPr>
          <p:cNvPr id="65556" name="Line 31"/>
          <p:cNvSpPr>
            <a:spLocks noChangeShapeType="1"/>
          </p:cNvSpPr>
          <p:nvPr/>
        </p:nvSpPr>
        <p:spPr bwMode="auto">
          <a:xfrm flipH="1">
            <a:off x="3227388" y="2046288"/>
            <a:ext cx="1344612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Text Box 32"/>
          <p:cNvSpPr txBox="1">
            <a:spLocks noChangeArrowheads="1"/>
          </p:cNvSpPr>
          <p:nvPr/>
        </p:nvSpPr>
        <p:spPr bwMode="auto">
          <a:xfrm>
            <a:off x="3689350" y="2660650"/>
            <a:ext cx="149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00"/>
                </a:solidFill>
              </a:rPr>
              <a:t>Medium 2</a:t>
            </a:r>
          </a:p>
        </p:txBody>
      </p:sp>
      <p:sp>
        <p:nvSpPr>
          <p:cNvPr id="65558" name="Rectangle 33"/>
          <p:cNvSpPr>
            <a:spLocks noChangeArrowheads="1"/>
          </p:cNvSpPr>
          <p:nvPr/>
        </p:nvSpPr>
        <p:spPr bwMode="auto">
          <a:xfrm>
            <a:off x="1746250" y="2660650"/>
            <a:ext cx="1028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00"/>
                </a:solidFill>
              </a:rPr>
              <a:t>Medium 1</a:t>
            </a:r>
          </a:p>
        </p:txBody>
      </p:sp>
      <p:sp>
        <p:nvSpPr>
          <p:cNvPr id="65559" name="Text Box 35"/>
          <p:cNvSpPr txBox="1">
            <a:spLocks noChangeArrowheads="1"/>
          </p:cNvSpPr>
          <p:nvPr/>
        </p:nvSpPr>
        <p:spPr bwMode="auto">
          <a:xfrm>
            <a:off x="3506788" y="3860800"/>
            <a:ext cx="614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65560" name="Text Box 36"/>
          <p:cNvSpPr txBox="1">
            <a:spLocks noChangeArrowheads="1"/>
          </p:cNvSpPr>
          <p:nvPr/>
        </p:nvSpPr>
        <p:spPr bwMode="auto">
          <a:xfrm>
            <a:off x="2498725" y="4197350"/>
            <a:ext cx="536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65561" name="Text Box 38"/>
          <p:cNvSpPr txBox="1">
            <a:spLocks noChangeArrowheads="1"/>
          </p:cNvSpPr>
          <p:nvPr/>
        </p:nvSpPr>
        <p:spPr bwMode="auto">
          <a:xfrm>
            <a:off x="7272337" y="3071134"/>
            <a:ext cx="187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(unless            )</a:t>
            </a:r>
          </a:p>
        </p:txBody>
      </p:sp>
      <p:sp>
        <p:nvSpPr>
          <p:cNvPr id="65562" name="Text Box 39"/>
          <p:cNvSpPr txBox="1">
            <a:spLocks noChangeArrowheads="1"/>
          </p:cNvSpPr>
          <p:nvPr/>
        </p:nvSpPr>
        <p:spPr bwMode="auto">
          <a:xfrm>
            <a:off x="5627688" y="4702291"/>
            <a:ext cx="3460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800" u="sng" dirty="0">
                <a:solidFill>
                  <a:srgbClr val="0000FF"/>
                </a:solidFill>
              </a:rPr>
              <a:t>continuous across the boundary, which also applies to a conductor/dielectric boundary</a:t>
            </a:r>
          </a:p>
        </p:txBody>
      </p:sp>
      <p:graphicFrame>
        <p:nvGraphicFramePr>
          <p:cNvPr id="65563" name="Object 43"/>
          <p:cNvGraphicFramePr>
            <a:graphicFrameLocks noChangeAspect="1"/>
          </p:cNvGraphicFramePr>
          <p:nvPr/>
        </p:nvGraphicFramePr>
        <p:xfrm>
          <a:off x="2114550" y="2928938"/>
          <a:ext cx="234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3" name="Equation" r:id="rId25" imgW="164885" imgH="215619" progId="Equation.3">
                  <p:embed/>
                </p:oleObj>
              </mc:Choice>
              <mc:Fallback>
                <p:oleObj name="Equation" r:id="rId25" imgW="164885" imgH="215619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928938"/>
                        <a:ext cx="2349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4" name="Object 44"/>
          <p:cNvGraphicFramePr>
            <a:graphicFrameLocks noChangeAspect="1"/>
          </p:cNvGraphicFramePr>
          <p:nvPr/>
        </p:nvGraphicFramePr>
        <p:xfrm>
          <a:off x="3995738" y="2928938"/>
          <a:ext cx="2524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4" name="Equation" r:id="rId27" imgW="177569" imgH="215619" progId="Equation.3">
                  <p:embed/>
                </p:oleObj>
              </mc:Choice>
              <mc:Fallback>
                <p:oleObj name="Equation" r:id="rId27" imgW="177569" imgH="215619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928938"/>
                        <a:ext cx="2524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5" name="Object 45"/>
          <p:cNvGraphicFramePr>
            <a:graphicFrameLocks noChangeAspect="1"/>
          </p:cNvGraphicFramePr>
          <p:nvPr/>
        </p:nvGraphicFramePr>
        <p:xfrm>
          <a:off x="2786063" y="2490788"/>
          <a:ext cx="325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5" name="Equation" r:id="rId29" imgW="215806" imgH="228501" progId="Equation.3">
                  <p:embed/>
                </p:oleObj>
              </mc:Choice>
              <mc:Fallback>
                <p:oleObj name="Equation" r:id="rId29" imgW="215806" imgH="228501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490788"/>
                        <a:ext cx="325437" cy="346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6" name="Object 46"/>
          <p:cNvGraphicFramePr>
            <a:graphicFrameLocks noChangeAspect="1"/>
          </p:cNvGraphicFramePr>
          <p:nvPr/>
        </p:nvGraphicFramePr>
        <p:xfrm>
          <a:off x="3328988" y="2578100"/>
          <a:ext cx="3286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6" name="Equation" r:id="rId31" imgW="228600" imgH="228600" progId="Equation.3">
                  <p:embed/>
                </p:oleObj>
              </mc:Choice>
              <mc:Fallback>
                <p:oleObj name="Equation" r:id="rId31" imgW="2286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578100"/>
                        <a:ext cx="328612" cy="328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67" name="Text Box 49"/>
          <p:cNvSpPr txBox="1">
            <a:spLocks noChangeArrowheads="1"/>
          </p:cNvSpPr>
          <p:nvPr/>
        </p:nvSpPr>
        <p:spPr bwMode="auto">
          <a:xfrm>
            <a:off x="3600450" y="3948113"/>
            <a:ext cx="371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5568" name="Text Box 51"/>
          <p:cNvSpPr txBox="1">
            <a:spLocks noChangeArrowheads="1"/>
          </p:cNvSpPr>
          <p:nvPr/>
        </p:nvSpPr>
        <p:spPr bwMode="auto">
          <a:xfrm>
            <a:off x="2589213" y="4281488"/>
            <a:ext cx="2492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0000"/>
                </a:solidFill>
              </a:rPr>
              <a:t>1</a:t>
            </a:r>
          </a:p>
        </p:txBody>
      </p:sp>
      <p:graphicFrame>
        <p:nvGraphicFramePr>
          <p:cNvPr id="65569" name="Object 5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03600" y="5407025"/>
          <a:ext cx="51117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7" name="Equation" r:id="rId33" imgW="507780" imgH="215806" progId="Equation.3">
                  <p:embed/>
                </p:oleObj>
              </mc:Choice>
              <mc:Fallback>
                <p:oleObj name="Equation" r:id="rId33" imgW="507780" imgH="215806" progId="Equation.3">
                  <p:embed/>
                  <p:pic>
                    <p:nvPicPr>
                      <p:cNvPr id="0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407025"/>
                        <a:ext cx="51117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0" name="Object 55"/>
          <p:cNvGraphicFramePr>
            <a:graphicFrameLocks noChangeAspect="1"/>
          </p:cNvGraphicFramePr>
          <p:nvPr/>
        </p:nvGraphicFramePr>
        <p:xfrm>
          <a:off x="3471863" y="3122613"/>
          <a:ext cx="5111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8" name="Equation" r:id="rId35" imgW="507780" imgH="215806" progId="Equation.3">
                  <p:embed/>
                </p:oleObj>
              </mc:Choice>
              <mc:Fallback>
                <p:oleObj name="Equation" r:id="rId35" imgW="507780" imgH="215806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3122613"/>
                        <a:ext cx="5111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1" name="Line 57"/>
          <p:cNvSpPr>
            <a:spLocks noChangeShapeType="1"/>
          </p:cNvSpPr>
          <p:nvPr/>
        </p:nvSpPr>
        <p:spPr bwMode="auto">
          <a:xfrm flipH="1">
            <a:off x="3238500" y="3657600"/>
            <a:ext cx="43815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572" name="Object 58"/>
          <p:cNvGraphicFramePr>
            <a:graphicFrameLocks noChangeAspect="1"/>
          </p:cNvGraphicFramePr>
          <p:nvPr/>
        </p:nvGraphicFramePr>
        <p:xfrm>
          <a:off x="3692525" y="3552825"/>
          <a:ext cx="4349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9" name="Equation" r:id="rId37" imgW="431425" imgH="177646" progId="Equation.3">
                  <p:embed/>
                </p:oleObj>
              </mc:Choice>
              <mc:Fallback>
                <p:oleObj name="Equation" r:id="rId37" imgW="431425" imgH="177646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3552825"/>
                        <a:ext cx="434975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98725" y="4162425"/>
            <a:ext cx="306388" cy="3929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6788" y="3860800"/>
            <a:ext cx="317067" cy="3365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5296" y="4040091"/>
            <a:ext cx="2271477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t1</a:t>
            </a:r>
            <a:r>
              <a:rPr lang="en-US" sz="2400" dirty="0" smtClean="0"/>
              <a:t>l – E</a:t>
            </a:r>
            <a:r>
              <a:rPr lang="en-US" sz="2400" baseline="-25000" dirty="0" smtClean="0"/>
              <a:t>t2</a:t>
            </a:r>
            <a:r>
              <a:rPr lang="en-US" sz="2400" dirty="0" smtClean="0"/>
              <a:t>l = 0</a:t>
            </a:r>
            <a:endParaRPr lang="en-US" sz="2400" dirty="0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6955560" y="3671908"/>
            <a:ext cx="633554" cy="3352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Oval 8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6566" name="Oval 9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6567" name="Picture 10" descr="largeBlue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Line 18"/>
          <p:cNvSpPr>
            <a:spLocks noChangeShapeType="1"/>
          </p:cNvSpPr>
          <p:nvPr/>
        </p:nvSpPr>
        <p:spPr bwMode="auto">
          <a:xfrm>
            <a:off x="1066800" y="3810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>
            <a:off x="838200" y="6586538"/>
            <a:ext cx="5730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C1B40AE-FFA5-429C-9B36-9500A7171054}" type="slidenum">
              <a:rPr lang="en-US" altLang="en-US" sz="1200">
                <a:solidFill>
                  <a:srgbClr val="FF6600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914400" y="14288"/>
            <a:ext cx="807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101DF"/>
                </a:solidFill>
                <a:latin typeface="Arial" panose="020B0604020202020204" pitchFamily="34" charset="0"/>
              </a:rPr>
              <a:t> Electric Fields in the Immediate Vicinity of the Lightning Channel Core</a:t>
            </a:r>
          </a:p>
        </p:txBody>
      </p:sp>
      <p:sp>
        <p:nvSpPr>
          <p:cNvPr id="66571" name="Text Box 23"/>
          <p:cNvSpPr txBox="1">
            <a:spLocks noChangeArrowheads="1"/>
          </p:cNvSpPr>
          <p:nvPr/>
        </p:nvSpPr>
        <p:spPr bwMode="auto">
          <a:xfrm>
            <a:off x="523875" y="493713"/>
            <a:ext cx="8486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Vertical and horizontal (radial) components of electric field in the immediate vicinity (</a:t>
            </a:r>
            <a:r>
              <a:rPr lang="en-US" altLang="en-US" sz="1600" b="1">
                <a:solidFill>
                  <a:srgbClr val="990000"/>
                </a:solidFill>
                <a:latin typeface="Arial" panose="020B0604020202020204" pitchFamily="34" charset="0"/>
              </a:rPr>
              <a:t>within 0.1 to 1.6 m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) of the triggered-lightning channel were measured with </a:t>
            </a:r>
            <a:r>
              <a:rPr lang="en-US" altLang="en-US" sz="1600" b="1">
                <a:solidFill>
                  <a:srgbClr val="990000"/>
                </a:solidFill>
                <a:latin typeface="Arial" panose="020B0604020202020204" pitchFamily="34" charset="0"/>
              </a:rPr>
              <a:t>Pockels sensors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at Camp Blanding, Florida, in 2000 (Miki et al., 2002) </a:t>
            </a:r>
          </a:p>
        </p:txBody>
      </p:sp>
      <p:pic>
        <p:nvPicPr>
          <p:cNvPr id="66572" name="Picture 24" descr="2001JD001087-f3BOTTO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392238"/>
            <a:ext cx="72802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str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Line 6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Line 7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Oval 8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7590" name="Oval 9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7591" name="Picture 10" descr="largeBlueW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18"/>
          <p:cNvSpPr>
            <a:spLocks noChangeShapeType="1"/>
          </p:cNvSpPr>
          <p:nvPr/>
        </p:nvSpPr>
        <p:spPr bwMode="auto">
          <a:xfrm>
            <a:off x="1066800" y="3810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Rectangle 13"/>
          <p:cNvSpPr>
            <a:spLocks noChangeArrowheads="1"/>
          </p:cNvSpPr>
          <p:nvPr/>
        </p:nvSpPr>
        <p:spPr bwMode="auto">
          <a:xfrm>
            <a:off x="838200" y="6586538"/>
            <a:ext cx="5730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64DCF0B-ECA2-4AA0-8511-0BBD96318220}" type="slidenum">
              <a:rPr lang="en-US" altLang="en-US" sz="1200">
                <a:solidFill>
                  <a:srgbClr val="FF6600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685800" y="609600"/>
            <a:ext cx="8458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Vertical electric field, </a:t>
            </a:r>
            <a:r>
              <a:rPr lang="en-US" altLang="en-US" sz="1600" b="1">
                <a:solidFill>
                  <a:srgbClr val="990000"/>
                </a:solidFill>
                <a:latin typeface="Arial" panose="020B0604020202020204" pitchFamily="34" charset="0"/>
              </a:rPr>
              <a:t>E(t),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measurements in the immediate vicinity (within 0.1 to 1.6 m) of the lightning channel (Miki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et al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. 2002) and current, </a:t>
            </a:r>
            <a:r>
              <a:rPr lang="en-US" altLang="en-US" sz="1600" b="1">
                <a:solidFill>
                  <a:srgbClr val="990000"/>
                </a:solidFill>
                <a:latin typeface="Arial" panose="020B0604020202020204" pitchFamily="34" charset="0"/>
              </a:rPr>
              <a:t>I(t),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measurements at the channel base were used to estimate power per unit length, </a:t>
            </a:r>
            <a:r>
              <a:rPr lang="en-US" altLang="en-US" sz="1600" b="1">
                <a:solidFill>
                  <a:srgbClr val="990000"/>
                </a:solidFill>
                <a:latin typeface="Arial" panose="020B0604020202020204" pitchFamily="34" charset="0"/>
              </a:rPr>
              <a:t>P(t) = E(t) I(t),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as a function of time (up to 50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s). Integrating this power over time, we obtained </a:t>
            </a:r>
            <a:r>
              <a:rPr lang="en-US" altLang="en-US" sz="1600">
                <a:solidFill>
                  <a:srgbClr val="990000"/>
                </a:solidFill>
                <a:latin typeface="Arial" panose="020B0604020202020204" pitchFamily="34" charset="0"/>
              </a:rPr>
              <a:t>lightning input energy per unit length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. The implication here is that the vertical electric field within 0.1 to 1.6 m of the lightning channel is not much different from the longitudinal electric field inside the channel. </a:t>
            </a:r>
          </a:p>
        </p:txBody>
      </p:sp>
      <p:graphicFrame>
        <p:nvGraphicFramePr>
          <p:cNvPr id="6759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81189"/>
              </p:ext>
            </p:extLst>
          </p:nvPr>
        </p:nvGraphicFramePr>
        <p:xfrm>
          <a:off x="5824335" y="2581890"/>
          <a:ext cx="2532063" cy="156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8" name="Equation" r:id="rId6" imgW="1041400" imgH="685800" progId="Equation.DSMT4">
                  <p:embed/>
                </p:oleObj>
              </mc:Choice>
              <mc:Fallback>
                <p:oleObj name="Equation" r:id="rId6" imgW="1041400" imgH="685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335" y="2581890"/>
                        <a:ext cx="2532063" cy="156404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6" name="Group 13"/>
          <p:cNvGrpSpPr>
            <a:grpSpLocks/>
          </p:cNvGrpSpPr>
          <p:nvPr/>
        </p:nvGrpSpPr>
        <p:grpSpPr bwMode="auto">
          <a:xfrm>
            <a:off x="2438400" y="3983038"/>
            <a:ext cx="1057275" cy="306387"/>
            <a:chOff x="2736" y="2610"/>
            <a:chExt cx="720" cy="222"/>
          </a:xfrm>
        </p:grpSpPr>
        <p:sp>
          <p:nvSpPr>
            <p:cNvPr id="67613" name="Oval 14"/>
            <p:cNvSpPr>
              <a:spLocks noChangeArrowheads="1"/>
            </p:cNvSpPr>
            <p:nvPr/>
          </p:nvSpPr>
          <p:spPr bwMode="auto">
            <a:xfrm>
              <a:off x="2832" y="2688"/>
              <a:ext cx="480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614" name="Rectangle 15"/>
            <p:cNvSpPr>
              <a:spLocks noChangeArrowheads="1"/>
            </p:cNvSpPr>
            <p:nvPr/>
          </p:nvSpPr>
          <p:spPr bwMode="auto">
            <a:xfrm>
              <a:off x="2736" y="2610"/>
              <a:ext cx="72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7597" name="Oval 16"/>
          <p:cNvSpPr>
            <a:spLocks noChangeArrowheads="1"/>
          </p:cNvSpPr>
          <p:nvPr/>
        </p:nvSpPr>
        <p:spPr bwMode="auto">
          <a:xfrm>
            <a:off x="2579688" y="2505075"/>
            <a:ext cx="704850" cy="198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>
            <a:off x="2579688" y="2595563"/>
            <a:ext cx="0" cy="158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>
            <a:off x="3284538" y="2595563"/>
            <a:ext cx="0" cy="158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9"/>
          <p:cNvSpPr>
            <a:spLocks noChangeShapeType="1"/>
          </p:cNvSpPr>
          <p:nvPr/>
        </p:nvSpPr>
        <p:spPr bwMode="auto">
          <a:xfrm>
            <a:off x="2932113" y="3495675"/>
            <a:ext cx="0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20"/>
          <p:cNvSpPr>
            <a:spLocks noChangeShapeType="1"/>
          </p:cNvSpPr>
          <p:nvPr/>
        </p:nvSpPr>
        <p:spPr bwMode="auto">
          <a:xfrm>
            <a:off x="3641725" y="3508375"/>
            <a:ext cx="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Line 21"/>
          <p:cNvSpPr>
            <a:spLocks noChangeShapeType="1"/>
          </p:cNvSpPr>
          <p:nvPr/>
        </p:nvSpPr>
        <p:spPr bwMode="auto">
          <a:xfrm>
            <a:off x="2932113" y="4421188"/>
            <a:ext cx="704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Text Box 22"/>
          <p:cNvSpPr txBox="1">
            <a:spLocks noChangeArrowheads="1"/>
          </p:cNvSpPr>
          <p:nvPr/>
        </p:nvSpPr>
        <p:spPr bwMode="auto">
          <a:xfrm>
            <a:off x="3605213" y="3306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E(t)</a:t>
            </a:r>
          </a:p>
        </p:txBody>
      </p:sp>
      <p:sp>
        <p:nvSpPr>
          <p:cNvPr id="67604" name="Text Box 23"/>
          <p:cNvSpPr txBox="1">
            <a:spLocks noChangeArrowheads="1"/>
          </p:cNvSpPr>
          <p:nvPr/>
        </p:nvSpPr>
        <p:spPr bwMode="auto">
          <a:xfrm>
            <a:off x="2516188" y="32972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I(t)</a:t>
            </a:r>
          </a:p>
        </p:txBody>
      </p:sp>
      <p:sp>
        <p:nvSpPr>
          <p:cNvPr id="67605" name="Text Box 24"/>
          <p:cNvSpPr txBox="1">
            <a:spLocks noChangeArrowheads="1"/>
          </p:cNvSpPr>
          <p:nvPr/>
        </p:nvSpPr>
        <p:spPr bwMode="auto">
          <a:xfrm>
            <a:off x="3265488" y="2438400"/>
            <a:ext cx="2171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Lightning channel</a:t>
            </a:r>
          </a:p>
        </p:txBody>
      </p:sp>
      <p:sp>
        <p:nvSpPr>
          <p:cNvPr id="67606" name="Text Box 25"/>
          <p:cNvSpPr txBox="1">
            <a:spLocks noChangeArrowheads="1"/>
          </p:cNvSpPr>
          <p:nvPr/>
        </p:nvSpPr>
        <p:spPr bwMode="auto">
          <a:xfrm>
            <a:off x="3157538" y="4367213"/>
            <a:ext cx="27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7607" name="Rectangle 27"/>
          <p:cNvSpPr>
            <a:spLocks noChangeArrowheads="1"/>
          </p:cNvSpPr>
          <p:nvPr/>
        </p:nvSpPr>
        <p:spPr bwMode="auto">
          <a:xfrm>
            <a:off x="557213" y="4754563"/>
            <a:ext cx="8458200" cy="163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Arial" panose="020B0604020202020204" pitchFamily="34" charset="0"/>
              </a:rPr>
              <a:t>Lightning input energy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is needed in a number of areas including the determination of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NO produced by lightning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and the testing of proposed thunder generation mechanisms. There is presently no consensus on the energy associated with the lightning return stroke (10</a:t>
            </a:r>
            <a:r>
              <a:rPr lang="en-US" altLang="en-US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to 10</a:t>
            </a:r>
            <a:r>
              <a:rPr lang="en-US" altLang="en-US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J/m). </a:t>
            </a:r>
          </a:p>
        </p:txBody>
      </p:sp>
      <p:sp>
        <p:nvSpPr>
          <p:cNvPr id="67608" name="Rectangle 28"/>
          <p:cNvSpPr>
            <a:spLocks noChangeArrowheads="1"/>
          </p:cNvSpPr>
          <p:nvPr/>
        </p:nvSpPr>
        <p:spPr bwMode="auto">
          <a:xfrm>
            <a:off x="1006475" y="0"/>
            <a:ext cx="732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101DF"/>
                </a:solidFill>
                <a:latin typeface="Arial" panose="020B0604020202020204" pitchFamily="34" charset="0"/>
              </a:rPr>
              <a:t>Estimation of Input Energy in Rocket-Triggered Lightning Strokes</a:t>
            </a:r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6948488" y="652463"/>
            <a:ext cx="1831975" cy="260350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</a:t>
            </a:r>
          </a:p>
        </p:txBody>
      </p:sp>
      <p:sp>
        <p:nvSpPr>
          <p:cNvPr id="67610" name="Text Box 30"/>
          <p:cNvSpPr txBox="1">
            <a:spLocks noChangeArrowheads="1"/>
          </p:cNvSpPr>
          <p:nvPr/>
        </p:nvSpPr>
        <p:spPr bwMode="auto">
          <a:xfrm>
            <a:off x="8234363" y="1157288"/>
            <a:ext cx="812800" cy="260350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</a:t>
            </a:r>
          </a:p>
        </p:txBody>
      </p:sp>
      <p:sp>
        <p:nvSpPr>
          <p:cNvPr id="67611" name="Text Box 31"/>
          <p:cNvSpPr txBox="1">
            <a:spLocks noChangeArrowheads="1"/>
          </p:cNvSpPr>
          <p:nvPr/>
        </p:nvSpPr>
        <p:spPr bwMode="auto">
          <a:xfrm>
            <a:off x="719138" y="1395413"/>
            <a:ext cx="307975" cy="260350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</a:t>
            </a:r>
          </a:p>
        </p:txBody>
      </p:sp>
      <p:sp>
        <p:nvSpPr>
          <p:cNvPr id="67612" name="Text Box 33"/>
          <p:cNvSpPr txBox="1">
            <a:spLocks noChangeArrowheads="1"/>
          </p:cNvSpPr>
          <p:nvPr/>
        </p:nvSpPr>
        <p:spPr bwMode="auto">
          <a:xfrm>
            <a:off x="685800" y="6089650"/>
            <a:ext cx="1809750" cy="260350"/>
          </a:xfrm>
          <a:prstGeom prst="rect">
            <a:avLst/>
          </a:prstGeom>
          <a:solidFill>
            <a:schemeClr val="accent5">
              <a:lumMod val="20000"/>
              <a:lumOff val="80000"/>
              <a:alpha val="25882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95300" y="6334125"/>
            <a:ext cx="61912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E2DC840-7779-403D-A47E-84ABAB1B97BC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650875" y="587375"/>
            <a:ext cx="852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u="sng"/>
              <a:t>General Forms of Maxwell’s Equations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609600" y="1276350"/>
            <a:ext cx="853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         </a:t>
            </a:r>
            <a:r>
              <a:rPr lang="en-US" altLang="en-US" sz="1400" b="1" u="sng"/>
              <a:t>Differential</a:t>
            </a:r>
            <a:r>
              <a:rPr lang="en-US" altLang="en-US" sz="1400" b="1"/>
              <a:t>                                     </a:t>
            </a:r>
            <a:r>
              <a:rPr lang="en-US" altLang="en-US" sz="1400" b="1" u="sng"/>
              <a:t>Integral</a:t>
            </a:r>
            <a:r>
              <a:rPr lang="en-US" altLang="en-US" sz="1400" b="1"/>
              <a:t>                                     </a:t>
            </a:r>
            <a:r>
              <a:rPr lang="en-US" altLang="en-US" sz="1400" b="1" u="sng"/>
              <a:t>Remarks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7419975" y="1676400"/>
            <a:ext cx="145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u="sng">
                <a:solidFill>
                  <a:srgbClr val="990000"/>
                </a:solidFill>
              </a:rPr>
              <a:t>Gauss’ Law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6956425" y="2533650"/>
            <a:ext cx="2187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Nonexistence</a:t>
            </a:r>
          </a:p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of isolated magnetic charge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7164388" y="3702050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u="sng">
                <a:solidFill>
                  <a:srgbClr val="990000"/>
                </a:solidFill>
              </a:rPr>
              <a:t>Faraday’s Law</a:t>
            </a:r>
          </a:p>
        </p:txBody>
      </p:sp>
      <p:sp>
        <p:nvSpPr>
          <p:cNvPr id="68617" name="Text Box 11"/>
          <p:cNvSpPr txBox="1">
            <a:spLocks noChangeArrowheads="1"/>
          </p:cNvSpPr>
          <p:nvPr/>
        </p:nvSpPr>
        <p:spPr bwMode="auto">
          <a:xfrm>
            <a:off x="7216775" y="4505325"/>
            <a:ext cx="186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Ampere’s</a:t>
            </a:r>
          </a:p>
          <a:p>
            <a:pPr eaLnBrk="1" hangingPunct="1"/>
            <a:r>
              <a:rPr lang="en-US" altLang="en-US" sz="1600" b="1" u="sng">
                <a:solidFill>
                  <a:srgbClr val="990000"/>
                </a:solidFill>
              </a:rPr>
              <a:t>Law</a:t>
            </a:r>
          </a:p>
        </p:txBody>
      </p:sp>
      <p:sp>
        <p:nvSpPr>
          <p:cNvPr id="68618" name="Text Box 12"/>
          <p:cNvSpPr txBox="1">
            <a:spLocks noChangeArrowheads="1"/>
          </p:cNvSpPr>
          <p:nvPr/>
        </p:nvSpPr>
        <p:spPr bwMode="auto">
          <a:xfrm>
            <a:off x="0" y="5629275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In </a:t>
            </a:r>
            <a:r>
              <a:rPr lang="en-US" altLang="en-US" sz="1600" b="1">
                <a:solidFill>
                  <a:srgbClr val="0000FF"/>
                </a:solidFill>
              </a:rPr>
              <a:t>1</a:t>
            </a:r>
            <a:r>
              <a:rPr lang="en-US" altLang="en-US" sz="1600"/>
              <a:t> and </a:t>
            </a:r>
            <a:r>
              <a:rPr lang="en-US" altLang="en-US" sz="1600" b="1">
                <a:solidFill>
                  <a:srgbClr val="0000FF"/>
                </a:solidFill>
              </a:rPr>
              <a:t>2</a:t>
            </a:r>
            <a:r>
              <a:rPr lang="en-US" altLang="en-US" sz="1600"/>
              <a:t>, </a:t>
            </a:r>
            <a:r>
              <a:rPr lang="en-US" altLang="en-US" sz="1600" b="1">
                <a:solidFill>
                  <a:srgbClr val="990000"/>
                </a:solidFill>
              </a:rPr>
              <a:t>S</a:t>
            </a:r>
            <a:r>
              <a:rPr lang="en-US" altLang="en-US" sz="1600"/>
              <a:t> is a closed surface enclosing the volume </a:t>
            </a:r>
            <a:r>
              <a:rPr lang="en-US" altLang="en-US" sz="1600" b="1">
                <a:solidFill>
                  <a:srgbClr val="990000"/>
                </a:solidFill>
              </a:rPr>
              <a:t>V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In </a:t>
            </a:r>
            <a:r>
              <a:rPr lang="en-US" altLang="en-US" sz="1600" b="1">
                <a:solidFill>
                  <a:srgbClr val="0000FF"/>
                </a:solidFill>
              </a:rPr>
              <a:t>2</a:t>
            </a:r>
            <a:r>
              <a:rPr lang="en-US" altLang="en-US" sz="1600"/>
              <a:t> and </a:t>
            </a:r>
            <a:r>
              <a:rPr lang="en-US" altLang="en-US" sz="1600" b="1">
                <a:solidFill>
                  <a:srgbClr val="0000FF"/>
                </a:solidFill>
              </a:rPr>
              <a:t>3</a:t>
            </a:r>
            <a:r>
              <a:rPr lang="en-US" altLang="en-US" sz="1600"/>
              <a:t>, </a:t>
            </a:r>
            <a:r>
              <a:rPr lang="en-US" altLang="en-US" sz="1600" b="1">
                <a:solidFill>
                  <a:srgbClr val="990000"/>
                </a:solidFill>
              </a:rPr>
              <a:t>L</a:t>
            </a:r>
            <a:r>
              <a:rPr lang="en-US" altLang="en-US" sz="1600"/>
              <a:t> is a closed path that bounds the surface </a:t>
            </a:r>
            <a:r>
              <a:rPr lang="en-US" altLang="en-US" sz="1600" b="1">
                <a:solidFill>
                  <a:srgbClr val="990000"/>
                </a:solidFill>
              </a:rPr>
              <a:t>S</a:t>
            </a:r>
          </a:p>
        </p:txBody>
      </p:sp>
      <p:graphicFrame>
        <p:nvGraphicFramePr>
          <p:cNvPr id="68619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77925" y="1773238"/>
          <a:ext cx="13096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3" name="Equation" r:id="rId4" imgW="736280" imgH="266584" progId="Equation.3">
                  <p:embed/>
                </p:oleObj>
              </mc:Choice>
              <mc:Fallback>
                <p:oleObj name="Equation" r:id="rId4" imgW="736280" imgH="266584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773238"/>
                        <a:ext cx="1309688" cy="474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0850" y="1652588"/>
          <a:ext cx="20113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4" name="Equation" r:id="rId6" imgW="1129810" imgH="380835" progId="Equation.3">
                  <p:embed/>
                </p:oleObj>
              </mc:Choice>
              <mc:Fallback>
                <p:oleObj name="Equation" r:id="rId6" imgW="1129810" imgH="380835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1652588"/>
                        <a:ext cx="2011363" cy="676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35063" y="2693988"/>
          <a:ext cx="11811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5" name="Equation" r:id="rId8" imgW="634725" imgH="228501" progId="Equation.3">
                  <p:embed/>
                </p:oleObj>
              </mc:Choice>
              <mc:Fallback>
                <p:oleObj name="Equation" r:id="rId8" imgW="634725" imgH="228501" progId="Equation.3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2693988"/>
                        <a:ext cx="1181100" cy="423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24"/>
          <p:cNvGraphicFramePr>
            <a:graphicFrameLocks noChangeAspect="1"/>
          </p:cNvGraphicFramePr>
          <p:nvPr/>
        </p:nvGraphicFramePr>
        <p:xfrm>
          <a:off x="4367213" y="2597150"/>
          <a:ext cx="1349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6" name="Equation" r:id="rId10" imgW="761669" imgH="380835" progId="Equation.3">
                  <p:embed/>
                </p:oleObj>
              </mc:Choice>
              <mc:Fallback>
                <p:oleObj name="Equation" r:id="rId10" imgW="761669" imgH="38083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2597150"/>
                        <a:ext cx="1349375" cy="676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25"/>
          <p:cNvGraphicFramePr>
            <a:graphicFrameLocks noChangeAspect="1"/>
          </p:cNvGraphicFramePr>
          <p:nvPr/>
        </p:nvGraphicFramePr>
        <p:xfrm>
          <a:off x="1139825" y="3470275"/>
          <a:ext cx="1663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7" name="Equation" r:id="rId12" imgW="914400" imgH="482600" progId="Equation.3">
                  <p:embed/>
                </p:oleObj>
              </mc:Choice>
              <mc:Fallback>
                <p:oleObj name="Equation" r:id="rId12" imgW="914400" imgH="482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3470275"/>
                        <a:ext cx="1663700" cy="879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26"/>
          <p:cNvGraphicFramePr>
            <a:graphicFrameLocks noChangeAspect="1"/>
          </p:cNvGraphicFramePr>
          <p:nvPr/>
        </p:nvGraphicFramePr>
        <p:xfrm>
          <a:off x="4016375" y="3503613"/>
          <a:ext cx="25415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8" name="Equation" r:id="rId14" imgW="1422400" imgH="469900" progId="Equation.3">
                  <p:embed/>
                </p:oleObj>
              </mc:Choice>
              <mc:Fallback>
                <p:oleObj name="Equation" r:id="rId14" imgW="1422400" imgH="4699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503613"/>
                        <a:ext cx="2541588" cy="8397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Object 27"/>
          <p:cNvGraphicFramePr>
            <a:graphicFrameLocks noChangeAspect="1"/>
          </p:cNvGraphicFramePr>
          <p:nvPr/>
        </p:nvGraphicFramePr>
        <p:xfrm>
          <a:off x="1125538" y="4376738"/>
          <a:ext cx="18605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9" name="Equation" r:id="rId16" imgW="1066800" imgH="482600" progId="Equation.3">
                  <p:embed/>
                </p:oleObj>
              </mc:Choice>
              <mc:Fallback>
                <p:oleObj name="Equation" r:id="rId16" imgW="1066800" imgH="482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376738"/>
                        <a:ext cx="1860550" cy="841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28"/>
          <p:cNvGraphicFramePr>
            <a:graphicFrameLocks noChangeAspect="1"/>
          </p:cNvGraphicFramePr>
          <p:nvPr/>
        </p:nvGraphicFramePr>
        <p:xfrm>
          <a:off x="3824288" y="4384675"/>
          <a:ext cx="27527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0" name="Equation" r:id="rId18" imgW="1662978" imgH="545863" progId="Equation.3">
                  <p:embed/>
                </p:oleObj>
              </mc:Choice>
              <mc:Fallback>
                <p:oleObj name="Equation" r:id="rId18" imgW="1662978" imgH="54586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4384675"/>
                        <a:ext cx="2752725" cy="9032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7" name="Text Box 30"/>
          <p:cNvSpPr txBox="1">
            <a:spLocks noChangeArrowheads="1"/>
          </p:cNvSpPr>
          <p:nvPr/>
        </p:nvSpPr>
        <p:spPr bwMode="auto">
          <a:xfrm>
            <a:off x="669925" y="1800225"/>
            <a:ext cx="328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8628" name="Text Box 31"/>
          <p:cNvSpPr txBox="1">
            <a:spLocks noChangeArrowheads="1"/>
          </p:cNvSpPr>
          <p:nvPr/>
        </p:nvSpPr>
        <p:spPr bwMode="auto">
          <a:xfrm>
            <a:off x="650875" y="2781300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8629" name="Text Box 32"/>
          <p:cNvSpPr txBox="1">
            <a:spLocks noChangeArrowheads="1"/>
          </p:cNvSpPr>
          <p:nvPr/>
        </p:nvSpPr>
        <p:spPr bwMode="auto">
          <a:xfrm>
            <a:off x="641350" y="3714750"/>
            <a:ext cx="328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8630" name="Text Box 33"/>
          <p:cNvSpPr txBox="1">
            <a:spLocks noChangeArrowheads="1"/>
          </p:cNvSpPr>
          <p:nvPr/>
        </p:nvSpPr>
        <p:spPr bwMode="auto">
          <a:xfrm>
            <a:off x="631825" y="4629150"/>
            <a:ext cx="328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5775" y="6343650"/>
            <a:ext cx="44767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810ECF8-9872-48F2-BB97-6C0DF993BF7F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pic>
        <p:nvPicPr>
          <p:cNvPr id="69635" name="Picture 7" descr="pg10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876300"/>
            <a:ext cx="6283325" cy="384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38175" y="5191125"/>
            <a:ext cx="8505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Electric fields can originate on positive charges and can end on negative charges. But since nature has neglected to supply us with magnetic charges, magnetic fields cannot begin or end; they can only form closed loops.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DC7D080-6CD0-4286-A20D-BC878847B2B9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87099" y="163691"/>
            <a:ext cx="8357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</a:rPr>
              <a:t>Sinusoidal Fields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609600" y="704850"/>
            <a:ext cx="853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In electromagnetics, information is usually transmitted by imposing amplitude, frequency, or phase modulation on a sinusoidal carrier. Sinusoidal (or time-harmonic) analysis can be extended to most waveforms by Fourier and Laplace transform techniques.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588471" y="1685130"/>
            <a:ext cx="8524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Sinusoids are easily expressed in </a:t>
            </a:r>
            <a:r>
              <a:rPr lang="en-US" altLang="en-US" sz="1600" b="1" u="sng" dirty="0">
                <a:solidFill>
                  <a:srgbClr val="990000"/>
                </a:solidFill>
              </a:rPr>
              <a:t>phasors</a:t>
            </a:r>
            <a:r>
              <a:rPr lang="en-US" altLang="en-US" sz="1600" dirty="0"/>
              <a:t>, which are more convenient to work with. Let us consider the “curl </a:t>
            </a:r>
            <a:r>
              <a:rPr lang="en-US" altLang="en-US" sz="1600" i="1" dirty="0"/>
              <a:t>H</a:t>
            </a:r>
            <a:r>
              <a:rPr lang="en-US" altLang="en-US" sz="1600" dirty="0"/>
              <a:t>” equation.</a:t>
            </a:r>
            <a:endParaRPr lang="en-US" altLang="en-US" sz="1600" u="sng" dirty="0"/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609600" y="2971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Its </a:t>
            </a:r>
            <a:r>
              <a:rPr lang="en-US" altLang="en-US" sz="1600">
                <a:solidFill>
                  <a:srgbClr val="990000"/>
                </a:solidFill>
              </a:rPr>
              <a:t>phasor representation </a:t>
            </a:r>
            <a:r>
              <a:rPr lang="en-US" altLang="en-US" sz="1600"/>
              <a:t>is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609600" y="3914775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    is a vector function of position, but it is </a:t>
            </a:r>
            <a:r>
              <a:rPr lang="en-US" altLang="en-US" sz="1600">
                <a:solidFill>
                  <a:srgbClr val="990000"/>
                </a:solidFill>
              </a:rPr>
              <a:t>independent of time</a:t>
            </a:r>
            <a:r>
              <a:rPr lang="en-US" altLang="en-US" sz="1600"/>
              <a:t>. The three scalar components of    are complex numbers; that is, if</a:t>
            </a:r>
          </a:p>
        </p:txBody>
      </p:sp>
      <p:graphicFrame>
        <p:nvGraphicFramePr>
          <p:cNvPr id="70665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18477550"/>
              </p:ext>
            </p:extLst>
          </p:nvPr>
        </p:nvGraphicFramePr>
        <p:xfrm>
          <a:off x="4025274" y="2222194"/>
          <a:ext cx="2084052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0" name="Equation" r:id="rId4" imgW="1040948" imgH="418918" progId="Equation.3">
                  <p:embed/>
                </p:oleObj>
              </mc:Choice>
              <mc:Fallback>
                <p:oleObj name="Equation" r:id="rId4" imgW="1040948" imgH="418918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274" y="2222194"/>
                        <a:ext cx="2084052" cy="83820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01855262"/>
              </p:ext>
            </p:extLst>
          </p:nvPr>
        </p:nvGraphicFramePr>
        <p:xfrm>
          <a:off x="1127394" y="2371786"/>
          <a:ext cx="2215611" cy="48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1" name="Equation" r:id="rId6" imgW="1104900" imgH="241300" progId="Equation.3">
                  <p:embed/>
                </p:oleObj>
              </mc:Choice>
              <mc:Fallback>
                <p:oleObj name="Equation" r:id="rId6" imgW="1104900" imgH="241300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394" y="2371786"/>
                        <a:ext cx="2215611" cy="4840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2295485"/>
              </p:ext>
            </p:extLst>
          </p:nvPr>
        </p:nvGraphicFramePr>
        <p:xfrm>
          <a:off x="4025274" y="3327401"/>
          <a:ext cx="3884264" cy="49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2" name="Equation" r:id="rId8" imgW="1905000" imgH="241300" progId="Equation.3">
                  <p:embed/>
                </p:oleObj>
              </mc:Choice>
              <mc:Fallback>
                <p:oleObj name="Equation" r:id="rId8" imgW="1905000" imgH="2413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274" y="3327401"/>
                        <a:ext cx="3884264" cy="4921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21"/>
          <p:cNvGraphicFramePr>
            <a:graphicFrameLocks noChangeAspect="1"/>
          </p:cNvGraphicFramePr>
          <p:nvPr/>
        </p:nvGraphicFramePr>
        <p:xfrm>
          <a:off x="681038" y="3903663"/>
          <a:ext cx="2349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3" name="Equation" r:id="rId10" imgW="177646" imgH="241091" progId="Equation.3">
                  <p:embed/>
                </p:oleObj>
              </mc:Choice>
              <mc:Fallback>
                <p:oleObj name="Equation" r:id="rId10" imgW="177646" imgH="24109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3903663"/>
                        <a:ext cx="2349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22"/>
          <p:cNvGraphicFramePr>
            <a:graphicFrameLocks noChangeAspect="1"/>
          </p:cNvGraphicFramePr>
          <p:nvPr/>
        </p:nvGraphicFramePr>
        <p:xfrm>
          <a:off x="2235200" y="4176713"/>
          <a:ext cx="2016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4" name="Equation" r:id="rId12" imgW="164957" imgH="203024" progId="Equation.3">
                  <p:embed/>
                </p:oleObj>
              </mc:Choice>
              <mc:Fallback>
                <p:oleObj name="Equation" r:id="rId12" imgW="164957" imgH="20302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176713"/>
                        <a:ext cx="2016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0" name="Object 23"/>
          <p:cNvGraphicFramePr>
            <a:graphicFrameLocks noChangeAspect="1"/>
          </p:cNvGraphicFramePr>
          <p:nvPr/>
        </p:nvGraphicFramePr>
        <p:xfrm>
          <a:off x="2084388" y="4756150"/>
          <a:ext cx="56165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5" name="Equation" r:id="rId14" imgW="3873500" imgH="241300" progId="Equation.3">
                  <p:embed/>
                </p:oleObj>
              </mc:Choice>
              <mc:Fallback>
                <p:oleObj name="Equation" r:id="rId14" imgW="38735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4756150"/>
                        <a:ext cx="5616575" cy="3492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1" name="Object 24"/>
          <p:cNvGraphicFramePr>
            <a:graphicFrameLocks noChangeAspect="1"/>
          </p:cNvGraphicFramePr>
          <p:nvPr/>
        </p:nvGraphicFramePr>
        <p:xfrm>
          <a:off x="1797050" y="5788025"/>
          <a:ext cx="39687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6" name="Equation" r:id="rId16" imgW="2844800" imgH="241300" progId="Equation.3">
                  <p:embed/>
                </p:oleObj>
              </mc:Choice>
              <mc:Fallback>
                <p:oleObj name="Equation" r:id="rId16" imgW="2844800" imgH="2413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788025"/>
                        <a:ext cx="3968750" cy="336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Text Box 27"/>
          <p:cNvSpPr txBox="1">
            <a:spLocks noChangeArrowheads="1"/>
          </p:cNvSpPr>
          <p:nvPr/>
        </p:nvSpPr>
        <p:spPr bwMode="auto">
          <a:xfrm>
            <a:off x="781050" y="5219700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then</a:t>
            </a:r>
          </a:p>
        </p:txBody>
      </p:sp>
      <p:sp>
        <p:nvSpPr>
          <p:cNvPr id="14364" name="AutoShape 28"/>
          <p:cNvSpPr>
            <a:spLocks/>
          </p:cNvSpPr>
          <p:nvPr/>
        </p:nvSpPr>
        <p:spPr bwMode="auto">
          <a:xfrm rot="5400000">
            <a:off x="3371850" y="5057775"/>
            <a:ext cx="285750" cy="1295400"/>
          </a:xfrm>
          <a:prstGeom prst="leftBrace">
            <a:avLst>
              <a:gd name="adj1" fmla="val 3777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AutoShape 29"/>
          <p:cNvSpPr>
            <a:spLocks/>
          </p:cNvSpPr>
          <p:nvPr/>
        </p:nvSpPr>
        <p:spPr bwMode="auto">
          <a:xfrm rot="5400000">
            <a:off x="4926013" y="5030788"/>
            <a:ext cx="285750" cy="1371600"/>
          </a:xfrm>
          <a:prstGeom prst="leftBrace">
            <a:avLst>
              <a:gd name="adj1" fmla="val 4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AutoShape 33"/>
          <p:cNvSpPr>
            <a:spLocks/>
          </p:cNvSpPr>
          <p:nvPr/>
        </p:nvSpPr>
        <p:spPr bwMode="auto">
          <a:xfrm rot="-5400000">
            <a:off x="6523037" y="4132263"/>
            <a:ext cx="257175" cy="2171700"/>
          </a:xfrm>
          <a:prstGeom prst="leftBrace">
            <a:avLst>
              <a:gd name="adj1" fmla="val 703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AutoShape 34"/>
          <p:cNvSpPr>
            <a:spLocks/>
          </p:cNvSpPr>
          <p:nvPr/>
        </p:nvSpPr>
        <p:spPr bwMode="auto">
          <a:xfrm rot="-5400000">
            <a:off x="4171950" y="4124326"/>
            <a:ext cx="257175" cy="2171700"/>
          </a:xfrm>
          <a:prstGeom prst="leftBrace">
            <a:avLst>
              <a:gd name="adj1" fmla="val 703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>
            <a:off x="5067300" y="5349875"/>
            <a:ext cx="15843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>
            <a:off x="3509963" y="5337175"/>
            <a:ext cx="7874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65" grpId="0" animBg="1"/>
      <p:bldP spid="14369" grpId="0" animBg="1"/>
      <p:bldP spid="143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8625" y="6353175"/>
            <a:ext cx="54292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FF25B-6B94-4BD8-B304-723DD4BB9F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Time-Varying Fields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343593" y="13376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Sinusoidal Fields (continued)</a:t>
            </a:r>
          </a:p>
        </p:txBody>
      </p:sp>
      <p:graphicFrame>
        <p:nvGraphicFramePr>
          <p:cNvPr id="71685" name="Object 6"/>
          <p:cNvGraphicFramePr>
            <a:graphicFrameLocks noGrp="1" noChangeAspect="1"/>
          </p:cNvGraphicFramePr>
          <p:nvPr>
            <p:ph/>
          </p:nvPr>
        </p:nvGraphicFramePr>
        <p:xfrm>
          <a:off x="2301875" y="5899150"/>
          <a:ext cx="28908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8" name="Equation" r:id="rId4" imgW="2120900" imgH="266700" progId="Equation.3">
                  <p:embed/>
                </p:oleObj>
              </mc:Choice>
              <mc:Fallback>
                <p:oleObj name="Equation" r:id="rId4" imgW="2120900" imgH="266700" progId="Equation.3">
                  <p:embed/>
                  <p:pic>
                    <p:nvPicPr>
                      <p:cNvPr id="71685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899150"/>
                        <a:ext cx="2890838" cy="36353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619125" y="733425"/>
            <a:ext cx="852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Time-Harmonic Maxwell’s Equations Assuming Time Factor        . </a:t>
            </a:r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609600" y="1276350"/>
            <a:ext cx="853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  </a:t>
            </a: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Point Form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                                   </a:t>
            </a: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Integral Form</a:t>
            </a:r>
          </a:p>
        </p:txBody>
      </p:sp>
      <p:graphicFrame>
        <p:nvGraphicFramePr>
          <p:cNvPr id="71688" name="Object 11"/>
          <p:cNvGraphicFramePr>
            <a:graphicFrameLocks noChangeAspect="1"/>
          </p:cNvGraphicFramePr>
          <p:nvPr/>
        </p:nvGraphicFramePr>
        <p:xfrm>
          <a:off x="1537746" y="1777999"/>
          <a:ext cx="1534067" cy="60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9" name="Equation" r:id="rId6" imgW="736600" imgH="292100" progId="Equation.3">
                  <p:embed/>
                </p:oleObj>
              </mc:Choice>
              <mc:Fallback>
                <p:oleObj name="Equation" r:id="rId6" imgW="736600" imgH="292100" progId="Equation.3">
                  <p:embed/>
                  <p:pic>
                    <p:nvPicPr>
                      <p:cNvPr id="716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746" y="1777999"/>
                        <a:ext cx="1534067" cy="6077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2"/>
          <p:cNvGraphicFramePr>
            <a:graphicFrameLocks noChangeAspect="1"/>
          </p:cNvGraphicFramePr>
          <p:nvPr/>
        </p:nvGraphicFramePr>
        <p:xfrm>
          <a:off x="1537746" y="2789238"/>
          <a:ext cx="1437229" cy="57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0" name="Equation" r:id="rId8" imgW="634725" imgH="253890" progId="Equation.3">
                  <p:embed/>
                </p:oleObj>
              </mc:Choice>
              <mc:Fallback>
                <p:oleObj name="Equation" r:id="rId8" imgW="634725" imgH="253890" progId="Equation.3">
                  <p:embed/>
                  <p:pic>
                    <p:nvPicPr>
                      <p:cNvPr id="7168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746" y="2789238"/>
                        <a:ext cx="1437229" cy="570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199655"/>
              </p:ext>
            </p:extLst>
          </p:nvPr>
        </p:nvGraphicFramePr>
        <p:xfrm>
          <a:off x="1561934" y="3763574"/>
          <a:ext cx="230898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1" name="Equation" r:id="rId10" imgW="1015559" imgH="266584" progId="Equation.3">
                  <p:embed/>
                </p:oleObj>
              </mc:Choice>
              <mc:Fallback>
                <p:oleObj name="Equation" r:id="rId10" imgW="1015559" imgH="266584" progId="Equation.3">
                  <p:embed/>
                  <p:pic>
                    <p:nvPicPr>
                      <p:cNvPr id="7169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934" y="3763574"/>
                        <a:ext cx="2308985" cy="606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14406"/>
              </p:ext>
            </p:extLst>
          </p:nvPr>
        </p:nvGraphicFramePr>
        <p:xfrm>
          <a:off x="1561934" y="4773485"/>
          <a:ext cx="261337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2" name="Equation" r:id="rId12" imgW="1180588" imgH="266584" progId="Equation.3">
                  <p:embed/>
                </p:oleObj>
              </mc:Choice>
              <mc:Fallback>
                <p:oleObj name="Equation" r:id="rId12" imgW="1180588" imgH="266584" progId="Equation.3">
                  <p:embed/>
                  <p:pic>
                    <p:nvPicPr>
                      <p:cNvPr id="7169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934" y="4773485"/>
                        <a:ext cx="2613373" cy="588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5"/>
          <p:cNvGraphicFramePr>
            <a:graphicFrameLocks noChangeAspect="1"/>
          </p:cNvGraphicFramePr>
          <p:nvPr/>
        </p:nvGraphicFramePr>
        <p:xfrm>
          <a:off x="5976796" y="1777999"/>
          <a:ext cx="2255184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3" name="Equation" r:id="rId14" imgW="1129810" imgH="291973" progId="Equation.3">
                  <p:embed/>
                </p:oleObj>
              </mc:Choice>
              <mc:Fallback>
                <p:oleObj name="Equation" r:id="rId14" imgW="1129810" imgH="291973" progId="Equation.3">
                  <p:embed/>
                  <p:pic>
                    <p:nvPicPr>
                      <p:cNvPr id="7169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796" y="1777999"/>
                        <a:ext cx="2255184" cy="584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6"/>
          <p:cNvGraphicFramePr>
            <a:graphicFrameLocks noChangeAspect="1"/>
          </p:cNvGraphicFramePr>
          <p:nvPr/>
        </p:nvGraphicFramePr>
        <p:xfrm>
          <a:off x="5976797" y="2789973"/>
          <a:ext cx="1902155" cy="66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4" name="Equation" r:id="rId16" imgW="837836" imgH="291973" progId="Equation.3">
                  <p:embed/>
                </p:oleObj>
              </mc:Choice>
              <mc:Fallback>
                <p:oleObj name="Equation" r:id="rId16" imgW="837836" imgH="291973" progId="Equation.3">
                  <p:embed/>
                  <p:pic>
                    <p:nvPicPr>
                      <p:cNvPr id="7169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797" y="2789973"/>
                        <a:ext cx="1902155" cy="66601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7"/>
          <p:cNvGraphicFramePr>
            <a:graphicFrameLocks noChangeAspect="1"/>
          </p:cNvGraphicFramePr>
          <p:nvPr/>
        </p:nvGraphicFramePr>
        <p:xfrm>
          <a:off x="5600053" y="3760399"/>
          <a:ext cx="300867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5" name="Equation" r:id="rId18" imgW="1435100" imgH="292100" progId="Equation.3">
                  <p:embed/>
                </p:oleObj>
              </mc:Choice>
              <mc:Fallback>
                <p:oleObj name="Equation" r:id="rId18" imgW="1435100" imgH="292100" progId="Equation.3">
                  <p:embed/>
                  <p:pic>
                    <p:nvPicPr>
                      <p:cNvPr id="7169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053" y="3760399"/>
                        <a:ext cx="3008671" cy="609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18"/>
          <p:cNvGraphicFramePr>
            <a:graphicFrameLocks noChangeAspect="1"/>
          </p:cNvGraphicFramePr>
          <p:nvPr/>
        </p:nvGraphicFramePr>
        <p:xfrm>
          <a:off x="5590050" y="4773485"/>
          <a:ext cx="335544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6" name="Equation" r:id="rId20" imgW="1663700" imgH="292100" progId="Equation.3">
                  <p:embed/>
                </p:oleObj>
              </mc:Choice>
              <mc:Fallback>
                <p:oleObj name="Equation" r:id="rId20" imgW="1663700" imgH="292100" progId="Equation.3">
                  <p:embed/>
                  <p:pic>
                    <p:nvPicPr>
                      <p:cNvPr id="7169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050" y="4773485"/>
                        <a:ext cx="3355445" cy="58896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19"/>
          <p:cNvGraphicFramePr>
            <a:graphicFrameLocks noGrp="1" noChangeAspect="1"/>
          </p:cNvGraphicFramePr>
          <p:nvPr/>
        </p:nvGraphicFramePr>
        <p:xfrm>
          <a:off x="8004175" y="730250"/>
          <a:ext cx="4556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7" name="Equation" r:id="rId22" imgW="266469" imgH="203024" progId="Equation.3">
                  <p:embed/>
                </p:oleObj>
              </mc:Choice>
              <mc:Fallback>
                <p:oleObj name="Equation" r:id="rId22" imgW="266469" imgH="203024" progId="Equation.3">
                  <p:embed/>
                  <p:pic>
                    <p:nvPicPr>
                      <p:cNvPr id="71696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5" y="730250"/>
                        <a:ext cx="455613" cy="3032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Electric vs Magnetic Comparison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219200"/>
            <a:ext cx="5318125" cy="5638800"/>
          </a:xfrm>
        </p:spPr>
      </p:pic>
      <p:sp>
        <p:nvSpPr>
          <p:cNvPr id="2" name="TextBox 1"/>
          <p:cNvSpPr txBox="1"/>
          <p:nvPr/>
        </p:nvSpPr>
        <p:spPr>
          <a:xfrm>
            <a:off x="4202722" y="3455377"/>
            <a:ext cx="1151793" cy="465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186" y="3455377"/>
            <a:ext cx="1099038" cy="465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780" y="4038600"/>
            <a:ext cx="6324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G.L.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8841" y="4516313"/>
            <a:ext cx="86665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←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A.L.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371" y="4516313"/>
            <a:ext cx="178984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Conservative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3696" y="3798258"/>
            <a:ext cx="17898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Field lines form closed loops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6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80AA327-7DB6-4DA7-A4E8-38AF0E52ED25}" type="slidenum">
              <a:rPr lang="en-US" altLang="en-US" sz="1400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2707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77925" y="4735513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" name="Equation" r:id="rId4" imgW="533169" imgH="228501" progId="Equation.3">
                  <p:embed/>
                </p:oleObj>
              </mc:Choice>
              <mc:Fallback>
                <p:oleObj name="Equation" r:id="rId4" imgW="533169" imgH="228501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735513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01782" y="-14932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u="sng" dirty="0"/>
              <a:t>Maxwell’s Equations (continued)</a:t>
            </a: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>
            <a:off x="600075" y="5172075"/>
            <a:ext cx="85439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Electromagnetic flow diagram showing the relationship between the potentials and vector fields: (a) </a:t>
            </a:r>
            <a:r>
              <a:rPr lang="en-US" altLang="en-US" sz="1400">
                <a:solidFill>
                  <a:srgbClr val="990000"/>
                </a:solidFill>
              </a:rPr>
              <a:t>electrostatic system</a:t>
            </a:r>
            <a:r>
              <a:rPr lang="en-US" altLang="en-US" sz="1400"/>
              <a:t>, (b) </a:t>
            </a:r>
            <a:r>
              <a:rPr lang="en-US" altLang="en-US" sz="1400">
                <a:solidFill>
                  <a:srgbClr val="006600"/>
                </a:solidFill>
              </a:rPr>
              <a:t>magnetostatic system</a:t>
            </a:r>
            <a:r>
              <a:rPr lang="en-US" altLang="en-US" sz="1400"/>
              <a:t>, (c) </a:t>
            </a:r>
            <a:r>
              <a:rPr lang="en-US" altLang="en-US" sz="1400">
                <a:solidFill>
                  <a:srgbClr val="0000FF"/>
                </a:solidFill>
              </a:rPr>
              <a:t>electromagnetic system</a:t>
            </a:r>
            <a:r>
              <a:rPr lang="en-US" altLang="en-US" sz="1400"/>
              <a:t>. [Adapted with permission from IEE Publishing Department]</a:t>
            </a:r>
          </a:p>
        </p:txBody>
      </p:sp>
      <p:pic>
        <p:nvPicPr>
          <p:cNvPr id="72711" name="Picture 16" descr="C:\Users\somu\Desktop\Lightning lab\EEL 3472\tymva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581025"/>
            <a:ext cx="5229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2" name="Group 17"/>
          <p:cNvGrpSpPr>
            <a:grpSpLocks/>
          </p:cNvGrpSpPr>
          <p:nvPr/>
        </p:nvGrpSpPr>
        <p:grpSpPr bwMode="auto">
          <a:xfrm>
            <a:off x="651568" y="644525"/>
            <a:ext cx="6823053" cy="4408488"/>
            <a:chOff x="651568" y="644525"/>
            <a:chExt cx="6823053" cy="4408964"/>
          </a:xfrm>
        </p:grpSpPr>
        <p:sp>
          <p:nvSpPr>
            <p:cNvPr id="72713" name="Text Box 20"/>
            <p:cNvSpPr txBox="1">
              <a:spLocks noChangeArrowheads="1"/>
            </p:cNvSpPr>
            <p:nvPr/>
          </p:nvSpPr>
          <p:spPr bwMode="auto">
            <a:xfrm>
              <a:off x="990096" y="4314825"/>
              <a:ext cx="170230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/>
                <a:t>“Free magnetic charge density” (            )</a:t>
              </a:r>
            </a:p>
          </p:txBody>
        </p:sp>
        <p:sp>
          <p:nvSpPr>
            <p:cNvPr id="72715" name="Text Box 10"/>
            <p:cNvSpPr txBox="1">
              <a:spLocks noChangeArrowheads="1"/>
            </p:cNvSpPr>
            <p:nvPr/>
          </p:nvSpPr>
          <p:spPr bwMode="auto">
            <a:xfrm>
              <a:off x="733425" y="695325"/>
              <a:ext cx="1600200" cy="30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 u="sng" dirty="0">
                  <a:solidFill>
                    <a:srgbClr val="990000"/>
                  </a:solidFill>
                </a:rPr>
                <a:t>Electrostatics</a:t>
              </a:r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651568" y="2374697"/>
              <a:ext cx="2051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 u="sng" dirty="0" err="1">
                  <a:solidFill>
                    <a:srgbClr val="006600"/>
                  </a:solidFill>
                </a:rPr>
                <a:t>Magnetostatics</a:t>
              </a:r>
              <a:endParaRPr lang="en-US" altLang="en-US" sz="1400" b="1" u="sng" dirty="0">
                <a:solidFill>
                  <a:srgbClr val="006600"/>
                </a:solidFill>
              </a:endParaRPr>
            </a:p>
          </p:txBody>
        </p:sp>
        <p:sp>
          <p:nvSpPr>
            <p:cNvPr id="72717" name="Text Box 12"/>
            <p:cNvSpPr txBox="1">
              <a:spLocks noChangeArrowheads="1"/>
            </p:cNvSpPr>
            <p:nvPr/>
          </p:nvSpPr>
          <p:spPr bwMode="auto">
            <a:xfrm>
              <a:off x="5632450" y="644525"/>
              <a:ext cx="1842171" cy="30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 u="sng" dirty="0">
                  <a:solidFill>
                    <a:srgbClr val="0000FF"/>
                  </a:solidFill>
                </a:rPr>
                <a:t>Electrodynamics</a:t>
              </a:r>
            </a:p>
          </p:txBody>
        </p:sp>
        <p:sp>
          <p:nvSpPr>
            <p:cNvPr id="72718" name="Text Box 19"/>
            <p:cNvSpPr txBox="1">
              <a:spLocks noChangeArrowheads="1"/>
            </p:cNvSpPr>
            <p:nvPr/>
          </p:nvSpPr>
          <p:spPr bwMode="auto">
            <a:xfrm>
              <a:off x="5489575" y="3895725"/>
              <a:ext cx="412461" cy="30781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(c)</a:t>
              </a:r>
              <a:r>
                <a:rPr lang="en-US" altLang="en-US" sz="1400" dirty="0"/>
                <a:t>  </a:t>
              </a:r>
            </a:p>
          </p:txBody>
        </p:sp>
        <p:sp>
          <p:nvSpPr>
            <p:cNvPr id="72719" name="Text Box 18"/>
            <p:cNvSpPr txBox="1">
              <a:spLocks noChangeArrowheads="1"/>
            </p:cNvSpPr>
            <p:nvPr/>
          </p:nvSpPr>
          <p:spPr bwMode="auto">
            <a:xfrm>
              <a:off x="3143250" y="3895725"/>
              <a:ext cx="438150" cy="27463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(b)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610160" y="1670040"/>
              <a:ext cx="2794320" cy="18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800" y="1660680"/>
                <a:ext cx="2813040" cy="1841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6667769" y="3027721"/>
            <a:ext cx="145944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Ampere’s Law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730" y="3430784"/>
            <a:ext cx="144589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Faraday’s Law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962" y="1740017"/>
            <a:ext cx="440575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8625" y="6353175"/>
            <a:ext cx="54292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FF25B-6B94-4BD8-B304-723DD4BB9F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Time-Varying Fields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343593" y="13376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Sinusoidal Fields (continued)</a:t>
            </a:r>
          </a:p>
        </p:txBody>
      </p:sp>
      <p:graphicFrame>
        <p:nvGraphicFramePr>
          <p:cNvPr id="71685" name="Object 6"/>
          <p:cNvGraphicFramePr>
            <a:graphicFrameLocks noGrp="1" noChangeAspect="1"/>
          </p:cNvGraphicFramePr>
          <p:nvPr>
            <p:ph/>
          </p:nvPr>
        </p:nvGraphicFramePr>
        <p:xfrm>
          <a:off x="2301875" y="5899150"/>
          <a:ext cx="28908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2" name="Equation" r:id="rId4" imgW="2120900" imgH="266700" progId="Equation.3">
                  <p:embed/>
                </p:oleObj>
              </mc:Choice>
              <mc:Fallback>
                <p:oleObj name="Equation" r:id="rId4" imgW="2120900" imgH="266700" progId="Equation.3">
                  <p:embed/>
                  <p:pic>
                    <p:nvPicPr>
                      <p:cNvPr id="71685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899150"/>
                        <a:ext cx="2890838" cy="36353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619125" y="733425"/>
            <a:ext cx="852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Time-Harmonic Maxwell’s Equations Assuming Time Factor        . </a:t>
            </a:r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609600" y="1276350"/>
            <a:ext cx="853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  </a:t>
            </a: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Point Form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                                   </a:t>
            </a: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Integral Form</a:t>
            </a:r>
          </a:p>
        </p:txBody>
      </p:sp>
      <p:graphicFrame>
        <p:nvGraphicFramePr>
          <p:cNvPr id="71688" name="Object 11"/>
          <p:cNvGraphicFramePr>
            <a:graphicFrameLocks noChangeAspect="1"/>
          </p:cNvGraphicFramePr>
          <p:nvPr/>
        </p:nvGraphicFramePr>
        <p:xfrm>
          <a:off x="1537746" y="1777999"/>
          <a:ext cx="1534067" cy="60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Equation" r:id="rId6" imgW="736600" imgH="292100" progId="Equation.3">
                  <p:embed/>
                </p:oleObj>
              </mc:Choice>
              <mc:Fallback>
                <p:oleObj name="Equation" r:id="rId6" imgW="736600" imgH="292100" progId="Equation.3">
                  <p:embed/>
                  <p:pic>
                    <p:nvPicPr>
                      <p:cNvPr id="716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746" y="1777999"/>
                        <a:ext cx="1534067" cy="6077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2"/>
          <p:cNvGraphicFramePr>
            <a:graphicFrameLocks noChangeAspect="1"/>
          </p:cNvGraphicFramePr>
          <p:nvPr/>
        </p:nvGraphicFramePr>
        <p:xfrm>
          <a:off x="1537746" y="2789238"/>
          <a:ext cx="1437229" cy="57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4" name="Equation" r:id="rId8" imgW="634725" imgH="253890" progId="Equation.3">
                  <p:embed/>
                </p:oleObj>
              </mc:Choice>
              <mc:Fallback>
                <p:oleObj name="Equation" r:id="rId8" imgW="634725" imgH="253890" progId="Equation.3">
                  <p:embed/>
                  <p:pic>
                    <p:nvPicPr>
                      <p:cNvPr id="7168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746" y="2789238"/>
                        <a:ext cx="1437229" cy="570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25094"/>
              </p:ext>
            </p:extLst>
          </p:nvPr>
        </p:nvGraphicFramePr>
        <p:xfrm>
          <a:off x="1561934" y="3763574"/>
          <a:ext cx="230898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5" name="Equation" r:id="rId10" imgW="1015559" imgH="266584" progId="Equation.3">
                  <p:embed/>
                </p:oleObj>
              </mc:Choice>
              <mc:Fallback>
                <p:oleObj name="Equation" r:id="rId10" imgW="1015559" imgH="266584" progId="Equation.3">
                  <p:embed/>
                  <p:pic>
                    <p:nvPicPr>
                      <p:cNvPr id="7169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934" y="3763574"/>
                        <a:ext cx="2308985" cy="606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99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69660"/>
              </p:ext>
            </p:extLst>
          </p:nvPr>
        </p:nvGraphicFramePr>
        <p:xfrm>
          <a:off x="1561934" y="4773485"/>
          <a:ext cx="261337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6" name="Equation" r:id="rId12" imgW="1180588" imgH="266584" progId="Equation.3">
                  <p:embed/>
                </p:oleObj>
              </mc:Choice>
              <mc:Fallback>
                <p:oleObj name="Equation" r:id="rId12" imgW="1180588" imgH="266584" progId="Equation.3">
                  <p:embed/>
                  <p:pic>
                    <p:nvPicPr>
                      <p:cNvPr id="7169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934" y="4773485"/>
                        <a:ext cx="2613373" cy="588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99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5"/>
          <p:cNvGraphicFramePr>
            <a:graphicFrameLocks noChangeAspect="1"/>
          </p:cNvGraphicFramePr>
          <p:nvPr/>
        </p:nvGraphicFramePr>
        <p:xfrm>
          <a:off x="5976796" y="1777999"/>
          <a:ext cx="2255184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7" name="Equation" r:id="rId14" imgW="1129810" imgH="291973" progId="Equation.3">
                  <p:embed/>
                </p:oleObj>
              </mc:Choice>
              <mc:Fallback>
                <p:oleObj name="Equation" r:id="rId14" imgW="1129810" imgH="291973" progId="Equation.3">
                  <p:embed/>
                  <p:pic>
                    <p:nvPicPr>
                      <p:cNvPr id="7169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796" y="1777999"/>
                        <a:ext cx="2255184" cy="584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6"/>
          <p:cNvGraphicFramePr>
            <a:graphicFrameLocks noChangeAspect="1"/>
          </p:cNvGraphicFramePr>
          <p:nvPr/>
        </p:nvGraphicFramePr>
        <p:xfrm>
          <a:off x="5976797" y="2789973"/>
          <a:ext cx="1902155" cy="66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8" name="Equation" r:id="rId16" imgW="837836" imgH="291973" progId="Equation.3">
                  <p:embed/>
                </p:oleObj>
              </mc:Choice>
              <mc:Fallback>
                <p:oleObj name="Equation" r:id="rId16" imgW="837836" imgH="291973" progId="Equation.3">
                  <p:embed/>
                  <p:pic>
                    <p:nvPicPr>
                      <p:cNvPr id="7169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797" y="2789973"/>
                        <a:ext cx="1902155" cy="66601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7"/>
          <p:cNvGraphicFramePr>
            <a:graphicFrameLocks noChangeAspect="1"/>
          </p:cNvGraphicFramePr>
          <p:nvPr/>
        </p:nvGraphicFramePr>
        <p:xfrm>
          <a:off x="5600053" y="3760399"/>
          <a:ext cx="300867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9" name="Equation" r:id="rId18" imgW="1435100" imgH="292100" progId="Equation.3">
                  <p:embed/>
                </p:oleObj>
              </mc:Choice>
              <mc:Fallback>
                <p:oleObj name="Equation" r:id="rId18" imgW="1435100" imgH="292100" progId="Equation.3">
                  <p:embed/>
                  <p:pic>
                    <p:nvPicPr>
                      <p:cNvPr id="7169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053" y="3760399"/>
                        <a:ext cx="3008671" cy="609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18"/>
          <p:cNvGraphicFramePr>
            <a:graphicFrameLocks noChangeAspect="1"/>
          </p:cNvGraphicFramePr>
          <p:nvPr/>
        </p:nvGraphicFramePr>
        <p:xfrm>
          <a:off x="5590050" y="4773485"/>
          <a:ext cx="335544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0" name="Equation" r:id="rId20" imgW="1663700" imgH="292100" progId="Equation.3">
                  <p:embed/>
                </p:oleObj>
              </mc:Choice>
              <mc:Fallback>
                <p:oleObj name="Equation" r:id="rId20" imgW="1663700" imgH="292100" progId="Equation.3">
                  <p:embed/>
                  <p:pic>
                    <p:nvPicPr>
                      <p:cNvPr id="7169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050" y="4773485"/>
                        <a:ext cx="3355445" cy="58896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19"/>
          <p:cNvGraphicFramePr>
            <a:graphicFrameLocks noGrp="1" noChangeAspect="1"/>
          </p:cNvGraphicFramePr>
          <p:nvPr/>
        </p:nvGraphicFramePr>
        <p:xfrm>
          <a:off x="8004175" y="730250"/>
          <a:ext cx="4556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1" name="Equation" r:id="rId22" imgW="266469" imgH="203024" progId="Equation.3">
                  <p:embed/>
                </p:oleObj>
              </mc:Choice>
              <mc:Fallback>
                <p:oleObj name="Equation" r:id="rId22" imgW="266469" imgH="203024" progId="Equation.3">
                  <p:embed/>
                  <p:pic>
                    <p:nvPicPr>
                      <p:cNvPr id="71696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5" y="730250"/>
                        <a:ext cx="455613" cy="3032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FCB8762-ABFF-477A-BCD6-1C21E74653C6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pic>
        <p:nvPicPr>
          <p:cNvPr id="73731" name="Picture 35" descr="pg1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8"/>
          <a:stretch>
            <a:fillRect/>
          </a:stretch>
        </p:blipFill>
        <p:spPr bwMode="auto">
          <a:xfrm>
            <a:off x="1195388" y="4624388"/>
            <a:ext cx="3300412" cy="157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8600" y="7176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 dirty="0">
                <a:solidFill>
                  <a:srgbClr val="0000FF"/>
                </a:solidFill>
              </a:rPr>
              <a:t>The Electromagnetic Skin Effect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09600" y="590550"/>
            <a:ext cx="85344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When time-varying fields are present in a material that has high conductivity, the fields and currents tend to be confined to a region near the surface of the material. This is known as the </a:t>
            </a:r>
            <a:r>
              <a:rPr lang="en-US" altLang="en-US" sz="1600" u="sng" dirty="0"/>
              <a:t>“skin effect”</a:t>
            </a:r>
            <a:r>
              <a:rPr lang="en-US" altLang="en-US" sz="1600" dirty="0"/>
              <a:t>. Skin effect increases the effective resistance of conductors at high frequencies.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Let us consider the </a:t>
            </a:r>
            <a:r>
              <a:rPr lang="en-US" altLang="en-US" sz="1600" dirty="0">
                <a:solidFill>
                  <a:srgbClr val="0000FF"/>
                </a:solidFill>
              </a:rPr>
              <a:t>vector wave equation</a:t>
            </a:r>
            <a:r>
              <a:rPr lang="en-US" altLang="en-US" sz="1600" dirty="0"/>
              <a:t> (Helmholtz’s equation) for the electric field: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09600" y="2495550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If the material in question is a very good conductor, so </a:t>
            </a:r>
            <a:r>
              <a:rPr lang="en-US" altLang="en-US" sz="1600" dirty="0" smtClean="0"/>
              <a:t>that                , </a:t>
            </a:r>
            <a:r>
              <a:rPr lang="en-US" altLang="en-US" sz="1600" dirty="0"/>
              <a:t>we can write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09600" y="3743325"/>
            <a:ext cx="853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Consider </a:t>
            </a:r>
            <a:r>
              <a:rPr lang="en-US" altLang="en-US" sz="1600">
                <a:solidFill>
                  <a:srgbClr val="990000"/>
                </a:solidFill>
              </a:rPr>
              <a:t>current flowing in the </a:t>
            </a:r>
            <a:r>
              <a:rPr lang="en-US" altLang="en-US" sz="1600" u="sng">
                <a:solidFill>
                  <a:srgbClr val="990000"/>
                </a:solidFill>
              </a:rPr>
              <a:t>+</a:t>
            </a:r>
            <a:r>
              <a:rPr lang="en-US" altLang="en-US" sz="1600" i="1" u="sng">
                <a:solidFill>
                  <a:srgbClr val="990000"/>
                </a:solidFill>
              </a:rPr>
              <a:t>x</a:t>
            </a:r>
            <a:r>
              <a:rPr lang="en-US" altLang="en-US" sz="1600">
                <a:solidFill>
                  <a:srgbClr val="990000"/>
                </a:solidFill>
              </a:rPr>
              <a:t> direction </a:t>
            </a:r>
            <a:r>
              <a:rPr lang="en-US" altLang="en-US" sz="1600"/>
              <a:t>through a conductive material filling the half-space </a:t>
            </a:r>
            <a:r>
              <a:rPr lang="en-US" altLang="en-US" sz="1600" i="1" u="sng">
                <a:solidFill>
                  <a:srgbClr val="990000"/>
                </a:solidFill>
              </a:rPr>
              <a:t>z</a:t>
            </a:r>
            <a:r>
              <a:rPr lang="en-US" altLang="en-US" sz="1600" u="sng">
                <a:solidFill>
                  <a:srgbClr val="990000"/>
                </a:solidFill>
              </a:rPr>
              <a:t>&lt;0</a:t>
            </a:r>
            <a:r>
              <a:rPr lang="en-US" altLang="en-US" sz="1600" u="sng"/>
              <a:t>.</a:t>
            </a:r>
            <a:r>
              <a:rPr lang="en-US" altLang="en-US" sz="1600"/>
              <a:t> The current density is </a:t>
            </a:r>
            <a:r>
              <a:rPr lang="en-US" altLang="en-US" sz="1600" u="sng">
                <a:solidFill>
                  <a:srgbClr val="990000"/>
                </a:solidFill>
              </a:rPr>
              <a:t>independent of </a:t>
            </a:r>
            <a:r>
              <a:rPr lang="en-US" altLang="en-US" sz="1600" i="1" u="sng">
                <a:solidFill>
                  <a:srgbClr val="990000"/>
                </a:solidFill>
              </a:rPr>
              <a:t>y</a:t>
            </a:r>
            <a:r>
              <a:rPr lang="en-US" altLang="en-US" sz="1600" u="sng">
                <a:solidFill>
                  <a:srgbClr val="990000"/>
                </a:solidFill>
              </a:rPr>
              <a:t> and </a:t>
            </a:r>
            <a:r>
              <a:rPr lang="en-US" altLang="en-US" sz="1600" i="1" u="sng">
                <a:solidFill>
                  <a:srgbClr val="990000"/>
                </a:solidFill>
              </a:rPr>
              <a:t>x</a:t>
            </a:r>
            <a:r>
              <a:rPr lang="en-US" altLang="en-US" sz="1600"/>
              <a:t>, so that we have</a:t>
            </a:r>
          </a:p>
        </p:txBody>
      </p:sp>
      <p:graphicFrame>
        <p:nvGraphicFramePr>
          <p:cNvPr id="73737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3908841"/>
              </p:ext>
            </p:extLst>
          </p:nvPr>
        </p:nvGraphicFramePr>
        <p:xfrm>
          <a:off x="1285875" y="2028824"/>
          <a:ext cx="3245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1" name="Equation" r:id="rId5" imgW="1574800" imgH="241300" progId="Equation.3">
                  <p:embed/>
                </p:oleObj>
              </mc:Choice>
              <mc:Fallback>
                <p:oleObj name="Equation" r:id="rId5" imgW="1574800" imgH="24130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028824"/>
                        <a:ext cx="3245300" cy="496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99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87913" y="2058988"/>
          <a:ext cx="31813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2" name="Equation" r:id="rId7" imgW="2400300" imgH="266700" progId="Equation.3">
                  <p:embed/>
                </p:oleObj>
              </mc:Choice>
              <mc:Fallback>
                <p:oleObj name="Equation" r:id="rId7" imgW="2400300" imgH="2667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2058988"/>
                        <a:ext cx="31813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8349361"/>
              </p:ext>
            </p:extLst>
          </p:nvPr>
        </p:nvGraphicFramePr>
        <p:xfrm>
          <a:off x="6892925" y="2476500"/>
          <a:ext cx="976156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3" name="Equation" r:id="rId9" imgW="634449" imgH="215713" progId="Equation.3">
                  <p:embed/>
                </p:oleObj>
              </mc:Choice>
              <mc:Fallback>
                <p:oleObj name="Equation" r:id="rId9" imgW="634449" imgH="215713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2476500"/>
                        <a:ext cx="976156" cy="3317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rgbClr val="99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37508"/>
              </p:ext>
            </p:extLst>
          </p:nvPr>
        </p:nvGraphicFramePr>
        <p:xfrm>
          <a:off x="1367716" y="3002895"/>
          <a:ext cx="2536737" cy="56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4" name="Equation" r:id="rId11" imgW="1079032" imgH="241195" progId="Equation.3">
                  <p:embed/>
                </p:oleObj>
              </mc:Choice>
              <mc:Fallback>
                <p:oleObj name="Equation" r:id="rId11" imgW="1079032" imgH="24119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716" y="3002895"/>
                        <a:ext cx="2536737" cy="5673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64937"/>
              </p:ext>
            </p:extLst>
          </p:nvPr>
        </p:nvGraphicFramePr>
        <p:xfrm>
          <a:off x="5117249" y="3021963"/>
          <a:ext cx="934302" cy="33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5" name="Equation" r:id="rId13" imgW="672808" imgH="241195" progId="Equation.3">
                  <p:embed/>
                </p:oleObj>
              </mc:Choice>
              <mc:Fallback>
                <p:oleObj name="Equation" r:id="rId13" imgW="672808" imgH="24119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249" y="3021963"/>
                        <a:ext cx="934302" cy="3348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2714"/>
              </p:ext>
            </p:extLst>
          </p:nvPr>
        </p:nvGraphicFramePr>
        <p:xfrm>
          <a:off x="6240189" y="3027216"/>
          <a:ext cx="2413600" cy="55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6" name="Equation" r:id="rId15" imgW="1054100" imgH="241300" progId="Equation.3">
                  <p:embed/>
                </p:oleObj>
              </mc:Choice>
              <mc:Fallback>
                <p:oleObj name="Equation" r:id="rId15" imgW="1054100" imgH="241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189" y="3027216"/>
                        <a:ext cx="2413600" cy="55317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Text Box 27"/>
          <p:cNvSpPr txBox="1">
            <a:spLocks noChangeArrowheads="1"/>
          </p:cNvSpPr>
          <p:nvPr/>
        </p:nvSpPr>
        <p:spPr bwMode="auto">
          <a:xfrm>
            <a:off x="4385988" y="3012787"/>
            <a:ext cx="1854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600" dirty="0"/>
              <a:t>Since              </a:t>
            </a:r>
            <a:endParaRPr lang="en-US" altLang="en-US" sz="1600" dirty="0" smtClean="0"/>
          </a:p>
          <a:p>
            <a:pPr eaLnBrk="1" hangingPunct="1">
              <a:spcBef>
                <a:spcPts val="0"/>
              </a:spcBef>
            </a:pPr>
            <a:r>
              <a:rPr lang="en-US" altLang="en-US" sz="1600" dirty="0" smtClean="0"/>
              <a:t>we </a:t>
            </a:r>
            <a:r>
              <a:rPr lang="en-US" altLang="en-US" sz="1600" dirty="0"/>
              <a:t>also </a:t>
            </a:r>
            <a:r>
              <a:rPr lang="en-US" altLang="en-US" sz="1600" dirty="0" smtClean="0"/>
              <a:t>have:</a:t>
            </a:r>
            <a:endParaRPr lang="en-US" altLang="en-US" sz="1600" dirty="0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334545" y="5680076"/>
            <a:ext cx="24447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400" dirty="0">
                <a:solidFill>
                  <a:srgbClr val="0000FF"/>
                </a:solidFill>
              </a:rPr>
              <a:t>Magnitude of current density </a:t>
            </a:r>
            <a:r>
              <a:rPr lang="en-US" altLang="en-US" sz="1400" dirty="0" smtClean="0">
                <a:solidFill>
                  <a:srgbClr val="0000FF"/>
                </a:solidFill>
              </a:rPr>
              <a:t>decreases </a:t>
            </a:r>
            <a:r>
              <a:rPr lang="en-US" altLang="en-US" sz="1400" dirty="0">
                <a:solidFill>
                  <a:srgbClr val="0000FF"/>
                </a:solidFill>
              </a:rPr>
              <a:t>exponentially with depth</a:t>
            </a: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>
            <a:off x="2871788" y="6000750"/>
            <a:ext cx="495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Text Box 37"/>
          <p:cNvSpPr txBox="1">
            <a:spLocks noChangeArrowheads="1"/>
          </p:cNvSpPr>
          <p:nvPr/>
        </p:nvSpPr>
        <p:spPr bwMode="auto">
          <a:xfrm>
            <a:off x="1033463" y="5400675"/>
            <a:ext cx="1085850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>
                <a:solidFill>
                  <a:srgbClr val="0000FF"/>
                </a:solidFill>
              </a:rPr>
              <a:t>Air</a:t>
            </a:r>
            <a:r>
              <a:rPr lang="en-US" altLang="en-US"/>
              <a:t>) Z&gt;0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1017588" y="5726113"/>
            <a:ext cx="1117600" cy="2746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(</a:t>
            </a:r>
            <a:r>
              <a:rPr lang="en-US" altLang="en-US">
                <a:solidFill>
                  <a:srgbClr val="0000FF"/>
                </a:solidFill>
              </a:rPr>
              <a:t>Metal</a:t>
            </a:r>
            <a:r>
              <a:rPr lang="en-US" altLang="en-US"/>
              <a:t>) Z&lt;0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1229160" y="5109567"/>
            <a:ext cx="27597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Current density at surface J</a:t>
            </a:r>
            <a:r>
              <a:rPr lang="en-US" altLang="en-US" sz="14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2733517" y="5339732"/>
            <a:ext cx="254147" cy="3288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750" name="Group 61"/>
          <p:cNvGrpSpPr>
            <a:grpSpLocks/>
          </p:cNvGrpSpPr>
          <p:nvPr/>
        </p:nvGrpSpPr>
        <p:grpSpPr bwMode="auto">
          <a:xfrm>
            <a:off x="6331975" y="5055081"/>
            <a:ext cx="2572916" cy="1153372"/>
            <a:chOff x="4049" y="3111"/>
            <a:chExt cx="1546" cy="548"/>
          </a:xfrm>
          <a:solidFill>
            <a:schemeClr val="accent1"/>
          </a:solidFill>
        </p:grpSpPr>
        <p:graphicFrame>
          <p:nvGraphicFramePr>
            <p:cNvPr id="73768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993926"/>
                </p:ext>
              </p:extLst>
            </p:nvPr>
          </p:nvGraphicFramePr>
          <p:xfrm>
            <a:off x="4351" y="3267"/>
            <a:ext cx="1244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27" name="Equation" r:id="rId17" imgW="1574117" imgH="495085" progId="Equation.3">
                    <p:embed/>
                  </p:oleObj>
                </mc:Choice>
                <mc:Fallback>
                  <p:oleObj name="Equation" r:id="rId17" imgW="1574117" imgH="495085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1" y="3267"/>
                          <a:ext cx="1244" cy="39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69" name="Text Box 41"/>
            <p:cNvSpPr txBox="1">
              <a:spLocks noChangeArrowheads="1"/>
            </p:cNvSpPr>
            <p:nvPr/>
          </p:nvSpPr>
          <p:spPr bwMode="auto">
            <a:xfrm>
              <a:off x="4049" y="3111"/>
              <a:ext cx="853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0000FF"/>
                  </a:solidFill>
                </a:rPr>
                <a:t>Skin depth</a:t>
              </a:r>
            </a:p>
          </p:txBody>
        </p:sp>
        <p:sp>
          <p:nvSpPr>
            <p:cNvPr id="73770" name="Line 42"/>
            <p:cNvSpPr>
              <a:spLocks noChangeShapeType="1"/>
            </p:cNvSpPr>
            <p:nvPr/>
          </p:nvSpPr>
          <p:spPr bwMode="auto">
            <a:xfrm>
              <a:off x="4425" y="3247"/>
              <a:ext cx="0" cy="13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51" name="Group 56"/>
          <p:cNvGrpSpPr>
            <a:grpSpLocks/>
          </p:cNvGrpSpPr>
          <p:nvPr/>
        </p:nvGrpSpPr>
        <p:grpSpPr bwMode="auto">
          <a:xfrm>
            <a:off x="3476625" y="4938713"/>
            <a:ext cx="817563" cy="820737"/>
            <a:chOff x="3888" y="3012"/>
            <a:chExt cx="515" cy="517"/>
          </a:xfrm>
        </p:grpSpPr>
        <p:sp>
          <p:nvSpPr>
            <p:cNvPr id="73761" name="Line 44"/>
            <p:cNvSpPr>
              <a:spLocks noChangeShapeType="1"/>
            </p:cNvSpPr>
            <p:nvPr/>
          </p:nvSpPr>
          <p:spPr bwMode="auto">
            <a:xfrm flipH="1">
              <a:off x="3942" y="3386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Line 45"/>
            <p:cNvSpPr>
              <a:spLocks noChangeShapeType="1"/>
            </p:cNvSpPr>
            <p:nvPr/>
          </p:nvSpPr>
          <p:spPr bwMode="auto">
            <a:xfrm flipV="1">
              <a:off x="4238" y="309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Oval 47"/>
            <p:cNvSpPr>
              <a:spLocks noChangeArrowheads="1"/>
            </p:cNvSpPr>
            <p:nvPr/>
          </p:nvSpPr>
          <p:spPr bwMode="auto">
            <a:xfrm>
              <a:off x="4184" y="3334"/>
              <a:ext cx="110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764" name="Oval 49"/>
            <p:cNvSpPr>
              <a:spLocks noChangeArrowheads="1"/>
            </p:cNvSpPr>
            <p:nvPr/>
          </p:nvSpPr>
          <p:spPr bwMode="auto">
            <a:xfrm>
              <a:off x="4210" y="335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765" name="Text Box 50"/>
            <p:cNvSpPr txBox="1">
              <a:spLocks noChangeArrowheads="1"/>
            </p:cNvSpPr>
            <p:nvPr/>
          </p:nvSpPr>
          <p:spPr bwMode="auto">
            <a:xfrm>
              <a:off x="3888" y="3350"/>
              <a:ext cx="1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73766" name="Text Box 52"/>
            <p:cNvSpPr txBox="1">
              <a:spLocks noChangeArrowheads="1"/>
            </p:cNvSpPr>
            <p:nvPr/>
          </p:nvSpPr>
          <p:spPr bwMode="auto">
            <a:xfrm>
              <a:off x="4214" y="3012"/>
              <a:ext cx="1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z</a:t>
              </a:r>
            </a:p>
          </p:txBody>
        </p:sp>
        <p:sp>
          <p:nvSpPr>
            <p:cNvPr id="73767" name="Text Box 53"/>
            <p:cNvSpPr txBox="1">
              <a:spLocks noChangeArrowheads="1"/>
            </p:cNvSpPr>
            <p:nvPr/>
          </p:nvSpPr>
          <p:spPr bwMode="auto">
            <a:xfrm>
              <a:off x="4230" y="3356"/>
              <a:ext cx="1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</a:t>
              </a:r>
            </a:p>
          </p:txBody>
        </p:sp>
      </p:grpSp>
      <p:grpSp>
        <p:nvGrpSpPr>
          <p:cNvPr id="73752" name="Group 59"/>
          <p:cNvGrpSpPr>
            <a:grpSpLocks/>
          </p:cNvGrpSpPr>
          <p:nvPr/>
        </p:nvGrpSpPr>
        <p:grpSpPr bwMode="auto">
          <a:xfrm>
            <a:off x="690563" y="4437063"/>
            <a:ext cx="6372225" cy="720725"/>
            <a:chOff x="435" y="2753"/>
            <a:chExt cx="4014" cy="454"/>
          </a:xfrm>
        </p:grpSpPr>
        <p:graphicFrame>
          <p:nvGraphicFramePr>
            <p:cNvPr id="73754" name="Object 23"/>
            <p:cNvGraphicFramePr>
              <a:graphicFrameLocks noChangeAspect="1"/>
            </p:cNvGraphicFramePr>
            <p:nvPr/>
          </p:nvGraphicFramePr>
          <p:xfrm>
            <a:off x="435" y="2753"/>
            <a:ext cx="1082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28" name="Equation" r:id="rId19" imgW="1180588" imgH="495085" progId="Equation.3">
                    <p:embed/>
                  </p:oleObj>
                </mc:Choice>
                <mc:Fallback>
                  <p:oleObj name="Equation" r:id="rId19" imgW="1180588" imgH="495085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" y="2753"/>
                          <a:ext cx="1082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55" name="Line 28"/>
            <p:cNvSpPr>
              <a:spLocks noChangeShapeType="1"/>
            </p:cNvSpPr>
            <p:nvPr/>
          </p:nvSpPr>
          <p:spPr bwMode="auto">
            <a:xfrm>
              <a:off x="1506" y="3012"/>
              <a:ext cx="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56" name="Group 58"/>
            <p:cNvGrpSpPr>
              <a:grpSpLocks/>
            </p:cNvGrpSpPr>
            <p:nvPr/>
          </p:nvGrpSpPr>
          <p:grpSpPr bwMode="auto">
            <a:xfrm>
              <a:off x="1784" y="2762"/>
              <a:ext cx="2665" cy="379"/>
              <a:chOff x="1784" y="2762"/>
              <a:chExt cx="2665" cy="379"/>
            </a:xfrm>
          </p:grpSpPr>
          <p:grpSp>
            <p:nvGrpSpPr>
              <p:cNvPr id="73757" name="Group 57"/>
              <p:cNvGrpSpPr>
                <a:grpSpLocks/>
              </p:cNvGrpSpPr>
              <p:nvPr/>
            </p:nvGrpSpPr>
            <p:grpSpPr bwMode="auto">
              <a:xfrm>
                <a:off x="3342" y="2762"/>
                <a:ext cx="647" cy="301"/>
                <a:chOff x="3126" y="2714"/>
                <a:chExt cx="647" cy="301"/>
              </a:xfrm>
            </p:grpSpPr>
            <p:sp>
              <p:nvSpPr>
                <p:cNvPr id="7375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126" y="2772"/>
                  <a:ext cx="531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596" y="2714"/>
                  <a:ext cx="17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</a:t>
                  </a:r>
                </a:p>
              </p:txBody>
            </p:sp>
          </p:grpSp>
          <p:graphicFrame>
            <p:nvGraphicFramePr>
              <p:cNvPr id="73758" name="Object 24"/>
              <p:cNvGraphicFramePr>
                <a:graphicFrameLocks noChangeAspect="1"/>
              </p:cNvGraphicFramePr>
              <p:nvPr/>
            </p:nvGraphicFramePr>
            <p:xfrm>
              <a:off x="1784" y="2803"/>
              <a:ext cx="2665" cy="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29" name="Equation" r:id="rId21" imgW="2806700" imgH="355600" progId="Equation.3">
                      <p:embed/>
                    </p:oleObj>
                  </mc:Choice>
                  <mc:Fallback>
                    <p:oleObj name="Equation" r:id="rId21" imgW="2806700" imgH="3556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4" y="2803"/>
                            <a:ext cx="2665" cy="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375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33072"/>
              </p:ext>
            </p:extLst>
          </p:nvPr>
        </p:nvGraphicFramePr>
        <p:xfrm>
          <a:off x="7869081" y="4385865"/>
          <a:ext cx="1029883" cy="88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0" name="Equation" r:id="rId23" imgW="710891" imgH="609336" progId="Equation.3">
                  <p:embed/>
                </p:oleObj>
              </mc:Choice>
              <mc:Fallback>
                <p:oleObj name="Equation" r:id="rId23" imgW="710891" imgH="609336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081" y="4385865"/>
                        <a:ext cx="1029883" cy="88275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  <p:bldP spid="164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95300" y="6305550"/>
            <a:ext cx="48577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66FD0D4-E7AD-455E-8405-8C706CB5E314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pic>
        <p:nvPicPr>
          <p:cNvPr id="74755" name="Picture 35" descr="pg1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395662"/>
            <a:ext cx="3089275" cy="253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95300" y="9539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 dirty="0">
                <a:solidFill>
                  <a:srgbClr val="0000FF"/>
                </a:solidFill>
              </a:rPr>
              <a:t>The Skin Effect (continued)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09600" y="1176338"/>
            <a:ext cx="853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As              , the first term increases and would give rise to infinitely large currents. Since this is physically unreasonable, the constant </a:t>
            </a:r>
            <a:r>
              <a:rPr lang="en-US" altLang="en-US" sz="1600" i="1"/>
              <a:t>A</a:t>
            </a:r>
            <a:r>
              <a:rPr lang="en-US" altLang="en-US" sz="1600"/>
              <a:t> must vanish. From the condition           when </a:t>
            </a:r>
            <a:r>
              <a:rPr lang="en-US" altLang="en-US" sz="1600" i="1"/>
              <a:t>z</a:t>
            </a:r>
            <a:r>
              <a:rPr lang="en-US" altLang="en-US" sz="1600"/>
              <a:t>=0 we have </a:t>
            </a:r>
          </a:p>
        </p:txBody>
      </p:sp>
      <p:graphicFrame>
        <p:nvGraphicFramePr>
          <p:cNvPr id="74759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60450" y="1235075"/>
          <a:ext cx="876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8" name="Equation" r:id="rId5" imgW="583947" imgH="152334" progId="Equation.3">
                  <p:embed/>
                </p:oleObj>
              </mc:Choice>
              <mc:Fallback>
                <p:oleObj name="Equation" r:id="rId5" imgW="583947" imgH="152334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235075"/>
                        <a:ext cx="876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3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39503356"/>
              </p:ext>
            </p:extLst>
          </p:nvPr>
        </p:nvGraphicFramePr>
        <p:xfrm>
          <a:off x="4091455" y="2821416"/>
          <a:ext cx="777874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9" name="Equation" r:id="rId7" imgW="355138" imgH="177569" progId="Equation.3">
                  <p:embed/>
                </p:oleObj>
              </mc:Choice>
              <mc:Fallback>
                <p:oleObj name="Equation" r:id="rId7" imgW="355138" imgH="177569" progId="Equation.3">
                  <p:embed/>
                  <p:pic>
                    <p:nvPicPr>
                      <p:cNvPr id="0" name="Object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455" y="2821416"/>
                        <a:ext cx="777874" cy="388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25965968"/>
              </p:ext>
            </p:extLst>
          </p:nvPr>
        </p:nvGraphicFramePr>
        <p:xfrm>
          <a:off x="1988416" y="563772"/>
          <a:ext cx="5714849" cy="66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0" name="Equation" r:id="rId9" imgW="3060700" imgH="355600" progId="Equation.3">
                  <p:embed/>
                </p:oleObj>
              </mc:Choice>
              <mc:Fallback>
                <p:oleObj name="Equation" r:id="rId9" imgW="3060700" imgH="355600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416" y="563772"/>
                        <a:ext cx="5714849" cy="66389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8"/>
          <p:cNvGraphicFramePr>
            <a:graphicFrameLocks noChangeAspect="1"/>
          </p:cNvGraphicFramePr>
          <p:nvPr/>
        </p:nvGraphicFramePr>
        <p:xfrm>
          <a:off x="2073275" y="1662113"/>
          <a:ext cx="7477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1" name="Equation" r:id="rId11" imgW="520700" imgH="228600" progId="Equation.3">
                  <p:embed/>
                </p:oleObj>
              </mc:Choice>
              <mc:Fallback>
                <p:oleObj name="Equation" r:id="rId11" imgW="5207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662113"/>
                        <a:ext cx="7477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09791"/>
              </p:ext>
            </p:extLst>
          </p:nvPr>
        </p:nvGraphicFramePr>
        <p:xfrm>
          <a:off x="2130156" y="2037680"/>
          <a:ext cx="2612500" cy="50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2" name="Equation" r:id="rId13" imgW="1257300" imgH="241300" progId="Equation.3">
                  <p:embed/>
                </p:oleObj>
              </mc:Choice>
              <mc:Fallback>
                <p:oleObj name="Equation" r:id="rId13" imgW="12573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156" y="2037680"/>
                        <a:ext cx="2612500" cy="50156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69123"/>
              </p:ext>
            </p:extLst>
          </p:nvPr>
        </p:nvGraphicFramePr>
        <p:xfrm>
          <a:off x="1540086" y="2655019"/>
          <a:ext cx="2328861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3" name="Equation" r:id="rId15" imgW="1066337" imgH="355446" progId="Equation.3">
                  <p:embed/>
                </p:oleObj>
              </mc:Choice>
              <mc:Fallback>
                <p:oleObj name="Equation" r:id="rId15" imgW="1066337" imgH="35544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86" y="2655019"/>
                        <a:ext cx="2328861" cy="776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7093"/>
              </p:ext>
            </p:extLst>
          </p:nvPr>
        </p:nvGraphicFramePr>
        <p:xfrm>
          <a:off x="6787323" y="4306888"/>
          <a:ext cx="868128" cy="44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4" name="Equation" r:id="rId17" imgW="494870" imgH="253780" progId="Equation.3">
                  <p:embed/>
                </p:oleObj>
              </mc:Choice>
              <mc:Fallback>
                <p:oleObj name="Equation" r:id="rId17" imgW="494870" imgH="2537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323" y="4306888"/>
                        <a:ext cx="868128" cy="444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86291"/>
              </p:ext>
            </p:extLst>
          </p:nvPr>
        </p:nvGraphicFramePr>
        <p:xfrm>
          <a:off x="6316113" y="3306004"/>
          <a:ext cx="2652178" cy="82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5" name="Equation" r:id="rId19" imgW="1269449" imgH="393529" progId="Equation.3">
                  <p:embed/>
                </p:oleObj>
              </mc:Choice>
              <mc:Fallback>
                <p:oleObj name="Equation" r:id="rId19" imgW="1269449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113" y="3306004"/>
                        <a:ext cx="2652178" cy="82217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16823"/>
              </p:ext>
            </p:extLst>
          </p:nvPr>
        </p:nvGraphicFramePr>
        <p:xfrm>
          <a:off x="6784974" y="2889684"/>
          <a:ext cx="738699" cy="44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6" name="Equation" r:id="rId21" imgW="418918" imgH="253890" progId="Equation.3">
                  <p:embed/>
                </p:oleObj>
              </mc:Choice>
              <mc:Fallback>
                <p:oleObj name="Equation" r:id="rId21" imgW="418918" imgH="25389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4" y="2889684"/>
                        <a:ext cx="738699" cy="447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0056"/>
              </p:ext>
            </p:extLst>
          </p:nvPr>
        </p:nvGraphicFramePr>
        <p:xfrm>
          <a:off x="6368087" y="4770721"/>
          <a:ext cx="21133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7" name="Equation" r:id="rId23" imgW="952087" imgH="228501" progId="Equation.3">
                  <p:embed/>
                </p:oleObj>
              </mc:Choice>
              <mc:Fallback>
                <p:oleObj name="Equation" r:id="rId23" imgW="952087" imgH="228501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087" y="4770721"/>
                        <a:ext cx="2113300" cy="50641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37995"/>
              </p:ext>
            </p:extLst>
          </p:nvPr>
        </p:nvGraphicFramePr>
        <p:xfrm>
          <a:off x="6784974" y="5559899"/>
          <a:ext cx="2237485" cy="73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8" name="Equation" r:id="rId25" imgW="1397000" imgH="457200" progId="Equation.3">
                  <p:embed/>
                </p:oleObj>
              </mc:Choice>
              <mc:Fallback>
                <p:oleObj name="Equation" r:id="rId25" imgW="13970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4" y="5559899"/>
                        <a:ext cx="2237485" cy="73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0" name="Text Box 28"/>
          <p:cNvSpPr txBox="1">
            <a:spLocks noChangeArrowheads="1"/>
          </p:cNvSpPr>
          <p:nvPr/>
        </p:nvSpPr>
        <p:spPr bwMode="auto">
          <a:xfrm>
            <a:off x="841375" y="2543175"/>
            <a:ext cx="56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/>
              <a:t>and</a:t>
            </a:r>
          </a:p>
        </p:txBody>
      </p:sp>
      <p:sp>
        <p:nvSpPr>
          <p:cNvPr id="74771" name="Text Box 30"/>
          <p:cNvSpPr txBox="1">
            <a:spLocks noChangeArrowheads="1"/>
          </p:cNvSpPr>
          <p:nvPr/>
        </p:nvSpPr>
        <p:spPr bwMode="auto">
          <a:xfrm>
            <a:off x="6223000" y="29591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At</a:t>
            </a:r>
          </a:p>
        </p:txBody>
      </p:sp>
      <p:sp>
        <p:nvSpPr>
          <p:cNvPr id="74772" name="Text Box 31"/>
          <p:cNvSpPr txBox="1">
            <a:spLocks noChangeArrowheads="1"/>
          </p:cNvSpPr>
          <p:nvPr/>
        </p:nvSpPr>
        <p:spPr bwMode="auto">
          <a:xfrm>
            <a:off x="6316113" y="4356099"/>
            <a:ext cx="37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At</a:t>
            </a:r>
          </a:p>
        </p:txBody>
      </p:sp>
      <p:sp>
        <p:nvSpPr>
          <p:cNvPr id="74773" name="Text Box 38"/>
          <p:cNvSpPr txBox="1">
            <a:spLocks noChangeArrowheads="1"/>
          </p:cNvSpPr>
          <p:nvPr/>
        </p:nvSpPr>
        <p:spPr bwMode="auto">
          <a:xfrm>
            <a:off x="738187" y="5924266"/>
            <a:ext cx="4994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990000"/>
                </a:solidFill>
              </a:rPr>
              <a:t>Skin depth    versus frequency for copper</a:t>
            </a:r>
          </a:p>
        </p:txBody>
      </p:sp>
      <p:sp>
        <p:nvSpPr>
          <p:cNvPr id="74774" name="Text Box 39"/>
          <p:cNvSpPr txBox="1">
            <a:spLocks noChangeArrowheads="1"/>
          </p:cNvSpPr>
          <p:nvPr/>
        </p:nvSpPr>
        <p:spPr bwMode="auto">
          <a:xfrm>
            <a:off x="5705475" y="1847850"/>
            <a:ext cx="34385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990000"/>
                </a:solidFill>
              </a:rPr>
              <a:t>Current density magnitude decreases exponentially with depth</a:t>
            </a:r>
            <a:r>
              <a:rPr lang="en-US" altLang="en-US" sz="1600"/>
              <a:t>. Its phase changes as well.</a:t>
            </a:r>
          </a:p>
        </p:txBody>
      </p:sp>
      <p:sp>
        <p:nvSpPr>
          <p:cNvPr id="74775" name="Text Box 40"/>
          <p:cNvSpPr txBox="1">
            <a:spLocks noChangeArrowheads="1"/>
          </p:cNvSpPr>
          <p:nvPr/>
        </p:nvSpPr>
        <p:spPr bwMode="auto">
          <a:xfrm>
            <a:off x="4324350" y="3735388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10</a:t>
            </a:r>
            <a:r>
              <a:rPr lang="en-US" altLang="en-US" sz="1400" i="1"/>
              <a:t>mm</a:t>
            </a:r>
          </a:p>
        </p:txBody>
      </p:sp>
      <p:sp>
        <p:nvSpPr>
          <p:cNvPr id="74776" name="Text Box 41"/>
          <p:cNvSpPr txBox="1">
            <a:spLocks noChangeArrowheads="1"/>
          </p:cNvSpPr>
          <p:nvPr/>
        </p:nvSpPr>
        <p:spPr bwMode="auto">
          <a:xfrm>
            <a:off x="4313238" y="4002088"/>
            <a:ext cx="642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1</a:t>
            </a:r>
            <a:r>
              <a:rPr lang="en-US" altLang="en-US" sz="1400" i="1"/>
              <a:t>mm</a:t>
            </a:r>
          </a:p>
        </p:txBody>
      </p:sp>
      <p:sp>
        <p:nvSpPr>
          <p:cNvPr id="74777" name="Text Box 42"/>
          <p:cNvSpPr txBox="1">
            <a:spLocks noChangeArrowheads="1"/>
          </p:cNvSpPr>
          <p:nvPr/>
        </p:nvSpPr>
        <p:spPr bwMode="auto">
          <a:xfrm>
            <a:off x="4332288" y="4271963"/>
            <a:ext cx="820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0.1</a:t>
            </a:r>
            <a:r>
              <a:rPr lang="en-US" altLang="en-US" sz="1400" i="1"/>
              <a:t>mm</a:t>
            </a:r>
          </a:p>
        </p:txBody>
      </p:sp>
      <p:graphicFrame>
        <p:nvGraphicFramePr>
          <p:cNvPr id="7477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38418"/>
              </p:ext>
            </p:extLst>
          </p:nvPr>
        </p:nvGraphicFramePr>
        <p:xfrm>
          <a:off x="2073275" y="5914744"/>
          <a:ext cx="254289" cy="32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9" name="Equation" r:id="rId27" imgW="139579" imgH="177646" progId="Equation.3">
                  <p:embed/>
                </p:oleObj>
              </mc:Choice>
              <mc:Fallback>
                <p:oleObj name="Equation" r:id="rId27" imgW="139579" imgH="177646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5914744"/>
                        <a:ext cx="254289" cy="322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9" name="Line 44"/>
          <p:cNvSpPr>
            <a:spLocks noChangeShapeType="1"/>
          </p:cNvSpPr>
          <p:nvPr/>
        </p:nvSpPr>
        <p:spPr bwMode="auto">
          <a:xfrm flipV="1">
            <a:off x="5577840" y="5926137"/>
            <a:ext cx="1147156" cy="2003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15DC20C-2A16-45F4-B062-1BB20D46C878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graphicFrame>
        <p:nvGraphicFramePr>
          <p:cNvPr id="75779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28913" y="971550"/>
          <a:ext cx="31432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5" name="Equation" r:id="rId4" imgW="2184400" imgH="469900" progId="Equation.3">
                  <p:embed/>
                </p:oleObj>
              </mc:Choice>
              <mc:Fallback>
                <p:oleObj name="Equation" r:id="rId4" imgW="2184400" imgH="46990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971550"/>
                        <a:ext cx="31432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0" name="Picture 49" descr="pg108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629025"/>
            <a:ext cx="4154487" cy="221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81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08063" y="606425"/>
          <a:ext cx="13192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6" name="Equation" r:id="rId7" imgW="1066337" imgH="355446" progId="Equation.3">
                  <p:embed/>
                </p:oleObj>
              </mc:Choice>
              <mc:Fallback>
                <p:oleObj name="Equation" r:id="rId7" imgW="1066337" imgH="355446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606425"/>
                        <a:ext cx="131921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609600" y="105073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 dirty="0">
                <a:solidFill>
                  <a:srgbClr val="0000FF"/>
                </a:solidFill>
              </a:rPr>
              <a:t>Surface Impedance</a:t>
            </a:r>
          </a:p>
        </p:txBody>
      </p:sp>
      <p:graphicFrame>
        <p:nvGraphicFramePr>
          <p:cNvPr id="75785" name="Object 19"/>
          <p:cNvGraphicFramePr>
            <a:graphicFrameLocks noChangeAspect="1"/>
          </p:cNvGraphicFramePr>
          <p:nvPr/>
        </p:nvGraphicFramePr>
        <p:xfrm>
          <a:off x="1366838" y="1662113"/>
          <a:ext cx="971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7" name="Equation" r:id="rId9" imgW="660240" imgH="228600" progId="Equation.3">
                  <p:embed/>
                </p:oleObj>
              </mc:Choice>
              <mc:Fallback>
                <p:oleObj name="Equation" r:id="rId9" imgW="66024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1662113"/>
                        <a:ext cx="971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20"/>
          <p:cNvGraphicFramePr>
            <a:graphicFrameLocks noChangeAspect="1"/>
          </p:cNvGraphicFramePr>
          <p:nvPr/>
        </p:nvGraphicFramePr>
        <p:xfrm>
          <a:off x="6983413" y="635000"/>
          <a:ext cx="1438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8" name="Equation" r:id="rId11" imgW="1206500" imgH="431800" progId="Equation.3">
                  <p:embed/>
                </p:oleObj>
              </mc:Choice>
              <mc:Fallback>
                <p:oleObj name="Equation" r:id="rId11" imgW="12065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635000"/>
                        <a:ext cx="1438275" cy="514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22"/>
          <p:cNvGraphicFramePr>
            <a:graphicFrameLocks noChangeAspect="1"/>
          </p:cNvGraphicFramePr>
          <p:nvPr/>
        </p:nvGraphicFramePr>
        <p:xfrm>
          <a:off x="3279775" y="1911350"/>
          <a:ext cx="2032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9" name="Equation" r:id="rId13" imgW="1333500" imgH="431800" progId="Equation.3">
                  <p:embed/>
                </p:oleObj>
              </mc:Choice>
              <mc:Fallback>
                <p:oleObj name="Equation" r:id="rId13" imgW="13335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911350"/>
                        <a:ext cx="2032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23"/>
          <p:cNvGraphicFramePr>
            <a:graphicFrameLocks noChangeAspect="1"/>
          </p:cNvGraphicFramePr>
          <p:nvPr/>
        </p:nvGraphicFramePr>
        <p:xfrm>
          <a:off x="1270000" y="2616200"/>
          <a:ext cx="4360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0" name="Equation" r:id="rId15" imgW="2882900" imgH="533400" progId="Equation.3">
                  <p:embed/>
                </p:oleObj>
              </mc:Choice>
              <mc:Fallback>
                <p:oleObj name="Equation" r:id="rId15" imgW="2882900" imgH="533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616200"/>
                        <a:ext cx="4360863" cy="806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24"/>
          <p:cNvGraphicFramePr>
            <a:graphicFrameLocks noChangeAspect="1"/>
          </p:cNvGraphicFramePr>
          <p:nvPr/>
        </p:nvGraphicFramePr>
        <p:xfrm>
          <a:off x="5824538" y="2809875"/>
          <a:ext cx="10668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1" name="Equation" r:id="rId17" imgW="698500" imgH="228600" progId="Equation.3">
                  <p:embed/>
                </p:oleObj>
              </mc:Choice>
              <mc:Fallback>
                <p:oleObj name="Equation" r:id="rId17" imgW="6985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809875"/>
                        <a:ext cx="10668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25"/>
          <p:cNvGraphicFramePr>
            <a:graphicFrameLocks noChangeAspect="1"/>
          </p:cNvGraphicFramePr>
          <p:nvPr/>
        </p:nvGraphicFramePr>
        <p:xfrm>
          <a:off x="7034213" y="3290888"/>
          <a:ext cx="7937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2" name="Equation" r:id="rId19" imgW="622030" imgH="228501" progId="Equation.3">
                  <p:embed/>
                </p:oleObj>
              </mc:Choice>
              <mc:Fallback>
                <p:oleObj name="Equation" r:id="rId19" imgW="622030" imgH="228501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290888"/>
                        <a:ext cx="7937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26"/>
          <p:cNvGraphicFramePr>
            <a:graphicFrameLocks noChangeAspect="1"/>
          </p:cNvGraphicFramePr>
          <p:nvPr/>
        </p:nvGraphicFramePr>
        <p:xfrm>
          <a:off x="7065963" y="4083050"/>
          <a:ext cx="809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3" name="Equation" r:id="rId21" imgW="545626" imgH="215713" progId="Equation.3">
                  <p:embed/>
                </p:oleObj>
              </mc:Choice>
              <mc:Fallback>
                <p:oleObj name="Equation" r:id="rId21" imgW="545626" imgH="21571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4083050"/>
                        <a:ext cx="809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27"/>
          <p:cNvGraphicFramePr>
            <a:graphicFrameLocks noChangeAspect="1"/>
          </p:cNvGraphicFramePr>
          <p:nvPr/>
        </p:nvGraphicFramePr>
        <p:xfrm>
          <a:off x="7080250" y="4533900"/>
          <a:ext cx="8064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4" name="Equation" r:id="rId23" imgW="532937" imgH="215713" progId="Equation.3">
                  <p:embed/>
                </p:oleObj>
              </mc:Choice>
              <mc:Fallback>
                <p:oleObj name="Equation" r:id="rId23" imgW="532937" imgH="2157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533900"/>
                        <a:ext cx="8064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28"/>
          <p:cNvGraphicFramePr>
            <a:graphicFrameLocks noChangeAspect="1"/>
          </p:cNvGraphicFramePr>
          <p:nvPr/>
        </p:nvGraphicFramePr>
        <p:xfrm>
          <a:off x="7092950" y="4965700"/>
          <a:ext cx="17526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5" name="Equation" r:id="rId25" imgW="1231366" imgH="444307" progId="Equation.3">
                  <p:embed/>
                </p:oleObj>
              </mc:Choice>
              <mc:Fallback>
                <p:oleObj name="Equation" r:id="rId25" imgW="1231366" imgH="444307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965700"/>
                        <a:ext cx="1752600" cy="633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Text Box 38"/>
          <p:cNvSpPr txBox="1">
            <a:spLocks noChangeArrowheads="1"/>
          </p:cNvSpPr>
          <p:nvPr/>
        </p:nvSpPr>
        <p:spPr bwMode="auto">
          <a:xfrm>
            <a:off x="7851775" y="3248025"/>
            <a:ext cx="395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/>
              <a:t>or</a:t>
            </a:r>
          </a:p>
        </p:txBody>
      </p:sp>
      <p:sp>
        <p:nvSpPr>
          <p:cNvPr id="75795" name="Text Box 39"/>
          <p:cNvSpPr txBox="1">
            <a:spLocks noChangeArrowheads="1"/>
          </p:cNvSpPr>
          <p:nvPr/>
        </p:nvSpPr>
        <p:spPr bwMode="auto">
          <a:xfrm>
            <a:off x="6851650" y="3657600"/>
            <a:ext cx="209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/>
              <a:t>“</a:t>
            </a:r>
            <a:r>
              <a:rPr lang="en-US" altLang="en-US" sz="1600" u="sng">
                <a:solidFill>
                  <a:srgbClr val="0000FF"/>
                </a:solidFill>
              </a:rPr>
              <a:t>ohms per square</a:t>
            </a:r>
            <a:r>
              <a:rPr lang="en-US" altLang="en-US" sz="1600"/>
              <a:t>”</a:t>
            </a:r>
          </a:p>
        </p:txBody>
      </p:sp>
      <p:sp>
        <p:nvSpPr>
          <p:cNvPr id="75796" name="Text Box 52"/>
          <p:cNvSpPr txBox="1">
            <a:spLocks noChangeArrowheads="1"/>
          </p:cNvSpPr>
          <p:nvPr/>
        </p:nvSpPr>
        <p:spPr bwMode="auto">
          <a:xfrm>
            <a:off x="952500" y="5934075"/>
            <a:ext cx="547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Illustrating the concept of “</a:t>
            </a:r>
            <a:r>
              <a:rPr lang="en-US" altLang="en-US" sz="1600" u="sng"/>
              <a:t>ohms per square</a:t>
            </a:r>
            <a:r>
              <a:rPr lang="en-US" altLang="en-US" sz="1600"/>
              <a:t>”</a:t>
            </a:r>
          </a:p>
        </p:txBody>
      </p:sp>
      <p:sp>
        <p:nvSpPr>
          <p:cNvPr id="75797" name="Text Box 53"/>
          <p:cNvSpPr txBox="1">
            <a:spLocks noChangeArrowheads="1"/>
          </p:cNvSpPr>
          <p:nvPr/>
        </p:nvSpPr>
        <p:spPr bwMode="auto">
          <a:xfrm>
            <a:off x="6305550" y="5632450"/>
            <a:ext cx="283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If </a:t>
            </a:r>
            <a:r>
              <a:rPr lang="en-US" altLang="en-US" sz="1600" i="1"/>
              <a:t>l=w</a:t>
            </a:r>
            <a:r>
              <a:rPr lang="en-US" altLang="en-US" sz="1600"/>
              <a:t> (a square surface)</a:t>
            </a:r>
          </a:p>
        </p:txBody>
      </p:sp>
      <p:graphicFrame>
        <p:nvGraphicFramePr>
          <p:cNvPr id="75798" name="Object 54"/>
          <p:cNvGraphicFramePr>
            <a:graphicFrameLocks noChangeAspect="1"/>
          </p:cNvGraphicFramePr>
          <p:nvPr/>
        </p:nvGraphicFramePr>
        <p:xfrm>
          <a:off x="6956425" y="5902325"/>
          <a:ext cx="6381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6" name="Equation" r:id="rId27" imgW="495085" imgH="418918" progId="Equation.3">
                  <p:embed/>
                </p:oleObj>
              </mc:Choice>
              <mc:Fallback>
                <p:oleObj name="Equation" r:id="rId27" imgW="495085" imgH="418918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25" y="5902325"/>
                        <a:ext cx="6381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9" name="Text Box 55"/>
          <p:cNvSpPr txBox="1">
            <a:spLocks noChangeArrowheads="1"/>
          </p:cNvSpPr>
          <p:nvPr/>
        </p:nvSpPr>
        <p:spPr bwMode="auto">
          <a:xfrm>
            <a:off x="3860800" y="3517900"/>
            <a:ext cx="2043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Direction of current flow</a:t>
            </a:r>
          </a:p>
        </p:txBody>
      </p:sp>
      <p:sp>
        <p:nvSpPr>
          <p:cNvPr id="75800" name="Text Box 56"/>
          <p:cNvSpPr txBox="1">
            <a:spLocks noChangeArrowheads="1"/>
          </p:cNvSpPr>
          <p:nvPr/>
        </p:nvSpPr>
        <p:spPr bwMode="auto">
          <a:xfrm>
            <a:off x="1431925" y="458152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i="1"/>
              <a:t>w</a:t>
            </a:r>
          </a:p>
        </p:txBody>
      </p:sp>
      <p:sp>
        <p:nvSpPr>
          <p:cNvPr id="75801" name="Text Box 57"/>
          <p:cNvSpPr txBox="1">
            <a:spLocks noChangeArrowheads="1"/>
          </p:cNvSpPr>
          <p:nvPr/>
        </p:nvSpPr>
        <p:spPr bwMode="auto">
          <a:xfrm>
            <a:off x="3359150" y="5387975"/>
            <a:ext cx="225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i="1"/>
              <a:t>l</a:t>
            </a:r>
          </a:p>
        </p:txBody>
      </p:sp>
      <p:sp>
        <p:nvSpPr>
          <p:cNvPr id="18490" name="Line 58"/>
          <p:cNvSpPr>
            <a:spLocks noChangeShapeType="1"/>
          </p:cNvSpPr>
          <p:nvPr/>
        </p:nvSpPr>
        <p:spPr bwMode="auto">
          <a:xfrm flipH="1">
            <a:off x="5937250" y="1304925"/>
            <a:ext cx="466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6340475" y="1136650"/>
            <a:ext cx="270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45° out of phase with </a:t>
            </a:r>
            <a:r>
              <a:rPr lang="en-US" altLang="en-US" sz="1600" i="1"/>
              <a:t>J</a:t>
            </a:r>
            <a:r>
              <a:rPr lang="en-US" altLang="en-US" sz="900" i="1"/>
              <a:t>o</a:t>
            </a:r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 flipH="1" flipV="1">
            <a:off x="5172075" y="2505075"/>
            <a:ext cx="8667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6010275" y="2381250"/>
            <a:ext cx="232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Surface impedance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6096000" y="1943100"/>
            <a:ext cx="2476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Voltage per unit length</a:t>
            </a:r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 flipH="1">
            <a:off x="5438775" y="2076450"/>
            <a:ext cx="695325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506" name="Object 74"/>
          <p:cNvGraphicFramePr>
            <a:graphicFrameLocks noChangeAspect="1"/>
          </p:cNvGraphicFramePr>
          <p:nvPr/>
        </p:nvGraphicFramePr>
        <p:xfrm>
          <a:off x="6896100" y="1416050"/>
          <a:ext cx="10096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7" name="Equation" r:id="rId29" imgW="837836" imgH="482391" progId="Equation.3">
                  <p:embed/>
                </p:oleObj>
              </mc:Choice>
              <mc:Fallback>
                <p:oleObj name="Equation" r:id="rId29" imgW="837836" imgH="482391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1416050"/>
                        <a:ext cx="10096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9" name="Text Box 75"/>
          <p:cNvSpPr txBox="1">
            <a:spLocks noChangeArrowheads="1"/>
          </p:cNvSpPr>
          <p:nvPr/>
        </p:nvSpPr>
        <p:spPr bwMode="auto">
          <a:xfrm>
            <a:off x="615950" y="712788"/>
            <a:ext cx="852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If                      , the total current </a:t>
            </a:r>
            <a:r>
              <a:rPr lang="en-US" altLang="en-US" sz="1600" u="sng">
                <a:solidFill>
                  <a:srgbClr val="990000"/>
                </a:solidFill>
              </a:rPr>
              <a:t>per unit width</a:t>
            </a:r>
            <a:r>
              <a:rPr lang="en-US" altLang="en-US" sz="1600">
                <a:solidFill>
                  <a:srgbClr val="990000"/>
                </a:solidFill>
              </a:rPr>
              <a:t> </a:t>
            </a:r>
            <a:r>
              <a:rPr lang="en-US" altLang="en-US" sz="1600"/>
              <a:t>is </a:t>
            </a:r>
          </a:p>
        </p:txBody>
      </p:sp>
      <p:sp>
        <p:nvSpPr>
          <p:cNvPr id="75810" name="Text Box 77"/>
          <p:cNvSpPr txBox="1">
            <a:spLocks noChangeArrowheads="1"/>
          </p:cNvSpPr>
          <p:nvPr/>
        </p:nvSpPr>
        <p:spPr bwMode="auto">
          <a:xfrm>
            <a:off x="669925" y="1658938"/>
            <a:ext cx="851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Since                we can write</a:t>
            </a:r>
          </a:p>
        </p:txBody>
      </p:sp>
      <p:sp>
        <p:nvSpPr>
          <p:cNvPr id="18510" name="Line 78"/>
          <p:cNvSpPr>
            <a:spLocks noChangeShapeType="1"/>
          </p:cNvSpPr>
          <p:nvPr/>
        </p:nvSpPr>
        <p:spPr bwMode="auto">
          <a:xfrm flipH="1">
            <a:off x="4213225" y="1762125"/>
            <a:ext cx="10572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Line 79"/>
          <p:cNvSpPr>
            <a:spLocks noChangeShapeType="1"/>
          </p:cNvSpPr>
          <p:nvPr/>
        </p:nvSpPr>
        <p:spPr bwMode="auto">
          <a:xfrm flipV="1">
            <a:off x="5229225" y="1663700"/>
            <a:ext cx="1666875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1" grpId="0"/>
      <p:bldP spid="18500" grpId="0"/>
      <p:bldP spid="185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1500" y="6353175"/>
            <a:ext cx="52387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E9218BD-F0D6-446D-BB31-F5C4F03B7108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76803" name="Text Box 27"/>
          <p:cNvSpPr txBox="1">
            <a:spLocks noChangeArrowheads="1"/>
          </p:cNvSpPr>
          <p:nvPr/>
        </p:nvSpPr>
        <p:spPr bwMode="auto">
          <a:xfrm>
            <a:off x="5819775" y="2114550"/>
            <a:ext cx="33242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 dirty="0"/>
              <a:t>R</a:t>
            </a:r>
            <a:r>
              <a:rPr lang="en-US" altLang="en-US" sz="2000" i="1" baseline="-25000" dirty="0"/>
              <a:t>S</a:t>
            </a:r>
            <a:r>
              <a:rPr lang="en-US" altLang="en-US" sz="2000" i="1" dirty="0"/>
              <a:t> </a:t>
            </a:r>
            <a:r>
              <a:rPr lang="en-US" altLang="en-US" sz="2000" dirty="0"/>
              <a:t>is equivalent to the dc resistance per unit length of the conductor having cross-sectional area </a:t>
            </a: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8026"/>
              </p:ext>
            </p:extLst>
          </p:nvPr>
        </p:nvGraphicFramePr>
        <p:xfrm>
          <a:off x="6080125" y="962670"/>
          <a:ext cx="2390076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0" name="Equation" r:id="rId4" imgW="1295400" imgH="533400" progId="Equation.3">
                  <p:embed/>
                </p:oleObj>
              </mc:Choice>
              <mc:Fallback>
                <p:oleObj name="Equation" r:id="rId4" imgW="12954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962670"/>
                        <a:ext cx="2390076" cy="984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66098"/>
              </p:ext>
            </p:extLst>
          </p:nvPr>
        </p:nvGraphicFramePr>
        <p:xfrm>
          <a:off x="6542029" y="3381375"/>
          <a:ext cx="511406" cy="28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1" name="Equation" r:id="rId6" imgW="317087" imgH="177569" progId="Equation.3">
                  <p:embed/>
                </p:oleObj>
              </mc:Choice>
              <mc:Fallback>
                <p:oleObj name="Equation" r:id="rId6" imgW="317087" imgH="1775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29" y="3381375"/>
                        <a:ext cx="511406" cy="2863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64183"/>
              </p:ext>
            </p:extLst>
          </p:nvPr>
        </p:nvGraphicFramePr>
        <p:xfrm>
          <a:off x="6657975" y="5491149"/>
          <a:ext cx="1572408" cy="51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2" name="Equation" r:id="rId8" imgW="545626" imgH="177646" progId="Equation.3">
                  <p:embed/>
                </p:oleObj>
              </mc:Choice>
              <mc:Fallback>
                <p:oleObj name="Equation" r:id="rId8" imgW="545626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5491149"/>
                        <a:ext cx="1572408" cy="5143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6808" name="Text Box 15"/>
          <p:cNvSpPr txBox="1">
            <a:spLocks noChangeArrowheads="1"/>
          </p:cNvSpPr>
          <p:nvPr/>
        </p:nvSpPr>
        <p:spPr bwMode="auto">
          <a:xfrm>
            <a:off x="468284" y="21843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 dirty="0">
                <a:solidFill>
                  <a:srgbClr val="0000FF"/>
                </a:solidFill>
              </a:rPr>
              <a:t>Surface Impedance (continued)</a:t>
            </a:r>
          </a:p>
        </p:txBody>
      </p:sp>
      <p:sp>
        <p:nvSpPr>
          <p:cNvPr id="76809" name="Text Box 29"/>
          <p:cNvSpPr txBox="1">
            <a:spLocks noChangeArrowheads="1"/>
          </p:cNvSpPr>
          <p:nvPr/>
        </p:nvSpPr>
        <p:spPr bwMode="auto">
          <a:xfrm>
            <a:off x="5819775" y="5091039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990000"/>
                </a:solidFill>
              </a:rPr>
              <a:t>For a wire of radius </a:t>
            </a:r>
            <a:r>
              <a:rPr lang="el-GR" altLang="en-US" sz="2000" i="1" dirty="0">
                <a:solidFill>
                  <a:srgbClr val="990000"/>
                </a:solidFill>
              </a:rPr>
              <a:t>α</a:t>
            </a:r>
            <a:r>
              <a:rPr lang="en-US" altLang="en-US" sz="2000" i="1" dirty="0"/>
              <a:t>,</a:t>
            </a:r>
          </a:p>
        </p:txBody>
      </p:sp>
      <p:pic>
        <p:nvPicPr>
          <p:cNvPr id="76810" name="Picture 31" descr="pg10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884488"/>
            <a:ext cx="4130675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Text Box 34"/>
          <p:cNvSpPr txBox="1">
            <a:spLocks noChangeArrowheads="1"/>
          </p:cNvSpPr>
          <p:nvPr/>
        </p:nvSpPr>
        <p:spPr bwMode="auto">
          <a:xfrm>
            <a:off x="2985019" y="2592476"/>
            <a:ext cx="1101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90000"/>
                </a:solidFill>
              </a:rPr>
              <a:t>Copper</a:t>
            </a:r>
          </a:p>
        </p:txBody>
      </p:sp>
      <p:graphicFrame>
        <p:nvGraphicFramePr>
          <p:cNvPr id="76812" name="Objec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0054599"/>
              </p:ext>
            </p:extLst>
          </p:nvPr>
        </p:nvGraphicFramePr>
        <p:xfrm>
          <a:off x="2301324" y="1147156"/>
          <a:ext cx="1856340" cy="99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3" name="Equation" r:id="rId11" imgW="901309" imgH="482391" progId="Equation.3">
                  <p:embed/>
                </p:oleObj>
              </mc:Choice>
              <mc:Fallback>
                <p:oleObj name="Equation" r:id="rId11" imgW="901309" imgH="482391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324" y="1147156"/>
                        <a:ext cx="1856340" cy="99438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1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85" y="3745766"/>
            <a:ext cx="2842379" cy="121761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71500" y="6353175"/>
            <a:ext cx="533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5B295F5-00BF-41F6-A385-B8250F77A953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pic>
        <p:nvPicPr>
          <p:cNvPr id="77827" name="Picture 24" descr="pg109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752475"/>
            <a:ext cx="3060700" cy="172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46150" y="71032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u="sng" dirty="0">
                <a:solidFill>
                  <a:srgbClr val="0000FF"/>
                </a:solidFill>
              </a:rPr>
              <a:t>Surface Impedance (continued)</a:t>
            </a:r>
          </a:p>
        </p:txBody>
      </p:sp>
      <p:graphicFrame>
        <p:nvGraphicFramePr>
          <p:cNvPr id="77831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21212335"/>
              </p:ext>
            </p:extLst>
          </p:nvPr>
        </p:nvGraphicFramePr>
        <p:xfrm>
          <a:off x="838200" y="304800"/>
          <a:ext cx="2213968" cy="163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7" name="Equation" r:id="rId5" imgW="1854200" imgH="1371600" progId="Equation.3">
                  <p:embed/>
                </p:oleObj>
              </mc:Choice>
              <mc:Fallback>
                <p:oleObj name="Equation" r:id="rId5" imgW="1854200" imgH="13716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2213968" cy="163830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166360"/>
              </p:ext>
            </p:extLst>
          </p:nvPr>
        </p:nvGraphicFramePr>
        <p:xfrm>
          <a:off x="609600" y="2073275"/>
          <a:ext cx="382039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8" name="Equation" r:id="rId7" imgW="2324100" imgH="457200" progId="Equation.3">
                  <p:embed/>
                </p:oleObj>
              </mc:Choice>
              <mc:Fallback>
                <p:oleObj name="Equation" r:id="rId7" imgW="2324100" imgH="457200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73275"/>
                        <a:ext cx="3820392" cy="750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1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7400443"/>
              </p:ext>
            </p:extLst>
          </p:nvPr>
        </p:nvGraphicFramePr>
        <p:xfrm>
          <a:off x="615156" y="2852738"/>
          <a:ext cx="2703513" cy="62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9" name="Equation" r:id="rId9" imgW="1854000" imgH="431640" progId="Equation.3">
                  <p:embed/>
                </p:oleObj>
              </mc:Choice>
              <mc:Fallback>
                <p:oleObj name="Equation" r:id="rId9" imgW="1854000" imgH="431640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" y="2852738"/>
                        <a:ext cx="2703513" cy="6296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18"/>
          <p:cNvGraphicFramePr>
            <a:graphicFrameLocks noChangeAspect="1"/>
          </p:cNvGraphicFramePr>
          <p:nvPr/>
        </p:nvGraphicFramePr>
        <p:xfrm>
          <a:off x="919163" y="3465513"/>
          <a:ext cx="21986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0" name="Equation" r:id="rId11" imgW="1866900" imgH="482600" progId="Equation.3">
                  <p:embed/>
                </p:oleObj>
              </mc:Choice>
              <mc:Fallback>
                <p:oleObj name="Equation" r:id="rId11" imgW="1866900" imgH="482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465513"/>
                        <a:ext cx="21986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19"/>
          <p:cNvGraphicFramePr>
            <a:graphicFrameLocks noChangeAspect="1"/>
          </p:cNvGraphicFramePr>
          <p:nvPr/>
        </p:nvGraphicFramePr>
        <p:xfrm>
          <a:off x="1219200" y="4032250"/>
          <a:ext cx="146526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1" name="Equation" r:id="rId13" imgW="1129810" imgH="215806" progId="Equation.3">
                  <p:embed/>
                </p:oleObj>
              </mc:Choice>
              <mc:Fallback>
                <p:oleObj name="Equation" r:id="rId13" imgW="1129810" imgH="21580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2250"/>
                        <a:ext cx="146526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50747"/>
              </p:ext>
            </p:extLst>
          </p:nvPr>
        </p:nvGraphicFramePr>
        <p:xfrm>
          <a:off x="696746" y="4629322"/>
          <a:ext cx="1270166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2" name="Equation" r:id="rId15" imgW="837836" imgH="203112" progId="Equation.3">
                  <p:embed/>
                </p:oleObj>
              </mc:Choice>
              <mc:Fallback>
                <p:oleObj name="Equation" r:id="rId15" imgW="837836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46" y="4629322"/>
                        <a:ext cx="1270166" cy="307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67219"/>
              </p:ext>
            </p:extLst>
          </p:nvPr>
        </p:nvGraphicFramePr>
        <p:xfrm>
          <a:off x="705663" y="5042804"/>
          <a:ext cx="1372693" cy="38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3" name="Equation" r:id="rId17" imgW="812447" imgH="228501" progId="Equation.3">
                  <p:embed/>
                </p:oleObj>
              </mc:Choice>
              <mc:Fallback>
                <p:oleObj name="Equation" r:id="rId17" imgW="812447" imgH="228501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63" y="5042804"/>
                        <a:ext cx="1372693" cy="3865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74757"/>
              </p:ext>
            </p:extLst>
          </p:nvPr>
        </p:nvGraphicFramePr>
        <p:xfrm>
          <a:off x="3840481" y="5253620"/>
          <a:ext cx="801370" cy="30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4" name="Equation" r:id="rId19" imgW="508000" imgH="190500" progId="Equation.3">
                  <p:embed/>
                </p:oleObj>
              </mc:Choice>
              <mc:Fallback>
                <p:oleObj name="Equation" r:id="rId19" imgW="508000" imgH="1905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1" y="5253620"/>
                        <a:ext cx="801370" cy="301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9" name="Text Box 32"/>
          <p:cNvSpPr txBox="1">
            <a:spLocks noChangeArrowheads="1"/>
          </p:cNvSpPr>
          <p:nvPr/>
        </p:nvSpPr>
        <p:spPr bwMode="auto">
          <a:xfrm>
            <a:off x="6396038" y="641350"/>
            <a:ext cx="2162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0000FF"/>
                </a:solidFill>
              </a:rPr>
              <a:t>Wire (copper) bond</a:t>
            </a:r>
          </a:p>
        </p:txBody>
      </p:sp>
      <p:sp>
        <p:nvSpPr>
          <p:cNvPr id="77840" name="Text Box 33"/>
          <p:cNvSpPr txBox="1">
            <a:spLocks noChangeArrowheads="1"/>
          </p:cNvSpPr>
          <p:nvPr/>
        </p:nvSpPr>
        <p:spPr bwMode="auto">
          <a:xfrm>
            <a:off x="7043738" y="1574800"/>
            <a:ext cx="2100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Plated metal connections</a:t>
            </a:r>
          </a:p>
        </p:txBody>
      </p:sp>
      <p:sp>
        <p:nvSpPr>
          <p:cNvPr id="77841" name="Text Box 34"/>
          <p:cNvSpPr txBox="1">
            <a:spLocks noChangeArrowheads="1"/>
          </p:cNvSpPr>
          <p:nvPr/>
        </p:nvSpPr>
        <p:spPr bwMode="auto">
          <a:xfrm>
            <a:off x="7031038" y="2209800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Substrate</a:t>
            </a:r>
          </a:p>
        </p:txBody>
      </p:sp>
      <p:sp>
        <p:nvSpPr>
          <p:cNvPr id="77842" name="Text Box 35"/>
          <p:cNvSpPr txBox="1">
            <a:spLocks noChangeArrowheads="1"/>
          </p:cNvSpPr>
          <p:nvPr/>
        </p:nvSpPr>
        <p:spPr bwMode="auto">
          <a:xfrm>
            <a:off x="5486822" y="1578173"/>
            <a:ext cx="57419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u="sng" dirty="0">
                <a:solidFill>
                  <a:srgbClr val="0000FF"/>
                </a:solidFill>
              </a:rPr>
              <a:t>Z=?</a:t>
            </a:r>
          </a:p>
        </p:txBody>
      </p:sp>
      <p:sp>
        <p:nvSpPr>
          <p:cNvPr id="77843" name="Text Box 36"/>
          <p:cNvSpPr txBox="1">
            <a:spLocks noChangeArrowheads="1"/>
          </p:cNvSpPr>
          <p:nvPr/>
        </p:nvSpPr>
        <p:spPr bwMode="auto">
          <a:xfrm>
            <a:off x="5529263" y="2489200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(a)</a:t>
            </a:r>
          </a:p>
        </p:txBody>
      </p:sp>
      <p:sp>
        <p:nvSpPr>
          <p:cNvPr id="77844" name="Text Box 37"/>
          <p:cNvSpPr txBox="1">
            <a:spLocks noChangeArrowheads="1"/>
          </p:cNvSpPr>
          <p:nvPr/>
        </p:nvSpPr>
        <p:spPr bwMode="auto">
          <a:xfrm>
            <a:off x="5213350" y="5413375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(b)</a:t>
            </a:r>
          </a:p>
        </p:txBody>
      </p:sp>
      <p:sp>
        <p:nvSpPr>
          <p:cNvPr id="77845" name="Text Box 38"/>
          <p:cNvSpPr txBox="1">
            <a:spLocks noChangeArrowheads="1"/>
          </p:cNvSpPr>
          <p:nvPr/>
        </p:nvSpPr>
        <p:spPr bwMode="auto">
          <a:xfrm>
            <a:off x="7394575" y="5422900"/>
            <a:ext cx="403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(c)</a:t>
            </a:r>
          </a:p>
        </p:txBody>
      </p:sp>
      <p:pic>
        <p:nvPicPr>
          <p:cNvPr id="77846" name="Picture 39" descr="pg109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046413"/>
            <a:ext cx="391636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7" name="Text Box 40"/>
          <p:cNvSpPr txBox="1">
            <a:spLocks noChangeArrowheads="1"/>
          </p:cNvSpPr>
          <p:nvPr/>
        </p:nvSpPr>
        <p:spPr bwMode="auto">
          <a:xfrm>
            <a:off x="571500" y="5670203"/>
            <a:ext cx="8572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990000"/>
                </a:solidFill>
              </a:rPr>
              <a:t>Finding the resistance and internal inductance of a wire bond</a:t>
            </a:r>
            <a:r>
              <a:rPr lang="en-US" altLang="en-US" sz="1400" dirty="0"/>
              <a:t>. The bond, a length of wire connecting two pads on an IC, is shown in (a). (b) is a cross-sectional view showing skin depth. In (c) we imagine the conducting layer unfolded into a plane.</a:t>
            </a:r>
          </a:p>
        </p:txBody>
      </p:sp>
      <p:sp>
        <p:nvSpPr>
          <p:cNvPr id="77848" name="Text Box 41"/>
          <p:cNvSpPr txBox="1">
            <a:spLocks noChangeArrowheads="1"/>
          </p:cNvSpPr>
          <p:nvPr/>
        </p:nvSpPr>
        <p:spPr bwMode="auto">
          <a:xfrm>
            <a:off x="4962525" y="4914900"/>
            <a:ext cx="771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100 </a:t>
            </a:r>
            <a:r>
              <a:rPr lang="el-GR" altLang="en-US" sz="1000" i="1"/>
              <a:t>μ</a:t>
            </a:r>
            <a:r>
              <a:rPr lang="en-US" altLang="en-US" sz="1000" i="1"/>
              <a:t>m</a:t>
            </a:r>
            <a:endParaRPr lang="el-GR" altLang="en-US" sz="1000" i="1"/>
          </a:p>
        </p:txBody>
      </p: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7029450" y="4370388"/>
            <a:ext cx="1316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400" b="1" i="1" dirty="0">
                <a:solidFill>
                  <a:srgbClr val="0000FF"/>
                </a:solidFill>
              </a:rPr>
              <a:t>δ</a:t>
            </a:r>
            <a:r>
              <a:rPr lang="en-US" altLang="en-US" sz="1400" b="1" i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</a:rPr>
              <a:t>= 0.6 </a:t>
            </a:r>
            <a:r>
              <a:rPr lang="el-GR" altLang="en-US" sz="1400" b="1" i="1" dirty="0">
                <a:solidFill>
                  <a:srgbClr val="0000FF"/>
                </a:solidFill>
              </a:rPr>
              <a:t>μ</a:t>
            </a:r>
            <a:r>
              <a:rPr lang="en-US" altLang="en-US" sz="1400" b="1" i="1" dirty="0">
                <a:solidFill>
                  <a:srgbClr val="0000FF"/>
                </a:solidFill>
              </a:rPr>
              <a:t>m</a:t>
            </a:r>
            <a:endParaRPr lang="el-GR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7207250" y="3325813"/>
            <a:ext cx="89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 x 100 </a:t>
            </a:r>
            <a:r>
              <a:rPr lang="el-GR" altLang="en-US" sz="1000" i="1"/>
              <a:t>μ</a:t>
            </a:r>
            <a:r>
              <a:rPr lang="en-US" altLang="en-US" sz="1000" i="1"/>
              <a:t>m</a:t>
            </a:r>
            <a:endParaRPr lang="el-GR" altLang="en-US" sz="1000" i="1"/>
          </a:p>
        </p:txBody>
      </p:sp>
      <p:graphicFrame>
        <p:nvGraphicFramePr>
          <p:cNvPr id="77851" name="Object 44"/>
          <p:cNvGraphicFramePr>
            <a:graphicFrameLocks noChangeAspect="1"/>
          </p:cNvGraphicFramePr>
          <p:nvPr/>
        </p:nvGraphicFramePr>
        <p:xfrm>
          <a:off x="7207250" y="3394075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5" name="Equation" r:id="rId22" imgW="139700" imgH="139700" progId="Equation.3">
                  <p:embed/>
                </p:oleObj>
              </mc:Choice>
              <mc:Fallback>
                <p:oleObj name="Equation" r:id="rId22" imgW="139700" imgH="1397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3394075"/>
                        <a:ext cx="1397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2" name="AutoShape 46"/>
          <p:cNvSpPr>
            <a:spLocks/>
          </p:cNvSpPr>
          <p:nvPr/>
        </p:nvSpPr>
        <p:spPr bwMode="auto">
          <a:xfrm rot="5400000">
            <a:off x="7548563" y="2995613"/>
            <a:ext cx="92075" cy="695325"/>
          </a:xfrm>
          <a:prstGeom prst="leftBrace">
            <a:avLst>
              <a:gd name="adj1" fmla="val 629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53" name="AutoShape 47"/>
          <p:cNvSpPr>
            <a:spLocks/>
          </p:cNvSpPr>
          <p:nvPr/>
        </p:nvSpPr>
        <p:spPr bwMode="auto">
          <a:xfrm rot="-5400000">
            <a:off x="7543800" y="3203575"/>
            <a:ext cx="95250" cy="73025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54" name="Text Box 48"/>
          <p:cNvSpPr txBox="1">
            <a:spLocks noChangeArrowheads="1"/>
          </p:cNvSpPr>
          <p:nvPr/>
        </p:nvSpPr>
        <p:spPr bwMode="auto">
          <a:xfrm>
            <a:off x="7432675" y="3032125"/>
            <a:ext cx="360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0000FF"/>
                </a:solidFill>
              </a:rPr>
              <a:t>w</a:t>
            </a:r>
          </a:p>
        </p:txBody>
      </p:sp>
      <p:graphicFrame>
        <p:nvGraphicFramePr>
          <p:cNvPr id="77855" name="Object 50"/>
          <p:cNvGraphicFramePr>
            <a:graphicFrameLocks noChangeAspect="1"/>
          </p:cNvGraphicFramePr>
          <p:nvPr/>
        </p:nvGraphicFramePr>
        <p:xfrm>
          <a:off x="7526338" y="366871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6" name="Equation" r:id="rId24" imgW="139700" imgH="139700" progId="Equation.3">
                  <p:embed/>
                </p:oleObj>
              </mc:Choice>
              <mc:Fallback>
                <p:oleObj name="Equation" r:id="rId24" imgW="139700" imgH="139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3668713"/>
                        <a:ext cx="1397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6" name="Text Box 53"/>
          <p:cNvSpPr txBox="1">
            <a:spLocks noChangeArrowheads="1"/>
          </p:cNvSpPr>
          <p:nvPr/>
        </p:nvSpPr>
        <p:spPr bwMode="auto">
          <a:xfrm>
            <a:off x="7329173" y="3549749"/>
            <a:ext cx="524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0000FF"/>
                </a:solidFill>
              </a:rPr>
              <a:t>2  r</a:t>
            </a:r>
          </a:p>
        </p:txBody>
      </p:sp>
      <p:sp>
        <p:nvSpPr>
          <p:cNvPr id="77857" name="Line 54"/>
          <p:cNvSpPr>
            <a:spLocks noChangeShapeType="1"/>
          </p:cNvSpPr>
          <p:nvPr/>
        </p:nvSpPr>
        <p:spPr bwMode="auto">
          <a:xfrm flipV="1">
            <a:off x="4648200" y="5124450"/>
            <a:ext cx="55245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8" name="Text Box 55"/>
          <p:cNvSpPr txBox="1">
            <a:spLocks noChangeArrowheads="1"/>
          </p:cNvSpPr>
          <p:nvPr/>
        </p:nvSpPr>
        <p:spPr bwMode="auto">
          <a:xfrm>
            <a:off x="4857750" y="2789436"/>
            <a:ext cx="4810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</a:rPr>
              <a:t>Thickness of current layer = 0.6 </a:t>
            </a:r>
            <a:r>
              <a:rPr lang="el-GR" altLang="en-US" sz="1400" b="1" i="1" dirty="0">
                <a:solidFill>
                  <a:srgbClr val="0000FF"/>
                </a:solidFill>
              </a:rPr>
              <a:t>μ</a:t>
            </a:r>
            <a:r>
              <a:rPr lang="en-US" altLang="en-US" sz="1400" b="1" i="1" dirty="0">
                <a:solidFill>
                  <a:srgbClr val="0000FF"/>
                </a:solidFill>
              </a:rPr>
              <a:t>m = </a:t>
            </a:r>
            <a:r>
              <a:rPr lang="el-GR" altLang="en-US" sz="1400" b="1" i="1" dirty="0">
                <a:solidFill>
                  <a:srgbClr val="0000FF"/>
                </a:solidFill>
              </a:rPr>
              <a:t>δ</a:t>
            </a:r>
          </a:p>
        </p:txBody>
      </p:sp>
      <p:sp>
        <p:nvSpPr>
          <p:cNvPr id="77859" name="Text Box 56"/>
          <p:cNvSpPr txBox="1">
            <a:spLocks noChangeArrowheads="1"/>
          </p:cNvSpPr>
          <p:nvPr/>
        </p:nvSpPr>
        <p:spPr bwMode="auto">
          <a:xfrm>
            <a:off x="2085782" y="5027658"/>
            <a:ext cx="1612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990000"/>
                </a:solidFill>
              </a:rPr>
              <a:t>(Internal inductance)</a:t>
            </a:r>
          </a:p>
        </p:txBody>
      </p:sp>
      <p:sp>
        <p:nvSpPr>
          <p:cNvPr id="77860" name="AutoShape 57"/>
          <p:cNvSpPr>
            <a:spLocks/>
          </p:cNvSpPr>
          <p:nvPr/>
        </p:nvSpPr>
        <p:spPr bwMode="auto">
          <a:xfrm rot="5400000">
            <a:off x="2203450" y="4162426"/>
            <a:ext cx="155575" cy="342900"/>
          </a:xfrm>
          <a:prstGeom prst="rightBrace">
            <a:avLst>
              <a:gd name="adj1" fmla="val 183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61" name="Line 58"/>
          <p:cNvSpPr>
            <a:spLocks noChangeShapeType="1"/>
          </p:cNvSpPr>
          <p:nvPr/>
        </p:nvSpPr>
        <p:spPr bwMode="auto">
          <a:xfrm flipH="1" flipV="1">
            <a:off x="2286000" y="4419600"/>
            <a:ext cx="1587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7862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98979"/>
              </p:ext>
            </p:extLst>
          </p:nvPr>
        </p:nvGraphicFramePr>
        <p:xfrm>
          <a:off x="2395538" y="4381500"/>
          <a:ext cx="1089724" cy="40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7" name="Equation" r:id="rId25" imgW="622030" imgH="228501" progId="Equation.3">
                  <p:embed/>
                </p:oleObj>
              </mc:Choice>
              <mc:Fallback>
                <p:oleObj name="Equation" r:id="rId25" imgW="622030" imgH="228501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381500"/>
                        <a:ext cx="1089724" cy="40181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9D4D0F2-4214-4C6B-9182-8AA239DDCC26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u="sng" dirty="0">
                <a:solidFill>
                  <a:srgbClr val="0000FF"/>
                </a:solidFill>
              </a:rPr>
              <a:t>The Skin Effect (continued)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609600" y="1054100"/>
            <a:ext cx="8553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u="sng">
                <a:solidFill>
                  <a:srgbClr val="990000"/>
                </a:solidFill>
              </a:rPr>
              <a:t>Skin Depth and Surface Resistance for Metals</a:t>
            </a:r>
          </a:p>
        </p:txBody>
      </p:sp>
      <p:graphicFrame>
        <p:nvGraphicFramePr>
          <p:cNvPr id="121985" name="Group 129"/>
          <p:cNvGraphicFramePr>
            <a:graphicFrameLocks noGrp="1"/>
          </p:cNvGraphicFramePr>
          <p:nvPr>
            <p:ph sz="quarter" idx="1"/>
          </p:nvPr>
        </p:nvGraphicFramePr>
        <p:xfrm>
          <a:off x="2505075" y="2581275"/>
          <a:ext cx="4619625" cy="2060576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Silver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Aluminum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891" name="Object 6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38475" y="1806575"/>
          <a:ext cx="1768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5" name="Equation" r:id="rId4" imgW="1295400" imgH="469900" progId="Equation.3">
                  <p:embed/>
                </p:oleObj>
              </mc:Choice>
              <mc:Fallback>
                <p:oleObj name="Equation" r:id="rId4" imgW="1295400" imgH="469900" progId="Equation.3">
                  <p:embed/>
                  <p:pic>
                    <p:nvPicPr>
                      <p:cNvPr id="0" name="Object 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1806575"/>
                        <a:ext cx="17684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2" name="Object 6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632450" y="1701800"/>
          <a:ext cx="17287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6" name="Equation" r:id="rId6" imgW="1256755" imgH="482391" progId="Equation.3">
                  <p:embed/>
                </p:oleObj>
              </mc:Choice>
              <mc:Fallback>
                <p:oleObj name="Equation" r:id="rId6" imgW="1256755" imgH="482391" progId="Equation.3">
                  <p:embed/>
                  <p:pic>
                    <p:nvPicPr>
                      <p:cNvPr id="0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1701800"/>
                        <a:ext cx="17287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3" name="Object 7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27438" y="2667000"/>
          <a:ext cx="8969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Equation" r:id="rId8" imgW="685800" imgH="254000" progId="Equation.3">
                  <p:embed/>
                </p:oleObj>
              </mc:Choice>
              <mc:Fallback>
                <p:oleObj name="Equation" r:id="rId8" imgW="685800" imgH="254000" progId="Equation.3">
                  <p:embed/>
                  <p:pic>
                    <p:nvPicPr>
                      <p:cNvPr id="0" name="Object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667000"/>
                        <a:ext cx="8969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51" name="Line 95"/>
          <p:cNvSpPr>
            <a:spLocks noChangeShapeType="1"/>
          </p:cNvSpPr>
          <p:nvPr/>
        </p:nvSpPr>
        <p:spPr bwMode="auto">
          <a:xfrm flipH="1">
            <a:off x="6534150" y="2120900"/>
            <a:ext cx="35242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2" name="Line 96"/>
          <p:cNvSpPr>
            <a:spLocks noChangeShapeType="1"/>
          </p:cNvSpPr>
          <p:nvPr/>
        </p:nvSpPr>
        <p:spPr bwMode="auto">
          <a:xfrm>
            <a:off x="4772025" y="1990725"/>
            <a:ext cx="466725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8897" name="Object 102"/>
          <p:cNvGraphicFramePr>
            <a:graphicFrameLocks noChangeAspect="1"/>
          </p:cNvGraphicFramePr>
          <p:nvPr/>
        </p:nvGraphicFramePr>
        <p:xfrm>
          <a:off x="3776663" y="3155950"/>
          <a:ext cx="571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Equation" r:id="rId10" imgW="571252" imgH="203112" progId="Equation.3">
                  <p:embed/>
                </p:oleObj>
              </mc:Choice>
              <mc:Fallback>
                <p:oleObj name="Equation" r:id="rId10" imgW="571252" imgH="203112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3155950"/>
                        <a:ext cx="571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8" name="Object 103"/>
          <p:cNvGraphicFramePr>
            <a:graphicFrameLocks noChangeAspect="1"/>
          </p:cNvGraphicFramePr>
          <p:nvPr/>
        </p:nvGraphicFramePr>
        <p:xfrm>
          <a:off x="3775075" y="3457575"/>
          <a:ext cx="571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name="Equation" r:id="rId12" imgW="571252" imgH="203112" progId="Equation.3">
                  <p:embed/>
                </p:oleObj>
              </mc:Choice>
              <mc:Fallback>
                <p:oleObj name="Equation" r:id="rId12" imgW="571252" imgH="203112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457575"/>
                        <a:ext cx="571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9" name="Object 104"/>
          <p:cNvGraphicFramePr>
            <a:graphicFrameLocks noChangeAspect="1"/>
          </p:cNvGraphicFramePr>
          <p:nvPr/>
        </p:nvGraphicFramePr>
        <p:xfrm>
          <a:off x="3775075" y="3748088"/>
          <a:ext cx="596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14" imgW="596641" imgH="203112" progId="Equation.3">
                  <p:embed/>
                </p:oleObj>
              </mc:Choice>
              <mc:Fallback>
                <p:oleObj name="Equation" r:id="rId14" imgW="596641" imgH="203112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748088"/>
                        <a:ext cx="5969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0" name="Object 105"/>
          <p:cNvGraphicFramePr>
            <a:graphicFrameLocks noChangeAspect="1"/>
          </p:cNvGraphicFramePr>
          <p:nvPr/>
        </p:nvGraphicFramePr>
        <p:xfrm>
          <a:off x="3775075" y="4044950"/>
          <a:ext cx="584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Equation" r:id="rId16" imgW="583947" imgH="203112" progId="Equation.3">
                  <p:embed/>
                </p:oleObj>
              </mc:Choice>
              <mc:Fallback>
                <p:oleObj name="Equation" r:id="rId16" imgW="583947" imgH="203112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4044950"/>
                        <a:ext cx="584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1" name="Object 106"/>
          <p:cNvGraphicFramePr>
            <a:graphicFrameLocks noChangeAspect="1"/>
          </p:cNvGraphicFramePr>
          <p:nvPr/>
        </p:nvGraphicFramePr>
        <p:xfrm>
          <a:off x="3775075" y="4375150"/>
          <a:ext cx="571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18" imgW="571252" imgH="203112" progId="Equation.3">
                  <p:embed/>
                </p:oleObj>
              </mc:Choice>
              <mc:Fallback>
                <p:oleObj name="Equation" r:id="rId18" imgW="571252" imgH="203112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4375150"/>
                        <a:ext cx="571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2" name="Object 107"/>
          <p:cNvGraphicFramePr>
            <a:graphicFrameLocks noChangeAspect="1"/>
          </p:cNvGraphicFramePr>
          <p:nvPr/>
        </p:nvGraphicFramePr>
        <p:xfrm>
          <a:off x="4940300" y="3152775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Equation" r:id="rId20" imgW="634725" imgH="203112" progId="Equation.3">
                  <p:embed/>
                </p:oleObj>
              </mc:Choice>
              <mc:Fallback>
                <p:oleObj name="Equation" r:id="rId20" imgW="634725" imgH="203112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152775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3" name="Object 108"/>
          <p:cNvGraphicFramePr>
            <a:graphicFrameLocks noChangeAspect="1"/>
          </p:cNvGraphicFramePr>
          <p:nvPr/>
        </p:nvGraphicFramePr>
        <p:xfrm>
          <a:off x="4959350" y="3462338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Equation" r:id="rId22" imgW="634725" imgH="203112" progId="Equation.3">
                  <p:embed/>
                </p:oleObj>
              </mc:Choice>
              <mc:Fallback>
                <p:oleObj name="Equation" r:id="rId22" imgW="634725" imgH="203112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3462338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4" name="Object 109"/>
          <p:cNvGraphicFramePr>
            <a:graphicFrameLocks noChangeAspect="1"/>
          </p:cNvGraphicFramePr>
          <p:nvPr/>
        </p:nvGraphicFramePr>
        <p:xfrm>
          <a:off x="4960938" y="3752850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Equation" r:id="rId24" imgW="634725" imgH="203112" progId="Equation.3">
                  <p:embed/>
                </p:oleObj>
              </mc:Choice>
              <mc:Fallback>
                <p:oleObj name="Equation" r:id="rId24" imgW="634725" imgH="203112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3752850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5" name="Object 110"/>
          <p:cNvGraphicFramePr>
            <a:graphicFrameLocks noChangeAspect="1"/>
          </p:cNvGraphicFramePr>
          <p:nvPr/>
        </p:nvGraphicFramePr>
        <p:xfrm>
          <a:off x="4989513" y="4065588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Equation" r:id="rId26" imgW="634725" imgH="203112" progId="Equation.3">
                  <p:embed/>
                </p:oleObj>
              </mc:Choice>
              <mc:Fallback>
                <p:oleObj name="Equation" r:id="rId26" imgW="634725" imgH="203112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065588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6" name="Object 111"/>
          <p:cNvGraphicFramePr>
            <a:graphicFrameLocks noChangeAspect="1"/>
          </p:cNvGraphicFramePr>
          <p:nvPr/>
        </p:nvGraphicFramePr>
        <p:xfrm>
          <a:off x="4999038" y="4383088"/>
          <a:ext cx="609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Equation" r:id="rId28" imgW="609336" imgH="203112" progId="Equation.3">
                  <p:embed/>
                </p:oleObj>
              </mc:Choice>
              <mc:Fallback>
                <p:oleObj name="Equation" r:id="rId28" imgW="609336" imgH="203112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383088"/>
                        <a:ext cx="609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7" name="Object 114"/>
          <p:cNvGraphicFramePr>
            <a:graphicFrameLocks noChangeAspect="1"/>
          </p:cNvGraphicFramePr>
          <p:nvPr/>
        </p:nvGraphicFramePr>
        <p:xfrm>
          <a:off x="6169025" y="3151188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name="Equation" r:id="rId30" imgW="634725" imgH="203112" progId="Equation.3">
                  <p:embed/>
                </p:oleObj>
              </mc:Choice>
              <mc:Fallback>
                <p:oleObj name="Equation" r:id="rId30" imgW="634725" imgH="203112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3151188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8" name="Object 115"/>
          <p:cNvGraphicFramePr>
            <a:graphicFrameLocks noChangeAspect="1"/>
          </p:cNvGraphicFramePr>
          <p:nvPr/>
        </p:nvGraphicFramePr>
        <p:xfrm>
          <a:off x="6149975" y="3481388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Equation" r:id="rId32" imgW="634725" imgH="203112" progId="Equation.3">
                  <p:embed/>
                </p:oleObj>
              </mc:Choice>
              <mc:Fallback>
                <p:oleObj name="Equation" r:id="rId32" imgW="634725" imgH="203112" progId="Equation.3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3481388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9" name="Object 116"/>
          <p:cNvGraphicFramePr>
            <a:graphicFrameLocks noChangeAspect="1"/>
          </p:cNvGraphicFramePr>
          <p:nvPr/>
        </p:nvGraphicFramePr>
        <p:xfrm>
          <a:off x="6165850" y="3781425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Equation" r:id="rId34" imgW="634725" imgH="203112" progId="Equation.3">
                  <p:embed/>
                </p:oleObj>
              </mc:Choice>
              <mc:Fallback>
                <p:oleObj name="Equation" r:id="rId34" imgW="634725" imgH="203112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781425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10" name="Object 117"/>
          <p:cNvGraphicFramePr>
            <a:graphicFrameLocks noChangeAspect="1"/>
          </p:cNvGraphicFramePr>
          <p:nvPr/>
        </p:nvGraphicFramePr>
        <p:xfrm>
          <a:off x="6180138" y="4065588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Equation" r:id="rId36" imgW="634725" imgH="203112" progId="Equation.3">
                  <p:embed/>
                </p:oleObj>
              </mc:Choice>
              <mc:Fallback>
                <p:oleObj name="Equation" r:id="rId36" imgW="634725" imgH="203112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4065588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11" name="Object 118"/>
          <p:cNvGraphicFramePr>
            <a:graphicFrameLocks noChangeAspect="1"/>
          </p:cNvGraphicFramePr>
          <p:nvPr/>
        </p:nvGraphicFramePr>
        <p:xfrm>
          <a:off x="6181725" y="4381500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2" name="Equation" r:id="rId38" imgW="634725" imgH="203112" progId="Equation.3">
                  <p:embed/>
                </p:oleObj>
              </mc:Choice>
              <mc:Fallback>
                <p:oleObj name="Equation" r:id="rId38" imgW="634725" imgH="203112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4381500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87F4B6E-3D01-404E-8498-B45D533E37AC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46084" name="Group 5"/>
          <p:cNvGrpSpPr>
            <a:grpSpLocks noChangeAspect="1"/>
          </p:cNvGrpSpPr>
          <p:nvPr/>
        </p:nvGrpSpPr>
        <p:grpSpPr bwMode="auto">
          <a:xfrm>
            <a:off x="571500" y="319321"/>
            <a:ext cx="8343161" cy="6108669"/>
            <a:chOff x="245" y="545"/>
            <a:chExt cx="5154" cy="5096"/>
          </a:xfrm>
        </p:grpSpPr>
        <p:sp>
          <p:nvSpPr>
            <p:cNvPr id="4608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00" y="839"/>
              <a:ext cx="3245" cy="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5739" r="14354" b="52994"/>
            <a:stretch>
              <a:fillRect/>
            </a:stretch>
          </p:blipFill>
          <p:spPr bwMode="auto">
            <a:xfrm>
              <a:off x="245" y="545"/>
              <a:ext cx="5154" cy="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26635271"/>
              </p:ext>
            </p:extLst>
          </p:nvPr>
        </p:nvGraphicFramePr>
        <p:xfrm>
          <a:off x="1839332" y="455555"/>
          <a:ext cx="2230010" cy="74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2" name="Equation" r:id="rId4" imgW="1129810" imgH="380835" progId="Equation.3">
                  <p:embed/>
                </p:oleObj>
              </mc:Choice>
              <mc:Fallback>
                <p:oleObj name="Equation" r:id="rId4" imgW="1129810" imgH="380835" progId="Equation.3">
                  <p:embed/>
                  <p:pic>
                    <p:nvPicPr>
                      <p:cNvPr id="6862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332" y="455555"/>
                        <a:ext cx="2230010" cy="74979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02158"/>
              </p:ext>
            </p:extLst>
          </p:nvPr>
        </p:nvGraphicFramePr>
        <p:xfrm>
          <a:off x="5552902" y="380539"/>
          <a:ext cx="1610843" cy="80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3" name="Equation" r:id="rId6" imgW="761669" imgH="380835" progId="Equation.3">
                  <p:embed/>
                </p:oleObj>
              </mc:Choice>
              <mc:Fallback>
                <p:oleObj name="Equation" r:id="rId6" imgW="761669" imgH="380835" progId="Equation.3">
                  <p:embed/>
                  <p:pic>
                    <p:nvPicPr>
                      <p:cNvPr id="6862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902" y="380539"/>
                        <a:ext cx="1610843" cy="80731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77E9CF4-177B-4C5E-9D68-520404E39153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09600" y="23683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</a:rPr>
              <a:t>Time-Varying Fields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09600" y="99060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         </a:t>
            </a:r>
            <a:r>
              <a:rPr lang="en-US" altLang="en-US" sz="2000" dirty="0" smtClean="0"/>
              <a:t>Stationary </a:t>
            </a:r>
            <a:r>
              <a:rPr lang="en-US" altLang="en-US" sz="2000" dirty="0"/>
              <a:t>charges</a:t>
            </a:r>
            <a:r>
              <a:rPr lang="en-US" altLang="en-US" sz="2000" dirty="0">
                <a:solidFill>
                  <a:srgbClr val="990000"/>
                </a:solidFill>
              </a:rPr>
              <a:t>	           </a:t>
            </a:r>
            <a:r>
              <a:rPr lang="en-US" altLang="en-US" sz="2000" dirty="0" smtClean="0">
                <a:solidFill>
                  <a:srgbClr val="990000"/>
                </a:solidFill>
              </a:rPr>
              <a:t>   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electrostatic </a:t>
            </a:r>
            <a:r>
              <a:rPr lang="en-US" altLang="en-US" sz="2000" b="1" dirty="0">
                <a:solidFill>
                  <a:srgbClr val="990000"/>
                </a:solidFill>
              </a:rPr>
              <a:t>fields</a:t>
            </a:r>
            <a:r>
              <a:rPr lang="en-US" altLang="en-US" sz="1600" dirty="0"/>
              <a:t>		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         </a:t>
            </a:r>
            <a:r>
              <a:rPr lang="en-US" altLang="en-US" sz="2000" dirty="0" smtClean="0"/>
              <a:t>Steady </a:t>
            </a:r>
            <a:r>
              <a:rPr lang="en-US" altLang="en-US" sz="2000" dirty="0"/>
              <a:t>currents		           </a:t>
            </a:r>
            <a:r>
              <a:rPr lang="en-US" altLang="en-US" sz="2000" dirty="0" smtClean="0"/>
              <a:t>   </a:t>
            </a:r>
            <a:r>
              <a:rPr lang="en-US" altLang="en-US" sz="2000" b="1" dirty="0" err="1" smtClean="0">
                <a:solidFill>
                  <a:srgbClr val="990000"/>
                </a:solidFill>
              </a:rPr>
              <a:t>magnetostatic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000" b="1" dirty="0">
                <a:solidFill>
                  <a:srgbClr val="990000"/>
                </a:solidFill>
              </a:rPr>
              <a:t>fields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09600" y="304800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         </a:t>
            </a:r>
            <a:r>
              <a:rPr lang="en-US" altLang="en-US" sz="2000" dirty="0" smtClean="0"/>
              <a:t>Time-varying </a:t>
            </a:r>
            <a:r>
              <a:rPr lang="en-US" altLang="en-US" sz="2000" dirty="0"/>
              <a:t>currents	           </a:t>
            </a:r>
            <a:r>
              <a:rPr lang="en-US" altLang="en-US" sz="2000" dirty="0" smtClean="0"/>
              <a:t>   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electromagnetic </a:t>
            </a:r>
            <a:r>
              <a:rPr lang="en-US" altLang="en-US" sz="2000" b="1" dirty="0">
                <a:solidFill>
                  <a:srgbClr val="990000"/>
                </a:solidFill>
              </a:rPr>
              <a:t>fields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114800" y="1209502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886200" y="219179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414058" y="325859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Text Box 14"/>
          <p:cNvSpPr txBox="1">
            <a:spLocks noChangeArrowheads="1"/>
          </p:cNvSpPr>
          <p:nvPr/>
        </p:nvSpPr>
        <p:spPr bwMode="auto">
          <a:xfrm>
            <a:off x="533400" y="4122738"/>
            <a:ext cx="85423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Only in a non-time-varying case can electric and magnetic fields be considered as independent of each other. In a time-varying (</a:t>
            </a:r>
            <a:r>
              <a:rPr lang="en-US" altLang="en-US" sz="2400" u="sng">
                <a:solidFill>
                  <a:srgbClr val="0000FF"/>
                </a:solidFill>
              </a:rPr>
              <a:t>dynamic</a:t>
            </a:r>
            <a:r>
              <a:rPr lang="en-US" altLang="en-US" sz="2400"/>
              <a:t>) case the two fields are interdependent (</a:t>
            </a:r>
            <a:r>
              <a:rPr lang="en-US" altLang="en-US" sz="2400">
                <a:solidFill>
                  <a:srgbClr val="0000FF"/>
                </a:solidFill>
              </a:rPr>
              <a:t>coupled</a:t>
            </a:r>
            <a:r>
              <a:rPr lang="en-US" altLang="en-US" sz="2400"/>
              <a:t>). A changing magnetic field induces an electric field, and vice versa.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AA503B4-6360-499F-ADE4-8FEA56460031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609600" y="205969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The Continuity Equation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609600" y="685800"/>
            <a:ext cx="8534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Electric charges may not be created or destroyed (</a:t>
            </a:r>
            <a:r>
              <a:rPr lang="en-US" altLang="en-US" sz="1800" b="1" dirty="0">
                <a:solidFill>
                  <a:srgbClr val="0000FF"/>
                </a:solidFill>
              </a:rPr>
              <a:t>the principle of conservation of charge</a:t>
            </a:r>
            <a:r>
              <a:rPr lang="en-US" altLang="en-US" sz="1800" dirty="0"/>
              <a:t>).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Consider an arbitrary volume </a:t>
            </a:r>
            <a:r>
              <a:rPr lang="en-US" altLang="en-US" sz="1600" i="1" dirty="0"/>
              <a:t>V</a:t>
            </a:r>
            <a:r>
              <a:rPr lang="en-US" altLang="en-US" sz="1600" dirty="0"/>
              <a:t> bounded by surface </a:t>
            </a:r>
            <a:r>
              <a:rPr lang="en-US" altLang="en-US" sz="1600" i="1" dirty="0"/>
              <a:t>S</a:t>
            </a:r>
            <a:r>
              <a:rPr lang="en-US" altLang="en-US" sz="1600" dirty="0"/>
              <a:t>. A net charge </a:t>
            </a:r>
            <a:r>
              <a:rPr lang="en-US" altLang="en-US" sz="1600" i="1" dirty="0"/>
              <a:t>Q</a:t>
            </a:r>
            <a:r>
              <a:rPr lang="en-US" altLang="en-US" sz="1600" dirty="0"/>
              <a:t> exists within this region. If a net current </a:t>
            </a:r>
            <a:r>
              <a:rPr lang="en-US" altLang="en-US" sz="1600" i="1" dirty="0"/>
              <a:t>I</a:t>
            </a:r>
            <a:r>
              <a:rPr lang="en-US" altLang="en-US" sz="1600" dirty="0"/>
              <a:t> flows across the surface </a:t>
            </a:r>
            <a:r>
              <a:rPr lang="en-US" altLang="en-US" sz="1600" u="sng" dirty="0"/>
              <a:t>out </a:t>
            </a:r>
            <a:r>
              <a:rPr lang="en-US" altLang="en-US" sz="1600" dirty="0"/>
              <a:t>of this region, the charge in the volume must </a:t>
            </a:r>
            <a:r>
              <a:rPr lang="en-US" altLang="en-US" sz="1600" u="sng" dirty="0"/>
              <a:t>decrease</a:t>
            </a:r>
            <a:r>
              <a:rPr lang="en-US" altLang="en-US" sz="1600" dirty="0"/>
              <a:t> at a rate that equals the current:</a:t>
            </a:r>
            <a:endParaRPr lang="en-US" altLang="en-US" sz="1600" u="sng" dirty="0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09600" y="29718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990000"/>
                </a:solidFill>
              </a:rPr>
              <a:t>Divergence theorem: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This equation must hold regardless of the choice of </a:t>
            </a:r>
            <a:r>
              <a:rPr lang="en-US" altLang="en-US" sz="1600" i="1"/>
              <a:t>V</a:t>
            </a:r>
            <a:r>
              <a:rPr lang="en-US" altLang="en-US" sz="1600"/>
              <a:t>, therefore the integrands must be equal: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" y="5409917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sng" dirty="0">
                <a:solidFill>
                  <a:srgbClr val="0000FF"/>
                </a:solidFill>
              </a:rPr>
              <a:t>For steady currents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" y="59436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that is, steady electric currents are divergenceless or solenoidal. </a:t>
            </a:r>
          </a:p>
        </p:txBody>
      </p:sp>
      <p:graphicFrame>
        <p:nvGraphicFramePr>
          <p:cNvPr id="48138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99362936"/>
              </p:ext>
            </p:extLst>
          </p:nvPr>
        </p:nvGraphicFramePr>
        <p:xfrm>
          <a:off x="2875742" y="2222480"/>
          <a:ext cx="3829858" cy="74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9" name="Equation" r:id="rId4" imgW="2336800" imgH="457200" progId="Equation.3">
                  <p:embed/>
                </p:oleObj>
              </mc:Choice>
              <mc:Fallback>
                <p:oleObj name="Equation" r:id="rId4" imgW="2336800" imgH="45720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742" y="2222480"/>
                        <a:ext cx="3829858" cy="74932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81400" y="3124200"/>
          <a:ext cx="22098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0" name="Equation" r:id="rId6" imgW="1497950" imgH="444307" progId="Equation.3">
                  <p:embed/>
                </p:oleObj>
              </mc:Choice>
              <mc:Fallback>
                <p:oleObj name="Equation" r:id="rId6" imgW="1497950" imgH="444307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24200"/>
                        <a:ext cx="22098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90993657"/>
              </p:ext>
            </p:extLst>
          </p:nvPr>
        </p:nvGraphicFramePr>
        <p:xfrm>
          <a:off x="3581401" y="4328152"/>
          <a:ext cx="2057400" cy="90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1" name="Equation" r:id="rId8" imgW="926698" imgH="406224" progId="Equation.3">
                  <p:embed/>
                </p:oleObj>
              </mc:Choice>
              <mc:Fallback>
                <p:oleObj name="Equation" r:id="rId8" imgW="926698" imgH="406224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4328152"/>
                        <a:ext cx="2057400" cy="90310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24077"/>
              </p:ext>
            </p:extLst>
          </p:nvPr>
        </p:nvGraphicFramePr>
        <p:xfrm>
          <a:off x="3840683" y="5332288"/>
          <a:ext cx="149331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2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683" y="5332288"/>
                        <a:ext cx="1493317" cy="5064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Line 26"/>
          <p:cNvSpPr>
            <a:spLocks noChangeShapeType="1"/>
          </p:cNvSpPr>
          <p:nvPr/>
        </p:nvSpPr>
        <p:spPr bwMode="auto">
          <a:xfrm flipH="1">
            <a:off x="5334000" y="5486400"/>
            <a:ext cx="609600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019800" y="51054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Kirchhoff’s current law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follows from this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5943600" y="5105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5943600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5943600" y="5791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47" name="Object 34"/>
          <p:cNvGraphicFramePr>
            <a:graphicFrameLocks noChangeAspect="1"/>
          </p:cNvGraphicFramePr>
          <p:nvPr/>
        </p:nvGraphicFramePr>
        <p:xfrm>
          <a:off x="5791200" y="4572000"/>
          <a:ext cx="8382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3" name="Equation" r:id="rId12" imgW="622030" imgH="228501" progId="Equation.3">
                  <p:embed/>
                </p:oleObj>
              </mc:Choice>
              <mc:Fallback>
                <p:oleObj name="Equation" r:id="rId12" imgW="622030" imgH="228501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8382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7239000" y="44196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990000"/>
                </a:solidFill>
              </a:rPr>
              <a:t>the equation of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7239000" y="4594225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990000"/>
                </a:solidFill>
              </a:rPr>
              <a:t>continuity</a:t>
            </a:r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H="1">
            <a:off x="6629400" y="4724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7162800" y="4419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7162800" y="4419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7162800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5181600" y="3733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5181600" y="39624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6629400" y="3429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6629400" y="3429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6858000" y="2895600"/>
            <a:ext cx="228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Partial derivative because     may be a function of both time and space</a:t>
            </a:r>
          </a:p>
        </p:txBody>
      </p:sp>
      <p:graphicFrame>
        <p:nvGraphicFramePr>
          <p:cNvPr id="4147" name="Object 5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848600" y="3124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4" name="Equation" r:id="rId14" imgW="215619" imgH="215619" progId="Equation.3">
                  <p:embed/>
                </p:oleObj>
              </mc:Choice>
              <mc:Fallback>
                <p:oleObj name="Equation" r:id="rId14" imgW="215619" imgH="215619" progId="Equation.3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124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6858000" y="2895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6858000" y="2895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6858000" y="3962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Text Box 58"/>
          <p:cNvSpPr txBox="1">
            <a:spLocks noChangeArrowheads="1"/>
          </p:cNvSpPr>
          <p:nvPr/>
        </p:nvSpPr>
        <p:spPr bwMode="auto">
          <a:xfrm>
            <a:off x="609600" y="3962400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This equation must hold regardless of the choice of </a:t>
            </a:r>
            <a:r>
              <a:rPr lang="en-US" altLang="en-US" sz="1600" i="1" dirty="0"/>
              <a:t>V</a:t>
            </a:r>
            <a:r>
              <a:rPr lang="en-US" altLang="en-US" sz="1600" dirty="0"/>
              <a:t>, therefore the integrands must be equal:</a:t>
            </a:r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 flipH="1">
            <a:off x="6629400" y="4724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/>
      <p:bldP spid="4132" grpId="0"/>
      <p:bldP spid="4133" grpId="0"/>
      <p:bldP spid="4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F71AC46-6536-47B2-BA4F-207EA63975D4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09600" y="188883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Displacement Current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609600" y="6858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For </a:t>
            </a:r>
            <a:r>
              <a:rPr lang="en-US" altLang="en-US" sz="1600" b="1" dirty="0" err="1">
                <a:solidFill>
                  <a:srgbClr val="990000"/>
                </a:solidFill>
              </a:rPr>
              <a:t>magnetostatic</a:t>
            </a:r>
            <a:r>
              <a:rPr lang="en-US" altLang="en-US" sz="1600" b="1" dirty="0">
                <a:solidFill>
                  <a:srgbClr val="990000"/>
                </a:solidFill>
              </a:rPr>
              <a:t> field</a:t>
            </a:r>
            <a:r>
              <a:rPr lang="en-US" altLang="en-US" sz="1600" dirty="0"/>
              <a:t>, we </a:t>
            </a:r>
            <a:r>
              <a:rPr lang="en-US" altLang="en-US" sz="1600" dirty="0" smtClean="0"/>
              <a:t>have</a:t>
            </a:r>
            <a:endParaRPr lang="en-US" altLang="en-US" sz="1600" dirty="0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Taking the divergence of this equation we </a:t>
            </a:r>
            <a:r>
              <a:rPr lang="en-US" altLang="en-US" sz="1600" dirty="0" smtClean="0"/>
              <a:t>find that</a:t>
            </a:r>
            <a:endParaRPr lang="en-US" altLang="en-US" sz="1600" dirty="0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09600" y="264795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smtClean="0"/>
              <a:t>However, </a:t>
            </a:r>
            <a:r>
              <a:rPr lang="en-US" altLang="en-US" sz="1600" dirty="0"/>
              <a:t>the </a:t>
            </a:r>
            <a:r>
              <a:rPr lang="en-US" altLang="en-US" sz="1600" b="1" dirty="0">
                <a:solidFill>
                  <a:srgbClr val="990000"/>
                </a:solidFill>
              </a:rPr>
              <a:t>continuity equation </a:t>
            </a:r>
            <a:r>
              <a:rPr lang="en-US" altLang="en-US" sz="1600" b="1" dirty="0" smtClean="0">
                <a:solidFill>
                  <a:srgbClr val="990000"/>
                </a:solidFill>
              </a:rPr>
              <a:t>(accounting for time variation) </a:t>
            </a:r>
            <a:r>
              <a:rPr lang="en-US" altLang="en-US" sz="1600" dirty="0" smtClean="0"/>
              <a:t>requires </a:t>
            </a:r>
            <a:r>
              <a:rPr lang="en-US" altLang="en-US" sz="1600" dirty="0"/>
              <a:t>that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609600" y="3886200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Thus we must modify the magnetostatic curl equation to agree with the continuity equation. Let us add a term to the former so that it becomes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09600" y="5334000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where     is the conduction current </a:t>
            </a:r>
            <a:r>
              <a:rPr lang="en-US" altLang="en-US" sz="1600" dirty="0" smtClean="0"/>
              <a:t>density, </a:t>
            </a:r>
            <a:r>
              <a:rPr lang="en-US" altLang="en-US" sz="1600" dirty="0"/>
              <a:t>and     is to be determined and defined. </a:t>
            </a:r>
          </a:p>
        </p:txBody>
      </p:sp>
      <p:graphicFrame>
        <p:nvGraphicFramePr>
          <p:cNvPr id="49162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52888" y="1022350"/>
          <a:ext cx="1346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7" name="Equation" r:id="rId4" imgW="660113" imgH="215806" progId="Equation.3">
                  <p:embed/>
                </p:oleObj>
              </mc:Choice>
              <mc:Fallback>
                <p:oleObj name="Equation" r:id="rId4" imgW="660113" imgH="215806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1022350"/>
                        <a:ext cx="1346200" cy="441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34684029"/>
              </p:ext>
            </p:extLst>
          </p:nvPr>
        </p:nvGraphicFramePr>
        <p:xfrm>
          <a:off x="2970657" y="2057400"/>
          <a:ext cx="2676081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8" name="Equation" r:id="rId6" imgW="1320227" imgH="241195" progId="Equation.3">
                  <p:embed/>
                </p:oleObj>
              </mc:Choice>
              <mc:Fallback>
                <p:oleObj name="Equation" r:id="rId6" imgW="1320227" imgH="241195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657" y="2057400"/>
                        <a:ext cx="2676081" cy="4889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2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9319212"/>
              </p:ext>
            </p:extLst>
          </p:nvPr>
        </p:nvGraphicFramePr>
        <p:xfrm>
          <a:off x="3455895" y="3124200"/>
          <a:ext cx="225910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9" name="Equation" r:id="rId8" imgW="1205977" imgH="406224" progId="Equation.3">
                  <p:embed/>
                </p:oleObj>
              </mc:Choice>
              <mc:Fallback>
                <p:oleObj name="Equation" r:id="rId8" imgW="1205977" imgH="406224" progId="Equation.3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95" y="3124200"/>
                        <a:ext cx="2259106" cy="762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24"/>
          <p:cNvGraphicFramePr>
            <a:graphicFrameLocks noChangeAspect="1"/>
          </p:cNvGraphicFramePr>
          <p:nvPr/>
        </p:nvGraphicFramePr>
        <p:xfrm>
          <a:off x="3732213" y="4587875"/>
          <a:ext cx="2157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0" name="Equation" r:id="rId10" imgW="952087" imgH="215806" progId="Equation.3">
                  <p:embed/>
                </p:oleObj>
              </mc:Choice>
              <mc:Fallback>
                <p:oleObj name="Equation" r:id="rId10" imgW="952087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4587875"/>
                        <a:ext cx="2157412" cy="487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82861"/>
              </p:ext>
            </p:extLst>
          </p:nvPr>
        </p:nvGraphicFramePr>
        <p:xfrm>
          <a:off x="1371600" y="5334000"/>
          <a:ext cx="304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1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0"/>
                        <a:ext cx="304800" cy="284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5672"/>
              </p:ext>
            </p:extLst>
          </p:nvPr>
        </p:nvGraphicFramePr>
        <p:xfrm>
          <a:off x="4159210" y="5759480"/>
          <a:ext cx="130341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2" name="Equation" r:id="rId14" imgW="609336" imgH="241195" progId="Equation.3">
                  <p:embed/>
                </p:oleObj>
              </mc:Choice>
              <mc:Fallback>
                <p:oleObj name="Equation" r:id="rId14" imgW="609336" imgH="24119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10" y="5759480"/>
                        <a:ext cx="1303418" cy="5159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5372"/>
              </p:ext>
            </p:extLst>
          </p:nvPr>
        </p:nvGraphicFramePr>
        <p:xfrm>
          <a:off x="5602287" y="5334000"/>
          <a:ext cx="287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3" name="Equation" r:id="rId16" imgW="203024" imgH="215713" progId="Equation.3">
                  <p:embed/>
                </p:oleObj>
              </mc:Choice>
              <mc:Fallback>
                <p:oleObj name="Equation" r:id="rId16" imgW="203024" imgH="2157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7" y="5334000"/>
                        <a:ext cx="287338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8BBC1FA-DA58-4AA0-B403-8940F9179EB8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09600" y="204007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Displacement Current </a:t>
            </a:r>
            <a:r>
              <a:rPr lang="en-US" altLang="en-US" sz="2000" b="1" u="sng" dirty="0" smtClean="0">
                <a:solidFill>
                  <a:srgbClr val="0000FF"/>
                </a:solidFill>
              </a:rPr>
              <a:t>(continued)</a:t>
            </a:r>
            <a:endParaRPr lang="en-US" altLang="en-US" sz="2000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501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51292"/>
              </p:ext>
            </p:extLst>
          </p:nvPr>
        </p:nvGraphicFramePr>
        <p:xfrm>
          <a:off x="1159566" y="1135063"/>
          <a:ext cx="349816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3" name="Equation" r:id="rId4" imgW="1993900" imgH="254000" progId="Equation.3">
                  <p:embed/>
                </p:oleObj>
              </mc:Choice>
              <mc:Fallback>
                <p:oleObj name="Equation" r:id="rId4" imgW="19939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566" y="1135063"/>
                        <a:ext cx="349816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09679"/>
              </p:ext>
            </p:extLst>
          </p:nvPr>
        </p:nvGraphicFramePr>
        <p:xfrm>
          <a:off x="5589588" y="1135063"/>
          <a:ext cx="170988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4" name="Equation" r:id="rId6" imgW="977900" imgH="228600" progId="Equation.3">
                  <p:embed/>
                </p:oleObj>
              </mc:Choice>
              <mc:Fallback>
                <p:oleObj name="Equation" r:id="rId6" imgW="9779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1135063"/>
                        <a:ext cx="1709885" cy="4016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10"/>
          <p:cNvGraphicFramePr>
            <a:graphicFrameLocks noChangeAspect="1"/>
          </p:cNvGraphicFramePr>
          <p:nvPr/>
        </p:nvGraphicFramePr>
        <p:xfrm>
          <a:off x="2457450" y="2554288"/>
          <a:ext cx="4229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5" name="Equation" r:id="rId8" imgW="2882900" imgH="482600" progId="Equation.3">
                  <p:embed/>
                </p:oleObj>
              </mc:Choice>
              <mc:Fallback>
                <p:oleObj name="Equation" r:id="rId8" imgW="2882900" imgH="48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554288"/>
                        <a:ext cx="42291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35783"/>
              </p:ext>
            </p:extLst>
          </p:nvPr>
        </p:nvGraphicFramePr>
        <p:xfrm>
          <a:off x="3819525" y="3240088"/>
          <a:ext cx="8953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6" name="Equation" r:id="rId10" imgW="609336" imgH="482391" progId="Equation.3">
                  <p:embed/>
                </p:oleObj>
              </mc:Choice>
              <mc:Fallback>
                <p:oleObj name="Equation" r:id="rId10" imgW="609336" imgH="4823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240088"/>
                        <a:ext cx="895350" cy="7096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12"/>
          <p:cNvGraphicFramePr>
            <a:graphicFrameLocks noChangeAspect="1"/>
          </p:cNvGraphicFramePr>
          <p:nvPr/>
        </p:nvGraphicFramePr>
        <p:xfrm>
          <a:off x="3419475" y="4000500"/>
          <a:ext cx="1619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7" name="Equation" r:id="rId12" imgW="1066800" imgH="482600" progId="Equation.3">
                  <p:embed/>
                </p:oleObj>
              </mc:Choice>
              <mc:Fallback>
                <p:oleObj name="Equation" r:id="rId12" imgW="1066800" imgH="482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00500"/>
                        <a:ext cx="1619250" cy="733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3"/>
          <p:cNvGraphicFramePr>
            <a:graphicFrameLocks noChangeAspect="1"/>
          </p:cNvGraphicFramePr>
          <p:nvPr/>
        </p:nvGraphicFramePr>
        <p:xfrm>
          <a:off x="2036763" y="4926013"/>
          <a:ext cx="27082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8" name="Equation" r:id="rId14" imgW="1892300" imgH="546100" progId="Equation.3">
                  <p:embed/>
                </p:oleObj>
              </mc:Choice>
              <mc:Fallback>
                <p:oleObj name="Equation" r:id="rId14" imgW="1892300" imgH="546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4926013"/>
                        <a:ext cx="27082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4"/>
          <p:cNvGraphicFramePr>
            <a:graphicFrameLocks noChangeAspect="1"/>
          </p:cNvGraphicFramePr>
          <p:nvPr/>
        </p:nvGraphicFramePr>
        <p:xfrm>
          <a:off x="5340350" y="4878388"/>
          <a:ext cx="21812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9" name="Equation" r:id="rId16" imgW="1497950" imgH="495085" progId="Equation.3">
                  <p:embed/>
                </p:oleObj>
              </mc:Choice>
              <mc:Fallback>
                <p:oleObj name="Equation" r:id="rId16" imgW="1497950" imgH="49508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4878388"/>
                        <a:ext cx="2181225" cy="719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Text Box 15"/>
          <p:cNvSpPr txBox="1">
            <a:spLocks noChangeArrowheads="1"/>
          </p:cNvSpPr>
          <p:nvPr/>
        </p:nvSpPr>
        <p:spPr bwMode="auto">
          <a:xfrm>
            <a:off x="609600" y="7620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Taking the divergence we have</a:t>
            </a:r>
          </a:p>
        </p:txBody>
      </p:sp>
      <p:sp>
        <p:nvSpPr>
          <p:cNvPr id="50189" name="Text Box 16"/>
          <p:cNvSpPr txBox="1">
            <a:spLocks noChangeArrowheads="1"/>
          </p:cNvSpPr>
          <p:nvPr/>
        </p:nvSpPr>
        <p:spPr bwMode="auto">
          <a:xfrm>
            <a:off x="609600" y="1927225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In order for this equation to agree with the </a:t>
            </a:r>
            <a:r>
              <a:rPr lang="en-US" altLang="en-US" sz="1600" b="1" dirty="0">
                <a:solidFill>
                  <a:srgbClr val="990000"/>
                </a:solidFill>
              </a:rPr>
              <a:t>continuity equation</a:t>
            </a:r>
            <a:r>
              <a:rPr lang="en-US" altLang="en-US" sz="1600" dirty="0"/>
              <a:t>,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4724400" y="1371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20"/>
          <p:cNvSpPr>
            <a:spLocks noChangeShapeType="1"/>
          </p:cNvSpPr>
          <p:nvPr/>
        </p:nvSpPr>
        <p:spPr bwMode="auto">
          <a:xfrm>
            <a:off x="4876800" y="5257800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562600" y="3303369"/>
            <a:ext cx="2168236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990000"/>
                </a:solidFill>
              </a:rPr>
              <a:t>displacement current density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4953000" y="3581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2057400" y="5638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5486400" y="5638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057400" y="58674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743200" y="594360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990000"/>
                </a:solidFill>
              </a:rPr>
              <a:t>Stokes’ theorem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343400" y="2133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990000"/>
                </a:solidFill>
              </a:rPr>
              <a:t>Gauss’ law</a:t>
            </a: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4196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105400" y="2590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105400" y="25908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5791200" y="25908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5486400" y="2438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4419600" y="24384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71" grpId="0"/>
      <p:bldP spid="6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DEF2601-E613-426C-B6E5-60046F91014E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09600" y="979973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A typical example of displacement current is the current through a capacitor when an alternating voltage source is applied to its plates. The following example illustrates the need for the displacement current.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609600" y="500380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To resolve the conflict we need to include      in Ampere’s law.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Time-Varying Fields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571500" y="269913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</a:rPr>
              <a:t>Displacement Current (continued)</a:t>
            </a:r>
          </a:p>
        </p:txBody>
      </p:sp>
      <p:graphicFrame>
        <p:nvGraphicFramePr>
          <p:cNvPr id="51207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7298529"/>
              </p:ext>
            </p:extLst>
          </p:nvPr>
        </p:nvGraphicFramePr>
        <p:xfrm>
          <a:off x="5585691" y="5003800"/>
          <a:ext cx="2889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5" name="Equation" r:id="rId4" imgW="203024" imgH="215713" progId="Equation.3">
                  <p:embed/>
                </p:oleObj>
              </mc:Choice>
              <mc:Fallback>
                <p:oleObj name="Equation" r:id="rId4" imgW="203024" imgH="215713" progId="Equation.3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691" y="5003800"/>
                        <a:ext cx="2889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22213441"/>
              </p:ext>
            </p:extLst>
          </p:nvPr>
        </p:nvGraphicFramePr>
        <p:xfrm>
          <a:off x="1838947" y="2747962"/>
          <a:ext cx="4423742" cy="187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6" name="Equation" r:id="rId6" imgW="2159000" imgH="914400" progId="Equation.3">
                  <p:embed/>
                </p:oleObj>
              </mc:Choice>
              <mc:Fallback>
                <p:oleObj name="Equation" r:id="rId6" imgW="2159000" imgH="914400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947" y="2747962"/>
                        <a:ext cx="4423742" cy="18739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Text Box 24"/>
          <p:cNvSpPr txBox="1">
            <a:spLocks noChangeArrowheads="1"/>
          </p:cNvSpPr>
          <p:nvPr/>
        </p:nvSpPr>
        <p:spPr bwMode="auto">
          <a:xfrm>
            <a:off x="676101" y="2129410"/>
            <a:ext cx="5635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Using an </a:t>
            </a:r>
            <a:r>
              <a:rPr lang="en-US" altLang="en-US" sz="1800" b="1" u="sng" dirty="0">
                <a:solidFill>
                  <a:srgbClr val="0000FF"/>
                </a:solidFill>
              </a:rPr>
              <a:t>unmodified</a:t>
            </a:r>
            <a:r>
              <a:rPr lang="en-US" altLang="en-US" sz="1800" dirty="0"/>
              <a:t> form of Ampere’s </a:t>
            </a:r>
            <a:r>
              <a:rPr lang="en-US" altLang="en-US" sz="1800" dirty="0" smtClean="0"/>
              <a:t>law:</a:t>
            </a:r>
            <a:endParaRPr lang="en-US" altLang="en-US" sz="1800" dirty="0"/>
          </a:p>
        </p:txBody>
      </p:sp>
      <p:sp>
        <p:nvSpPr>
          <p:cNvPr id="51210" name="Text Box 25"/>
          <p:cNvSpPr txBox="1">
            <a:spLocks noChangeArrowheads="1"/>
          </p:cNvSpPr>
          <p:nvPr/>
        </p:nvSpPr>
        <p:spPr bwMode="auto">
          <a:xfrm>
            <a:off x="6311900" y="3670141"/>
            <a:ext cx="259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no conduction current flows through</a:t>
            </a:r>
            <a:r>
              <a:rPr lang="en-US" altLang="en-US" sz="1600" dirty="0"/>
              <a:t> </a:t>
            </a:r>
            <a:r>
              <a:rPr lang="en-US" altLang="en-US" sz="1600" i="1" dirty="0"/>
              <a:t>   </a:t>
            </a:r>
            <a:r>
              <a:rPr lang="en-US" altLang="en-US" sz="1600" dirty="0"/>
              <a:t>         (   =0))</a:t>
            </a:r>
          </a:p>
        </p:txBody>
      </p:sp>
      <p:graphicFrame>
        <p:nvGraphicFramePr>
          <p:cNvPr id="512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17361"/>
              </p:ext>
            </p:extLst>
          </p:nvPr>
        </p:nvGraphicFramePr>
        <p:xfrm>
          <a:off x="6534150" y="4177607"/>
          <a:ext cx="1793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7" name="Equation" r:id="rId8" imgW="126780" imgH="215526" progId="Equation.3">
                  <p:embed/>
                </p:oleObj>
              </mc:Choice>
              <mc:Fallback>
                <p:oleObj name="Equation" r:id="rId8" imgW="126780" imgH="21552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177607"/>
                        <a:ext cx="1793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2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2110912"/>
              </p:ext>
            </p:extLst>
          </p:nvPr>
        </p:nvGraphicFramePr>
        <p:xfrm>
          <a:off x="7801668" y="3920966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8" name="Equation" r:id="rId10" imgW="152268" imgH="152268" progId="Equation.3">
                  <p:embed/>
                </p:oleObj>
              </mc:Choice>
              <mc:Fallback>
                <p:oleObj name="Equation" r:id="rId10" imgW="152268" imgH="152268" progId="Equation.3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668" y="3920966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Line 38"/>
          <p:cNvSpPr>
            <a:spLocks noChangeShapeType="1"/>
          </p:cNvSpPr>
          <p:nvPr/>
        </p:nvSpPr>
        <p:spPr bwMode="auto">
          <a:xfrm flipH="1">
            <a:off x="6311900" y="2997200"/>
            <a:ext cx="4445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14" name="Object 3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5964689"/>
              </p:ext>
            </p:extLst>
          </p:nvPr>
        </p:nvGraphicFramePr>
        <p:xfrm>
          <a:off x="6769099" y="2665213"/>
          <a:ext cx="695729" cy="5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9" name="Equation" r:id="rId12" imgW="457002" imgH="253890" progId="Equation.3">
                  <p:embed/>
                </p:oleObj>
              </mc:Choice>
              <mc:Fallback>
                <p:oleObj name="Equation" r:id="rId12" imgW="457002" imgH="253890" progId="Equation.3">
                  <p:embed/>
                  <p:pic>
                    <p:nvPicPr>
                      <p:cNvPr id="0" name="Object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099" y="2665213"/>
                        <a:ext cx="695729" cy="5145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4051" y="3004153"/>
            <a:ext cx="556952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990000"/>
                </a:solidFill>
              </a:rPr>
              <a:t>1</a:t>
            </a:r>
            <a:endParaRPr lang="en-US" sz="2400" b="1" baseline="-25000" dirty="0">
              <a:solidFill>
                <a:srgbClr val="99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1550" y="3852058"/>
            <a:ext cx="556951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990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990000"/>
                </a:solidFill>
              </a:rPr>
              <a:t>2</a:t>
            </a:r>
            <a:endParaRPr lang="en-US" sz="2400" b="1" baseline="-25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2583</Words>
  <Application>Microsoft Office PowerPoint</Application>
  <PresentationFormat>On-screen Show (4:3)</PresentationFormat>
  <Paragraphs>414</Paragraphs>
  <Slides>37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Calibri</vt:lpstr>
      <vt:lpstr>Tw Cen MT</vt:lpstr>
      <vt:lpstr>Wingdings</vt:lpstr>
      <vt:lpstr>Symbol</vt:lpstr>
      <vt:lpstr>Arial</vt:lpstr>
      <vt:lpstr>Times New Roman</vt:lpstr>
      <vt:lpstr>ＭＳ Ｐゴシック</vt:lpstr>
      <vt:lpstr>Wingdings 2</vt:lpstr>
      <vt:lpstr>Verdana</vt:lpstr>
      <vt:lpstr>ＭＳ Ｐゴシック</vt:lpstr>
      <vt:lpstr>Default Design</vt:lpstr>
      <vt:lpstr>1_Default Design</vt:lpstr>
      <vt:lpstr>2_Default Design</vt:lpstr>
      <vt:lpstr>4_Default Design</vt:lpstr>
      <vt:lpstr>11_Office Theme</vt:lpstr>
      <vt:lpstr>2_Median</vt:lpstr>
      <vt:lpstr>10_Office Theme</vt:lpstr>
      <vt:lpstr>Equation</vt:lpstr>
      <vt:lpstr>PowerPoint Presentation</vt:lpstr>
      <vt:lpstr>Boundary Conditions</vt:lpstr>
      <vt:lpstr>Electric vs Magnetic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vs Magnetic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Inductance (cont’d)  The magnetic field produced by each of the long sides of the loop is given approximately by   </vt:lpstr>
      <vt:lpstr>Inductance (cont’d)  Let us find the inductance per unit length of a coaxial transmission line. We assume that the currents flow on the surface of the conductors, which have no resistance.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Hezly &amp;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Rakov, Vladimir A.</cp:lastModifiedBy>
  <cp:revision>360</cp:revision>
  <dcterms:created xsi:type="dcterms:W3CDTF">2004-12-05T02:03:54Z</dcterms:created>
  <dcterms:modified xsi:type="dcterms:W3CDTF">2020-10-19T21:31:53Z</dcterms:modified>
</cp:coreProperties>
</file>