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7" r:id="rId2"/>
    <p:sldMasterId id="2147483999" r:id="rId3"/>
  </p:sldMasterIdLst>
  <p:notesMasterIdLst>
    <p:notesMasterId r:id="rId76"/>
  </p:notesMasterIdLst>
  <p:handoutMasterIdLst>
    <p:handoutMasterId r:id="rId77"/>
  </p:handoutMasterIdLst>
  <p:sldIdLst>
    <p:sldId id="387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388" r:id="rId13"/>
    <p:sldId id="331" r:id="rId14"/>
    <p:sldId id="389" r:id="rId15"/>
    <p:sldId id="265" r:id="rId16"/>
    <p:sldId id="266" r:id="rId17"/>
    <p:sldId id="267" r:id="rId18"/>
    <p:sldId id="291" r:id="rId19"/>
    <p:sldId id="268" r:id="rId20"/>
    <p:sldId id="269" r:id="rId21"/>
    <p:sldId id="270" r:id="rId22"/>
    <p:sldId id="286" r:id="rId23"/>
    <p:sldId id="314" r:id="rId24"/>
    <p:sldId id="271" r:id="rId25"/>
    <p:sldId id="287" r:id="rId26"/>
    <p:sldId id="272" r:id="rId27"/>
    <p:sldId id="273" r:id="rId28"/>
    <p:sldId id="288" r:id="rId29"/>
    <p:sldId id="274" r:id="rId30"/>
    <p:sldId id="376" r:id="rId31"/>
    <p:sldId id="275" r:id="rId32"/>
    <p:sldId id="276" r:id="rId33"/>
    <p:sldId id="315" r:id="rId34"/>
    <p:sldId id="277" r:id="rId35"/>
    <p:sldId id="289" r:id="rId36"/>
    <p:sldId id="293" r:id="rId37"/>
    <p:sldId id="368" r:id="rId38"/>
    <p:sldId id="278" r:id="rId39"/>
    <p:sldId id="280" r:id="rId40"/>
    <p:sldId id="294" r:id="rId41"/>
    <p:sldId id="390" r:id="rId42"/>
    <p:sldId id="281" r:id="rId43"/>
    <p:sldId id="391" r:id="rId44"/>
    <p:sldId id="282" r:id="rId45"/>
    <p:sldId id="283" r:id="rId46"/>
    <p:sldId id="284" r:id="rId47"/>
    <p:sldId id="290" r:id="rId48"/>
    <p:sldId id="285" r:id="rId49"/>
    <p:sldId id="296" r:id="rId50"/>
    <p:sldId id="298" r:id="rId51"/>
    <p:sldId id="299" r:id="rId52"/>
    <p:sldId id="300" r:id="rId53"/>
    <p:sldId id="301" r:id="rId54"/>
    <p:sldId id="304" r:id="rId55"/>
    <p:sldId id="305" r:id="rId56"/>
    <p:sldId id="397" r:id="rId57"/>
    <p:sldId id="393" r:id="rId58"/>
    <p:sldId id="398" r:id="rId59"/>
    <p:sldId id="399" r:id="rId60"/>
    <p:sldId id="400" r:id="rId61"/>
    <p:sldId id="401" r:id="rId62"/>
    <p:sldId id="402" r:id="rId63"/>
    <p:sldId id="403" r:id="rId64"/>
    <p:sldId id="310" r:id="rId65"/>
    <p:sldId id="311" r:id="rId66"/>
    <p:sldId id="306" r:id="rId67"/>
    <p:sldId id="307" r:id="rId68"/>
    <p:sldId id="308" r:id="rId69"/>
    <p:sldId id="309" r:id="rId70"/>
    <p:sldId id="369" r:id="rId71"/>
    <p:sldId id="370" r:id="rId72"/>
    <p:sldId id="374" r:id="rId73"/>
    <p:sldId id="372" r:id="rId74"/>
    <p:sldId id="373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i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7.wmf"/><Relationship Id="rId1" Type="http://schemas.openxmlformats.org/officeDocument/2006/relationships/image" Target="../media/image25.wmf"/><Relationship Id="rId6" Type="http://schemas.openxmlformats.org/officeDocument/2006/relationships/image" Target="../media/image46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1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78.wmf"/><Relationship Id="rId4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78.wmf"/><Relationship Id="rId4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3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0.wmf"/><Relationship Id="rId4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4.wmf"/><Relationship Id="rId4" Type="http://schemas.openxmlformats.org/officeDocument/2006/relationships/image" Target="../media/image10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2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31.wmf"/><Relationship Id="rId1" Type="http://schemas.openxmlformats.org/officeDocument/2006/relationships/image" Target="../media/image13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2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4" Type="http://schemas.openxmlformats.org/officeDocument/2006/relationships/image" Target="../media/image183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70465C0-471B-4B62-8326-84A0699BA5DF}" type="datetimeFigureOut">
              <a:rPr lang="en-US" altLang="en-US"/>
              <a:pPr>
                <a:defRPr/>
              </a:pPr>
              <a:t>9/30/2020</a:t>
            </a:fld>
            <a:endParaRPr lang="en-US" alt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0EB24CF2-D435-4938-BDA8-57DD17983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i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i="0">
                <a:latin typeface="Arial" panose="020B0604020202020204" pitchFamily="34" charset="0"/>
              </a:defRPr>
            </a:lvl1pPr>
          </a:lstStyle>
          <a:p>
            <a:fld id="{CBF76907-649E-436F-98FF-9AC7B4E19E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C0067-E37E-4A31-8CF8-D07F8571ED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67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EA3788-FD2D-4237-86B8-D02CDD33A67C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9C72F1-CEBA-4064-A784-B82239393CBB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1A2941-4C83-4BA4-B2B2-1497D0E9BAC3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2CA4F8-6FF6-4C50-9F3F-B2FC0393DBA3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ECCCB4E-DBB2-42FC-A981-25D58DA4D862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E7D270A-F02A-4123-9D98-95ACC2155D2E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DFF9DA-89A9-49D5-9B81-5CCEB4B8442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F166DD-529B-4494-8ED5-2744C91C5409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F78DE8-9F6E-4BD6-8C42-0F9E6CDD8E8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C65C7A-ABD1-4190-8560-0F54E8F63E31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D61E9F-0C0D-476E-9576-93990E005238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5AADBC-C5EE-43BE-9A9B-A6CDA3B3DBE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5FD5AB-5912-45DF-8B6A-246CEF89A7B2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05B05F4-8C2A-463C-901A-CEEA7314A930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99CD94-9AA2-4FBC-8D2F-764362183C7B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B973BF8-5AB1-412B-97CD-89BA3E7FF23D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5A20B3-9310-462E-9A0F-2356495B1D6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D86C00-E878-43FE-9171-A6E7F768B4A3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AF4B30-AD92-4596-9C01-B555CF8CA7FE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02481BF-DB07-43D3-9998-1375A67B47ED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E79FCDF-F984-42EA-8FAD-EB2C9178C364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36833F3-6867-4A05-B8B3-67D4B0CDE90E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B6F48B6-7609-42B8-A915-D62820F2E1C6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78DE8-9F6E-4BD6-8C42-0F9E6CDD8E8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074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F2D971-4D0A-45B2-9C46-8ED55C8CC06B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066C0F-548A-479E-9D66-4E35197C6FED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CD3092-FAFA-4EA0-BF9D-9AC47B3AD8B7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42CE85-29E6-4B49-B561-65126B7E0E95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66C0F-548A-479E-9D66-4E35197C6F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62EEC6-755C-44ED-971A-18B7BE034FCD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E04BBF-B79D-4D7D-B375-C9EE2978C149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53DD8A-E3E4-4BC0-945C-8B80F041BBC4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7C5FA2-D6CF-4430-9530-5E18C28BC75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64E689-C90A-4F46-A0CB-E30355B5C754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873B5F-9BD0-47C0-8DA8-6BBDF126AEBF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D3B667-56D9-47D8-972F-32641B7ED81C}" type="slidenum">
              <a:rPr lang="en-US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E2CFB4-8824-446B-872E-350D60DEA527}" type="slidenum">
              <a:rPr lang="en-US" altLang="en-US"/>
              <a:pPr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9EEA79-8578-4339-82FE-3B92991A1E60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1423984-8452-476D-988A-12B5B1F7E51F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AFEC45-83B7-402F-B963-DD4138892B5E}" type="slidenum">
              <a:rPr lang="en-US" altLang="en-US"/>
              <a:pPr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139156-605C-40D9-BD02-F47BB13298E0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DA0B95-7CEC-4599-9986-28E45294CD69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2AA4E-DE92-41AA-95B8-03E1CEC69C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54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E24DEAE-ED7C-4990-A2E9-17F9FD3D6906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F1CDE-AD01-4B88-8CD3-BD188C27A0D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1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F1CDE-AD01-4B88-8CD3-BD188C27A0D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387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2AA4E-DE92-41AA-95B8-03E1CEC69C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446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1F959-18CB-4B89-B341-40A9939A8C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075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E4524-A2AE-4833-98C4-243241559F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40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A394826-C869-475E-8B70-3A79C8A2887C}" type="slidenum">
              <a:rPr lang="en-US" altLang="en-US"/>
              <a:pPr eaLnBrk="1" hangingPunct="1"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1B045B-970E-47FF-80E1-9B36A00AEA2B}" type="slidenum">
              <a:rPr lang="en-US" altLang="en-US"/>
              <a:pPr eaLnBrk="1" hangingPunct="1"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FB0EE-2622-4A94-8504-5FD73C9A4D72}" type="slidenum">
              <a:rPr lang="en-US" altLang="en-US"/>
              <a:pPr eaLnBrk="1" hangingPunct="1"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04DF81B-58E8-4D0C-86F9-80E707B79952}" type="slidenum">
              <a:rPr lang="en-US" altLang="en-US"/>
              <a:pPr eaLnBrk="1" hangingPunct="1"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A22F4-670A-41F3-8422-2B1E45E063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8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E365353-B714-4200-B641-50F256E1F098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2254A-A640-4165-9711-EC904B65D8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60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352E3-7522-4859-9CFA-5CF99B5CAD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81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FE14E-E084-4D26-AF9F-39A733226F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94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3C56E-9576-4E13-AC9C-D698FB09CE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5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7BC400-929E-485A-8E8C-CECE2D27C707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8160A0-A115-4B2A-A879-C2B4E1480225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D752B4-374E-4519-A4D6-83AFFF898BF7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4546-89DA-43ED-A635-F1932008B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7853-6B1D-4650-BF83-C35EBF7D1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9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370EC-AD65-48A0-B9B0-6FC1AC815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76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6B1AC-FC03-4823-AB5B-9B53B7D9A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35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05E66-AFEE-4A90-BC4C-C130C6958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24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A70AA-4579-4404-8207-2121E39E1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57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i="1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3E7D24E1-CA31-47F1-BA38-E4AAA21559DE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i="1">
                <a:solidFill>
                  <a:srgbClr val="1F497D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i="1">
                <a:solidFill>
                  <a:srgbClr val="1F497D"/>
                </a:solidFill>
              </a:defRPr>
            </a:lvl1pPr>
          </a:lstStyle>
          <a:p>
            <a:fld id="{FF4C717B-E6EC-4A1E-9383-262246749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8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39F06732-C381-46E8-9778-560BCB96B527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8E54A9DC-8861-4680-9A93-55C6DCDE8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7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59C82CE6-8AF1-4DCF-95DE-6394B957C90C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i="1"/>
            </a:lvl1pPr>
          </a:lstStyle>
          <a:p>
            <a:fld id="{259D5183-5CA1-4C28-947C-44091044AC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63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349CC4D1-665B-4157-8B2E-9776766E7417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fld id="{BE56A429-CD37-4F20-AFFC-813AB0567E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ADC38114-9701-464B-B0F7-34903F6BF3DA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fld id="{850856EB-BAF0-4969-8343-403A839870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0DE9D-2B69-4F7D-B0D5-2886B70B9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6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A3EFBB77-A799-40EC-AA01-ED711EF3616D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1D259AE6-A490-477D-AB3A-7E1FA3D95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88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804C01FB-3F35-4A9A-AF4F-EE6D2FF67C9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i="1">
                <a:solidFill>
                  <a:srgbClr val="1F497D"/>
                </a:solidFill>
              </a:defRPr>
            </a:lvl1pPr>
          </a:lstStyle>
          <a:p>
            <a:fld id="{4CEB2231-2B56-49A3-9761-26C9C4CBC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30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0332B539-89ED-4738-8338-9D67F672CD11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0B3A78C4-C9DF-4FB0-B903-AB128B4CF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788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2E861659-253F-485F-84FB-2B800AB443FB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i="1"/>
            </a:lvl1pPr>
          </a:lstStyle>
          <a:p>
            <a:fld id="{1C4E3506-EDAC-462B-BFC5-2DBD8242BC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5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181F1E7F-95FF-4566-A0A7-0022EB515B84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AA49E9FA-2C6E-46C1-9FFD-40E0AB7C8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46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fld id="{FC6AE19E-5A9E-47EE-8957-1CD8DED4136B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i="1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i="1"/>
            </a:lvl1pPr>
          </a:lstStyle>
          <a:p>
            <a:fld id="{FC8CEB70-9178-43A1-8EDA-EC28F8B75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00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040EE-7313-4937-BA23-1ED462655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09CC6-D82B-4D45-84C9-8B726F8D7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78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DF7BC-1938-4B8B-B662-2FDE8D6F5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32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B000B-DCF9-4911-9A76-3201254FE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37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970F1-4681-4400-AB5B-A411B8842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89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D07BF-DD93-4728-8DF8-76BD77EF6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54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20437-2CC4-49FD-9852-AA22BA25D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67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C763-3129-45EE-856F-48DB632C4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986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C0B7A-7A73-45B2-BB92-9D0107A81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827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BD0A2-AAE2-46F8-9F92-525964EE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22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D7420-A0FE-4D37-9533-9C25EC8A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28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1F528-909B-4F0B-92C8-78EDAC91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38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2F2B1-2DFA-4C41-9B26-BF9B33881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231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68F8B-0C9D-4F83-9F65-C6C6A2A71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53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47B0B-5D80-44EC-9CA7-11B68230D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2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3DE1-DA04-44AD-B0AB-3F2F10DE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40F04-0D6C-4B0D-AE84-39848B94F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3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37F29-6096-4325-8056-F68B8975A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3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ECBFE-F04D-45FD-8CFD-650BEE19E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CD9F3-22E6-4EB5-A981-83789DCC7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42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6C5F5-2AB7-45B7-B311-805C47CD6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39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2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i="0">
              <a:latin typeface="Times New Roman" charset="0"/>
            </a:endParaRPr>
          </a:p>
        </p:txBody>
      </p:sp>
      <p:sp>
        <p:nvSpPr>
          <p:cNvPr id="1030" name="Oval 2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2ECC0040-6664-498E-9121-91F398B6A7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i="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903C6D-7A70-47CA-9C51-C642934B6537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i="0">
                <a:solidFill>
                  <a:srgbClr val="1F497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 i="0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45360B27-E309-483D-B200-3CD1084679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1761633-1FC5-436A-AB3B-10B7D184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96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51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9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25.wmf"/><Relationship Id="rId15" Type="http://schemas.openxmlformats.org/officeDocument/2006/relationships/image" Target="../media/image60.png"/><Relationship Id="rId10" Type="http://schemas.openxmlformats.org/officeDocument/2006/relationships/image" Target="../media/image44.wmf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63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8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8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93.bin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0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9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101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84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8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1.wmf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107.bin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110.bin"/><Relationship Id="rId4" Type="http://schemas.openxmlformats.org/officeDocument/2006/relationships/image" Target="../media/image95.png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1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oleObject" Target="../embeddings/oleObject11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7.wmf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99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98.wmf"/><Relationship Id="rId14" Type="http://schemas.openxmlformats.org/officeDocument/2006/relationships/image" Target="../media/image10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oleObject" Target="../embeddings/oleObject12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3.wmf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0.bin"/><Relationship Id="rId11" Type="http://schemas.openxmlformats.org/officeDocument/2006/relationships/oleObject" Target="../embeddings/oleObject123.bin"/><Relationship Id="rId5" Type="http://schemas.openxmlformats.org/officeDocument/2006/relationships/image" Target="../media/image102.wmf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104.wmf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0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08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0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0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1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3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oleObject" Target="../embeddings/oleObject142.bin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4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1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.wmf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2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16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3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oleObject" Target="../embeddings/oleObject142.bin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4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5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127.wmf"/><Relationship Id="rId10" Type="http://schemas.openxmlformats.org/officeDocument/2006/relationships/image" Target="../media/image130.png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2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33.wmf"/><Relationship Id="rId4" Type="http://schemas.openxmlformats.org/officeDocument/2006/relationships/image" Target="../media/image134.png"/><Relationship Id="rId9" Type="http://schemas.openxmlformats.org/officeDocument/2006/relationships/oleObject" Target="../embeddings/oleObject16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3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39.wmf"/><Relationship Id="rId10" Type="http://schemas.openxmlformats.org/officeDocument/2006/relationships/image" Target="../media/image141.png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4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47.wmf"/><Relationship Id="rId4" Type="http://schemas.openxmlformats.org/officeDocument/2006/relationships/image" Target="../media/image148.png"/><Relationship Id="rId9" Type="http://schemas.openxmlformats.org/officeDocument/2006/relationships/oleObject" Target="../embeddings/oleObject17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9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7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151.wmf"/><Relationship Id="rId10" Type="http://schemas.openxmlformats.org/officeDocument/2006/relationships/image" Target="../media/image150.png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5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12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71.wmf"/><Relationship Id="rId18" Type="http://schemas.openxmlformats.org/officeDocument/2006/relationships/image" Target="../media/image173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86.bin"/><Relationship Id="rId1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8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70.wmf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69.wmf"/><Relationship Id="rId14" Type="http://schemas.openxmlformats.org/officeDocument/2006/relationships/oleObject" Target="../embeddings/oleObject187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74.wmf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7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3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93.bin"/><Relationship Id="rId4" Type="http://schemas.openxmlformats.org/officeDocument/2006/relationships/image" Target="../media/image17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81.wmf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95.bin"/><Relationship Id="rId11" Type="http://schemas.openxmlformats.org/officeDocument/2006/relationships/oleObject" Target="../embeddings/oleObject197.bin"/><Relationship Id="rId5" Type="http://schemas.openxmlformats.org/officeDocument/2006/relationships/image" Target="../media/image180.wmf"/><Relationship Id="rId10" Type="http://schemas.openxmlformats.org/officeDocument/2006/relationships/image" Target="../media/image184.png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82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98.bin"/><Relationship Id="rId4" Type="http://schemas.openxmlformats.org/officeDocument/2006/relationships/image" Target="../media/image1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90550" y="1916113"/>
            <a:ext cx="8553450" cy="2590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323070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46D9A-2094-4B6F-B105-D4AFC4751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DE9D-2B69-4F7D-B0D5-2886B70B91E9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30713E-8A31-4F37-ABDE-7494C7E1F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10901"/>
              </p:ext>
            </p:extLst>
          </p:nvPr>
        </p:nvGraphicFramePr>
        <p:xfrm>
          <a:off x="971550" y="1234963"/>
          <a:ext cx="7886699" cy="4180112"/>
        </p:xfrm>
        <a:graphic>
          <a:graphicData uri="http://schemas.openxmlformats.org/drawingml/2006/table">
            <a:tbl>
              <a:tblPr/>
              <a:tblGrid>
                <a:gridCol w="2591570">
                  <a:extLst>
                    <a:ext uri="{9D8B030D-6E8A-4147-A177-3AD203B41FA5}">
                      <a16:colId xmlns:a16="http://schemas.microsoft.com/office/drawing/2014/main" val="3483518015"/>
                    </a:ext>
                  </a:extLst>
                </a:gridCol>
                <a:gridCol w="1306037">
                  <a:extLst>
                    <a:ext uri="{9D8B030D-6E8A-4147-A177-3AD203B41FA5}">
                      <a16:colId xmlns:a16="http://schemas.microsoft.com/office/drawing/2014/main" val="1012829367"/>
                    </a:ext>
                  </a:extLst>
                </a:gridCol>
                <a:gridCol w="1159345">
                  <a:extLst>
                    <a:ext uri="{9D8B030D-6E8A-4147-A177-3AD203B41FA5}">
                      <a16:colId xmlns:a16="http://schemas.microsoft.com/office/drawing/2014/main" val="1375030329"/>
                    </a:ext>
                  </a:extLst>
                </a:gridCol>
                <a:gridCol w="1569453">
                  <a:extLst>
                    <a:ext uri="{9D8B030D-6E8A-4147-A177-3AD203B41FA5}">
                      <a16:colId xmlns:a16="http://schemas.microsoft.com/office/drawing/2014/main" val="2090220813"/>
                    </a:ext>
                  </a:extLst>
                </a:gridCol>
                <a:gridCol w="1260294">
                  <a:extLst>
                    <a:ext uri="{9D8B030D-6E8A-4147-A177-3AD203B41FA5}">
                      <a16:colId xmlns:a16="http://schemas.microsoft.com/office/drawing/2014/main" val="463697566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Course Section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Number of Lectures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HA Given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HW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Chapter(s) in Text (Ulaby)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6925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Introduction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1727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1. Transmission Lines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8938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2. Review of Vector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01913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3. Electrostatics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0555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4. Magnetostatics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73802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5. Time-Varying Fields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6, 5.7, 7.5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5250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6. Electromagnetic Waves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7, 8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46515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Review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638419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Final Exam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(</a:t>
                      </a:r>
                      <a:r>
                        <a:rPr lang="en-US" sz="15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format to be announced later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Group 18C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(12:30-2:30 p.m.)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0D5203-EFD3-47DF-8A29-D406802D7D42}"/>
              </a:ext>
            </a:extLst>
          </p:cNvPr>
          <p:cNvSpPr txBox="1"/>
          <p:nvPr/>
        </p:nvSpPr>
        <p:spPr>
          <a:xfrm>
            <a:off x="971550" y="600075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990033"/>
                </a:solidFill>
              </a:rPr>
              <a:t>Time Table, updated on 09/21/20</a:t>
            </a:r>
          </a:p>
        </p:txBody>
      </p:sp>
    </p:spTree>
    <p:extLst>
      <p:ext uri="{BB962C8B-B14F-4D97-AF65-F5344CB8AC3E}">
        <p14:creationId xmlns:p14="http://schemas.microsoft.com/office/powerpoint/2010/main" val="389432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33D256-A41E-4CD9-BD56-133E125E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3825"/>
            <a:ext cx="8372475" cy="6229350"/>
          </a:xfrm>
        </p:spPr>
        <p:txBody>
          <a:bodyPr/>
          <a:lstStyle/>
          <a:p>
            <a:pPr algn="l"/>
            <a:b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READING ASSIGNMENT FOR SECTION 2 </a:t>
            </a:r>
            <a:b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  </a:t>
            </a:r>
            <a:b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 </a:t>
            </a:r>
            <a:br>
              <a:rPr lang="en-US" sz="2800" b="0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Textbook (</a:t>
            </a:r>
            <a:r>
              <a:rPr lang="en-US" sz="2400" b="1" i="0" u="sng" dirty="0" err="1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Ulaby</a:t>
            </a: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lang="en-US" sz="2400" b="1" i="0" u="sng" dirty="0" err="1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Ravaioli</a:t>
            </a: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: In Ch. 3, Sections 3.1 – 3.3, and 3.6 (introductory part and subsection 3.6.1), Chapter 3 Summary (pp. 169-170)</a:t>
            </a:r>
            <a:br>
              <a:rPr lang="en-US" sz="2400" b="1" i="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Exercises: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 3-1 to 3-8, and 3-14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Examples: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 3-1 to 3-5, 3.7, and 3.8</a:t>
            </a:r>
            <a:br>
              <a:rPr lang="en-US" sz="24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</a:br>
            <a:br>
              <a:rPr lang="en-US" sz="2400" b="0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Course Packet (Lecture Slides)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  <a:t>: Review of Vector Analysis</a:t>
            </a:r>
            <a:br>
              <a:rPr lang="en-US" sz="24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br>
              <a:rPr lang="en-US" sz="2800" b="1" i="0" dirty="0">
                <a:solidFill>
                  <a:srgbClr val="0000FF"/>
                </a:solidFill>
                <a:effectLst/>
                <a:latin typeface="Segoe UI" panose="020B0502040204020203" pitchFamily="34" charset="0"/>
              </a:rPr>
            </a:br>
            <a:r>
              <a:rPr lang="en-US" sz="24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HA2 (take-home Test 2)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will be given on Oct. 5 (M) between 1 and 2 p.m.; HW2 is to be turned in via Canvas </a:t>
            </a:r>
            <a:r>
              <a:rPr lang="en-US" sz="24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not later than Oct. 7 (W), 11:45 a.m.</a:t>
            </a:r>
            <a:br>
              <a:rPr lang="en-US" sz="2400" b="0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</a:b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4538-EC34-4DE6-9DD9-9D79EBA2D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2F2B1-2DFA-4C41-9B26-BF9B33881A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9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FEBFF-793D-4B9B-8893-B3F2A68AB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ECBFE-F04D-45FD-8CFD-650BEE19E8D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E99EE-C160-49F2-ABA1-30D32C794391}"/>
              </a:ext>
            </a:extLst>
          </p:cNvPr>
          <p:cNvSpPr txBox="1"/>
          <p:nvPr/>
        </p:nvSpPr>
        <p:spPr>
          <a:xfrm>
            <a:off x="657225" y="1413063"/>
            <a:ext cx="84867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0" dirty="0">
                <a:effectLst/>
                <a:latin typeface="CG Times"/>
                <a:ea typeface="SimSun" panose="02010600030101010101" pitchFamily="2" charset="-122"/>
              </a:rPr>
              <a:t>2. REVIEW OF VECTOR ANALYSIS - 5 lectures</a:t>
            </a:r>
            <a:endParaRPr lang="en-US" sz="3200" i="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0" dirty="0">
                <a:latin typeface="CG Times"/>
                <a:ea typeface="SimSun" panose="02010600030101010101" pitchFamily="2" charset="-122"/>
              </a:rPr>
              <a:t>         </a:t>
            </a:r>
            <a:r>
              <a:rPr lang="en-US" sz="3200" i="0" dirty="0">
                <a:solidFill>
                  <a:srgbClr val="0000FF"/>
                </a:solidFill>
                <a:effectLst/>
                <a:latin typeface="CG Times"/>
                <a:ea typeface="SimSun" panose="02010600030101010101" pitchFamily="2" charset="-122"/>
              </a:rPr>
              <a:t>- Vector addition and subtraction </a:t>
            </a:r>
            <a:endParaRPr lang="en-US" sz="3200" i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i="0" dirty="0">
                <a:solidFill>
                  <a:srgbClr val="0000FF"/>
                </a:solidFill>
                <a:effectLst/>
                <a:latin typeface="CG Times"/>
                <a:ea typeface="SimSun" panose="02010600030101010101" pitchFamily="2" charset="-122"/>
              </a:rPr>
              <a:t>    - Dot and cross products</a:t>
            </a:r>
            <a:endParaRPr lang="en-US" sz="3200" i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0" dirty="0">
                <a:effectLst/>
                <a:latin typeface="CG Times"/>
                <a:ea typeface="SimSun" panose="02010600030101010101" pitchFamily="2" charset="-122"/>
              </a:rPr>
              <a:t>	- Line and surface integrals</a:t>
            </a:r>
            <a:endParaRPr lang="en-US" sz="3200" i="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0" dirty="0">
                <a:effectLst/>
                <a:latin typeface="CG Times"/>
                <a:ea typeface="SimSun" panose="02010600030101010101" pitchFamily="2" charset="-122"/>
              </a:rPr>
              <a:t>	- Introduction to differential operators</a:t>
            </a:r>
            <a:endParaRPr lang="en-US" sz="3200" i="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0" dirty="0">
                <a:effectLst/>
                <a:latin typeface="CG Times"/>
                <a:ea typeface="SimSun" panose="02010600030101010101" pitchFamily="2" charset="-122"/>
              </a:rPr>
              <a:t>	- Cartesian, cylindrical, and spherical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0" dirty="0">
                <a:latin typeface="CG Times"/>
                <a:ea typeface="SimSun" panose="02010600030101010101" pitchFamily="2" charset="-122"/>
              </a:rPr>
              <a:t>          </a:t>
            </a:r>
            <a:r>
              <a:rPr lang="en-US" sz="3200" i="0" dirty="0">
                <a:effectLst/>
                <a:latin typeface="CG Times"/>
                <a:ea typeface="SimSun" panose="02010600030101010101" pitchFamily="2" charset="-122"/>
              </a:rPr>
              <a:t> coordinates</a:t>
            </a:r>
            <a:endParaRPr lang="en-US" sz="3200" i="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G Times"/>
                <a:ea typeface="SimSun" panose="02010600030101010101" pitchFamily="2" charset="-122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171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5DACE1-0A71-488E-A2A3-F676A25DEFC9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411163"/>
            <a:ext cx="803275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When two vectors     and     are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multiplied</a:t>
            </a:r>
            <a:r>
              <a:rPr lang="en-US" altLang="en-US" sz="2000" dirty="0">
                <a:latin typeface="Verdana" panose="020B0604030504040204" pitchFamily="34" charset="0"/>
              </a:rPr>
              <a:t>, the result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either a scalar or a vector depending on how they 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multiplied. There are two types of vector multiplication: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1.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Scalar (or dot) product</a:t>
            </a:r>
            <a:r>
              <a:rPr lang="en-US" altLang="en-US" sz="2000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2.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Vector (or cross) product</a:t>
            </a:r>
            <a:r>
              <a:rPr lang="en-US" altLang="en-US" sz="2000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The dot product</a:t>
            </a:r>
            <a:r>
              <a:rPr lang="en-US" altLang="en-US" sz="2000" dirty="0">
                <a:latin typeface="Verdana" panose="020B0604030504040204" pitchFamily="34" charset="0"/>
              </a:rPr>
              <a:t> of the two vectors     and     can be  defined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 dirty="0">
                <a:latin typeface="Verdana" panose="020B0604030504040204" pitchFamily="34" charset="0"/>
              </a:rPr>
              <a:t>geometrically</a:t>
            </a:r>
            <a:r>
              <a:rPr lang="en-US" altLang="en-US" sz="2000" dirty="0">
                <a:latin typeface="Verdana" panose="020B0604030504040204" pitchFamily="34" charset="0"/>
              </a:rPr>
              <a:t> as the product of the magnitude of     and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projection of     onto      (or vice versa):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where       is the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smaller</a:t>
            </a:r>
            <a:r>
              <a:rPr lang="en-US" altLang="en-US" sz="2000" dirty="0">
                <a:latin typeface="Verdana" panose="020B0604030504040204" pitchFamily="34" charset="0"/>
              </a:rPr>
              <a:t> angle between     and </a:t>
            </a: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28452"/>
              </p:ext>
            </p:extLst>
          </p:nvPr>
        </p:nvGraphicFramePr>
        <p:xfrm>
          <a:off x="3125788" y="371475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5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371475"/>
                        <a:ext cx="266700" cy="355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16102"/>
              </p:ext>
            </p:extLst>
          </p:nvPr>
        </p:nvGraphicFramePr>
        <p:xfrm>
          <a:off x="3304220" y="4312138"/>
          <a:ext cx="3221358" cy="60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6" name="Equation" r:id="rId6" imgW="1295400" imgH="241300" progId="Equation.3">
                  <p:embed/>
                </p:oleObj>
              </mc:Choice>
              <mc:Fallback>
                <p:oleObj name="Equation" r:id="rId6" imgW="12954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220" y="4312138"/>
                        <a:ext cx="3221358" cy="6008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459267"/>
              </p:ext>
            </p:extLst>
          </p:nvPr>
        </p:nvGraphicFramePr>
        <p:xfrm>
          <a:off x="4914899" y="1682593"/>
          <a:ext cx="817685" cy="43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7" name="Equation" r:id="rId8" imgW="380835" imgH="203112" progId="Equation.3">
                  <p:embed/>
                </p:oleObj>
              </mc:Choice>
              <mc:Fallback>
                <p:oleObj name="Equation" r:id="rId8" imgW="38083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899" y="1682593"/>
                        <a:ext cx="817685" cy="4383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36288"/>
              </p:ext>
            </p:extLst>
          </p:nvPr>
        </p:nvGraphicFramePr>
        <p:xfrm>
          <a:off x="4044950" y="409575"/>
          <a:ext cx="2809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8" name="Equation" r:id="rId10" imgW="164957" imgH="190335" progId="Equation.3">
                  <p:embed/>
                </p:oleObj>
              </mc:Choice>
              <mc:Fallback>
                <p:oleObj name="Equation" r:id="rId10" imgW="164957" imgH="190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409575"/>
                        <a:ext cx="280988" cy="323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90564"/>
              </p:ext>
            </p:extLst>
          </p:nvPr>
        </p:nvGraphicFramePr>
        <p:xfrm>
          <a:off x="1628775" y="5100638"/>
          <a:ext cx="479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9" name="Equation" r:id="rId12" imgW="253780" imgH="215713" progId="Equation.3">
                  <p:embed/>
                </p:oleObj>
              </mc:Choice>
              <mc:Fallback>
                <p:oleObj name="Equation" r:id="rId12" imgW="253780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100638"/>
                        <a:ext cx="479425" cy="409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7"/>
          <p:cNvGraphicFramePr>
            <a:graphicFrameLocks noChangeAspect="1"/>
          </p:cNvGraphicFramePr>
          <p:nvPr/>
        </p:nvGraphicFramePr>
        <p:xfrm>
          <a:off x="5270500" y="3067050"/>
          <a:ext cx="2651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0" name="Equation" r:id="rId14" imgW="152268" imgH="203024" progId="Equation.3">
                  <p:embed/>
                </p:oleObj>
              </mc:Choice>
              <mc:Fallback>
                <p:oleObj name="Equation" r:id="rId14" imgW="152268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3067050"/>
                        <a:ext cx="26511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400572"/>
              </p:ext>
            </p:extLst>
          </p:nvPr>
        </p:nvGraphicFramePr>
        <p:xfrm>
          <a:off x="5061792" y="2316102"/>
          <a:ext cx="947641" cy="45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1" name="Equation" r:id="rId15" imgW="418918" imgH="203112" progId="Equation.3">
                  <p:embed/>
                </p:oleObj>
              </mc:Choice>
              <mc:Fallback>
                <p:oleObj name="Equation" r:id="rId15" imgW="418918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792" y="2316102"/>
                        <a:ext cx="947641" cy="4595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9"/>
          <p:cNvGraphicFramePr>
            <a:graphicFrameLocks noChangeAspect="1"/>
          </p:cNvGraphicFramePr>
          <p:nvPr/>
        </p:nvGraphicFramePr>
        <p:xfrm>
          <a:off x="2435225" y="3735388"/>
          <a:ext cx="2651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2" name="Equation" r:id="rId17" imgW="152268" imgH="203024" progId="Equation.3">
                  <p:embed/>
                </p:oleObj>
              </mc:Choice>
              <mc:Fallback>
                <p:oleObj name="Equation" r:id="rId17" imgW="152268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3735388"/>
                        <a:ext cx="26511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0"/>
          <p:cNvGraphicFramePr>
            <a:graphicFrameLocks noChangeAspect="1"/>
          </p:cNvGraphicFramePr>
          <p:nvPr/>
        </p:nvGraphicFramePr>
        <p:xfrm>
          <a:off x="3467100" y="3760788"/>
          <a:ext cx="2809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3" name="Equation" r:id="rId18" imgW="164957" imgH="190335" progId="Equation.3">
                  <p:embed/>
                </p:oleObj>
              </mc:Choice>
              <mc:Fallback>
                <p:oleObj name="Equation" r:id="rId18" imgW="164957" imgH="19033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3760788"/>
                        <a:ext cx="28098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1"/>
          <p:cNvGraphicFramePr>
            <a:graphicFrameLocks noChangeAspect="1"/>
          </p:cNvGraphicFramePr>
          <p:nvPr/>
        </p:nvGraphicFramePr>
        <p:xfrm>
          <a:off x="7107238" y="3425825"/>
          <a:ext cx="2809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4" name="Equation" r:id="rId19" imgW="164957" imgH="190335" progId="Equation.3">
                  <p:embed/>
                </p:oleObj>
              </mc:Choice>
              <mc:Fallback>
                <p:oleObj name="Equation" r:id="rId19" imgW="164957" imgH="19033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3425825"/>
                        <a:ext cx="2809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2"/>
          <p:cNvGraphicFramePr>
            <a:graphicFrameLocks noChangeAspect="1"/>
          </p:cNvGraphicFramePr>
          <p:nvPr/>
        </p:nvGraphicFramePr>
        <p:xfrm>
          <a:off x="6192838" y="3094038"/>
          <a:ext cx="2809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5" name="Equation" r:id="rId20" imgW="164957" imgH="190335" progId="Equation.3">
                  <p:embed/>
                </p:oleObj>
              </mc:Choice>
              <mc:Fallback>
                <p:oleObj name="Equation" r:id="rId20" imgW="164957" imgH="1903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3094038"/>
                        <a:ext cx="2809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38543"/>
              </p:ext>
            </p:extLst>
          </p:nvPr>
        </p:nvGraphicFramePr>
        <p:xfrm>
          <a:off x="6009433" y="5080001"/>
          <a:ext cx="2651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6" name="Equation" r:id="rId21" imgW="152268" imgH="203024" progId="Equation.3">
                  <p:embed/>
                </p:oleObj>
              </mc:Choice>
              <mc:Fallback>
                <p:oleObj name="Equation" r:id="rId21" imgW="152268" imgH="20302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433" y="5080001"/>
                        <a:ext cx="265113" cy="354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160109"/>
              </p:ext>
            </p:extLst>
          </p:nvPr>
        </p:nvGraphicFramePr>
        <p:xfrm>
          <a:off x="6966743" y="5080001"/>
          <a:ext cx="2809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7" name="Equation" r:id="rId22" imgW="164957" imgH="190335" progId="Equation.3">
                  <p:embed/>
                </p:oleObj>
              </mc:Choice>
              <mc:Fallback>
                <p:oleObj name="Equation" r:id="rId22" imgW="164957" imgH="1903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743" y="5080001"/>
                        <a:ext cx="280988" cy="323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39721C-5ACB-4350-87E6-C54FE31BD8A9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473075"/>
            <a:ext cx="7956550" cy="565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If				  and			 ,    then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which is obtained by multiplying      and     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component by</a:t>
            </a:r>
          </a:p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component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1338263" y="449263"/>
          <a:ext cx="2151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57" name="Equation" r:id="rId4" imgW="1231366" imgH="228501" progId="Equation.3">
                  <p:embed/>
                </p:oleObj>
              </mc:Choice>
              <mc:Fallback>
                <p:oleObj name="Equation" r:id="rId4" imgW="1231366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449263"/>
                        <a:ext cx="2151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3"/>
          <p:cNvGraphicFramePr>
            <a:graphicFrameLocks noChangeAspect="1"/>
          </p:cNvGraphicFramePr>
          <p:nvPr/>
        </p:nvGraphicFramePr>
        <p:xfrm>
          <a:off x="4513263" y="465138"/>
          <a:ext cx="1889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58" name="Equation" r:id="rId6" imgW="1117600" imgH="228600" progId="Equation.3">
                  <p:embed/>
                </p:oleObj>
              </mc:Choice>
              <mc:Fallback>
                <p:oleObj name="Equation" r:id="rId6" imgW="1117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465138"/>
                        <a:ext cx="1889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04490"/>
              </p:ext>
            </p:extLst>
          </p:nvPr>
        </p:nvGraphicFramePr>
        <p:xfrm>
          <a:off x="2434188" y="929878"/>
          <a:ext cx="468819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59" name="Equation" r:id="rId8" imgW="2209800" imgH="266700" progId="Equation.3">
                  <p:embed/>
                </p:oleObj>
              </mc:Choice>
              <mc:Fallback>
                <p:oleObj name="Equation" r:id="rId8" imgW="22098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188" y="929878"/>
                        <a:ext cx="4688198" cy="568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03247"/>
              </p:ext>
            </p:extLst>
          </p:nvPr>
        </p:nvGraphicFramePr>
        <p:xfrm>
          <a:off x="5060218" y="1603343"/>
          <a:ext cx="282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0" name="Equation" r:id="rId10" imgW="164957" imgH="190335" progId="Equation.3">
                  <p:embed/>
                </p:oleObj>
              </mc:Choice>
              <mc:Fallback>
                <p:oleObj name="Equation" r:id="rId10" imgW="164957" imgH="190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218" y="1603343"/>
                        <a:ext cx="2825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04562"/>
              </p:ext>
            </p:extLst>
          </p:nvPr>
        </p:nvGraphicFramePr>
        <p:xfrm>
          <a:off x="6025906" y="1603343"/>
          <a:ext cx="276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1" name="Equation" r:id="rId12" imgW="164957" imgH="190335" progId="Equation.3">
                  <p:embed/>
                </p:oleObj>
              </mc:Choice>
              <mc:Fallback>
                <p:oleObj name="Equation" r:id="rId12" imgW="164957" imgH="1903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906" y="1603343"/>
                        <a:ext cx="276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43333"/>
              </p:ext>
            </p:extLst>
          </p:nvPr>
        </p:nvGraphicFramePr>
        <p:xfrm>
          <a:off x="1124654" y="2563428"/>
          <a:ext cx="2212799" cy="46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2" name="Equation" r:id="rId14" imgW="901309" imgH="190417" progId="Equation.3">
                  <p:embed/>
                </p:oleObj>
              </mc:Choice>
              <mc:Fallback>
                <p:oleObj name="Equation" r:id="rId14" imgW="901309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654" y="2563428"/>
                        <a:ext cx="2212799" cy="46709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57034"/>
              </p:ext>
            </p:extLst>
          </p:nvPr>
        </p:nvGraphicFramePr>
        <p:xfrm>
          <a:off x="1124654" y="3262128"/>
          <a:ext cx="3519287" cy="49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3" name="Equation" r:id="rId16" imgW="1625600" imgH="228600" progId="Equation.3">
                  <p:embed/>
                </p:oleObj>
              </mc:Choice>
              <mc:Fallback>
                <p:oleObj name="Equation" r:id="rId16" imgW="1625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654" y="3262128"/>
                        <a:ext cx="3519287" cy="498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68666"/>
              </p:ext>
            </p:extLst>
          </p:nvPr>
        </p:nvGraphicFramePr>
        <p:xfrm>
          <a:off x="1112838" y="3768935"/>
          <a:ext cx="2369637" cy="65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4" name="Equation" r:id="rId18" imgW="1016000" imgH="279400" progId="Equation.3">
                  <p:embed/>
                </p:oleObj>
              </mc:Choice>
              <mc:Fallback>
                <p:oleObj name="Equation" r:id="rId18" imgW="10160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768935"/>
                        <a:ext cx="2369637" cy="653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962317"/>
              </p:ext>
            </p:extLst>
          </p:nvPr>
        </p:nvGraphicFramePr>
        <p:xfrm>
          <a:off x="1112838" y="5431571"/>
          <a:ext cx="4449231" cy="76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5" name="Equation" r:id="rId20" imgW="1562100" imgH="266700" progId="Equation.3">
                  <p:embed/>
                </p:oleObj>
              </mc:Choice>
              <mc:Fallback>
                <p:oleObj name="Equation" r:id="rId20" imgW="1562100" imgH="266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5431571"/>
                        <a:ext cx="4449231" cy="7604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35392"/>
              </p:ext>
            </p:extLst>
          </p:nvPr>
        </p:nvGraphicFramePr>
        <p:xfrm>
          <a:off x="1112838" y="4597769"/>
          <a:ext cx="4324839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6" name="Equation" r:id="rId22" imgW="1574117" imgH="266584" progId="Equation.3">
                  <p:embed/>
                </p:oleObj>
              </mc:Choice>
              <mc:Fallback>
                <p:oleObj name="Equation" r:id="rId22" imgW="1574117" imgH="26658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597769"/>
                        <a:ext cx="4324839" cy="728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4657" y="4691088"/>
            <a:ext cx="25437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990033"/>
                </a:solidFill>
              </a:rPr>
              <a:t>cos(90</a:t>
            </a:r>
            <a:r>
              <a:rPr lang="en-US" sz="2400" b="1" i="0" baseline="30000" dirty="0">
                <a:solidFill>
                  <a:srgbClr val="990033"/>
                </a:solidFill>
              </a:rPr>
              <a:t>o</a:t>
            </a:r>
            <a:r>
              <a:rPr lang="en-US" sz="2400" b="1" i="0" dirty="0">
                <a:solidFill>
                  <a:srgbClr val="990033"/>
                </a:solidFill>
              </a:rPr>
              <a:t>) =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4657" y="5578568"/>
            <a:ext cx="215315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rgbClr val="990033"/>
                </a:solidFill>
              </a:rPr>
              <a:t>cos(0</a:t>
            </a:r>
            <a:r>
              <a:rPr lang="en-US" sz="2400" b="1" i="0" baseline="30000" dirty="0">
                <a:solidFill>
                  <a:srgbClr val="990033"/>
                </a:solidFill>
              </a:rPr>
              <a:t>o</a:t>
            </a:r>
            <a:r>
              <a:rPr lang="en-US" sz="2400" b="1" i="0" dirty="0">
                <a:solidFill>
                  <a:srgbClr val="990033"/>
                </a:solidFill>
              </a:rPr>
              <a:t>)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D4AB52-2B1C-4203-A349-0C80B711BFB5}"/>
              </a:ext>
            </a:extLst>
          </p:cNvPr>
          <p:cNvSpPr txBox="1"/>
          <p:nvPr/>
        </p:nvSpPr>
        <p:spPr>
          <a:xfrm>
            <a:off x="4186546" y="3876923"/>
            <a:ext cx="215315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cos(0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 =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EEBB53-0B0F-4145-8EDB-979E4305816C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352425"/>
            <a:ext cx="7970838" cy="580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The cross product</a:t>
            </a:r>
            <a:r>
              <a:rPr lang="en-US" altLang="en-US" sz="2000" dirty="0">
                <a:latin typeface="Verdana" panose="020B0604030504040204" pitchFamily="34" charset="0"/>
              </a:rPr>
              <a:t> of two vectors     and     is defined as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where     is a unit vector normal to the plane containing    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and     . The direction of     is determined using the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right-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hand rule</a:t>
            </a:r>
            <a:r>
              <a:rPr lang="en-US" altLang="en-US" sz="2000" dirty="0">
                <a:latin typeface="Verdana" panose="020B0604030504040204" pitchFamily="34" charset="0"/>
              </a:rPr>
              <a:t> or the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right-handed screw rule</a:t>
            </a:r>
            <a:r>
              <a:rPr lang="en-US" altLang="en-US" sz="2000" dirty="0">
                <a:latin typeface="Verdana" panose="020B060403050404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latin typeface="Verdana" panose="020B0604030504040204" pitchFamily="34" charset="0"/>
              </a:rPr>
              <a:t>				</a:t>
            </a:r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6382"/>
              </p:ext>
            </p:extLst>
          </p:nvPr>
        </p:nvGraphicFramePr>
        <p:xfrm>
          <a:off x="5057775" y="379413"/>
          <a:ext cx="2714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1" name="Equation" r:id="rId4" imgW="164957" imgH="190335" progId="Equation.3">
                  <p:embed/>
                </p:oleObj>
              </mc:Choice>
              <mc:Fallback>
                <p:oleObj name="Equation" r:id="rId4" imgW="164957" imgH="19033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379413"/>
                        <a:ext cx="271463" cy="312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38892"/>
              </p:ext>
            </p:extLst>
          </p:nvPr>
        </p:nvGraphicFramePr>
        <p:xfrm>
          <a:off x="7969250" y="1476375"/>
          <a:ext cx="2841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2" name="Equation" r:id="rId6" imgW="164957" imgH="190335" progId="Equation.3">
                  <p:embed/>
                </p:oleObj>
              </mc:Choice>
              <mc:Fallback>
                <p:oleObj name="Equation" r:id="rId6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1476375"/>
                        <a:ext cx="284163" cy="327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54666"/>
              </p:ext>
            </p:extLst>
          </p:nvPr>
        </p:nvGraphicFramePr>
        <p:xfrm>
          <a:off x="2909888" y="844062"/>
          <a:ext cx="3292310" cy="5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3" name="Equation" r:id="rId7" imgW="1447800" imgH="241300" progId="Equation.3">
                  <p:embed/>
                </p:oleObj>
              </mc:Choice>
              <mc:Fallback>
                <p:oleObj name="Equation" r:id="rId7" imgW="14478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844062"/>
                        <a:ext cx="3292310" cy="549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82190"/>
              </p:ext>
            </p:extLst>
          </p:nvPr>
        </p:nvGraphicFramePr>
        <p:xfrm>
          <a:off x="1362075" y="1824038"/>
          <a:ext cx="2809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4" name="Equation" r:id="rId9" imgW="164957" imgH="190335" progId="Equation.3">
                  <p:embed/>
                </p:oleObj>
              </mc:Choice>
              <mc:Fallback>
                <p:oleObj name="Equation" r:id="rId9" imgW="164957" imgH="190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824038"/>
                        <a:ext cx="280988" cy="323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48040"/>
              </p:ext>
            </p:extLst>
          </p:nvPr>
        </p:nvGraphicFramePr>
        <p:xfrm>
          <a:off x="5918200" y="377825"/>
          <a:ext cx="2809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5" name="Equation" r:id="rId11" imgW="164957" imgH="190335" progId="Equation.3">
                  <p:embed/>
                </p:oleObj>
              </mc:Choice>
              <mc:Fallback>
                <p:oleObj name="Equation" r:id="rId11" imgW="164957" imgH="1903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77825"/>
                        <a:ext cx="280988" cy="323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436795"/>
              </p:ext>
            </p:extLst>
          </p:nvPr>
        </p:nvGraphicFramePr>
        <p:xfrm>
          <a:off x="1643063" y="1492250"/>
          <a:ext cx="3254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6" name="Equation" r:id="rId12" imgW="190335" imgH="215713" progId="Equation.3">
                  <p:embed/>
                </p:oleObj>
              </mc:Choice>
              <mc:Fallback>
                <p:oleObj name="Equation" r:id="rId12" imgW="190335" imgH="2157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492250"/>
                        <a:ext cx="325437" cy="3698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59803"/>
              </p:ext>
            </p:extLst>
          </p:nvPr>
        </p:nvGraphicFramePr>
        <p:xfrm>
          <a:off x="3897313" y="1858963"/>
          <a:ext cx="3222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7" name="Equation" r:id="rId14" imgW="190335" imgH="215713" progId="Equation.3">
                  <p:embed/>
                </p:oleObj>
              </mc:Choice>
              <mc:Fallback>
                <p:oleObj name="Equation" r:id="rId14" imgW="190335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1858963"/>
                        <a:ext cx="322262" cy="365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7" name="Picture 12" descr="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6" y="3001963"/>
            <a:ext cx="5484624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6"/>
          <p:cNvSpPr txBox="1">
            <a:spLocks noChangeArrowheads="1"/>
          </p:cNvSpPr>
          <p:nvPr/>
        </p:nvSpPr>
        <p:spPr bwMode="auto">
          <a:xfrm>
            <a:off x="6330950" y="2717438"/>
            <a:ext cx="2757294" cy="18158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i="0" dirty="0"/>
              <a:t>Directions of       </a:t>
            </a:r>
          </a:p>
          <a:p>
            <a:pPr eaLnBrk="1" hangingPunct="1"/>
            <a:r>
              <a:rPr lang="en-US" altLang="en-US" sz="2000" i="0" dirty="0"/>
              <a:t>and      according to </a:t>
            </a:r>
          </a:p>
          <a:p>
            <a:pPr eaLnBrk="1" hangingPunct="1"/>
            <a:r>
              <a:rPr lang="en-US" altLang="en-US" sz="2000" i="0" dirty="0"/>
              <a:t>(a) right-hand rule,</a:t>
            </a:r>
          </a:p>
          <a:p>
            <a:pPr eaLnBrk="1" hangingPunct="1"/>
            <a:r>
              <a:rPr lang="en-US" altLang="en-US" sz="2000" i="0" dirty="0"/>
              <a:t>(b) right-handed</a:t>
            </a:r>
          </a:p>
          <a:p>
            <a:pPr eaLnBrk="1" hangingPunct="1"/>
            <a:r>
              <a:rPr lang="en-US" altLang="en-US" sz="2000" i="0" dirty="0"/>
              <a:t>     screw rule</a:t>
            </a:r>
          </a:p>
          <a:p>
            <a:pPr eaLnBrk="1" hangingPunct="1"/>
            <a:endParaRPr lang="en-US" altLang="en-US" i="0" dirty="0"/>
          </a:p>
        </p:txBody>
      </p:sp>
      <p:graphicFrame>
        <p:nvGraphicFramePr>
          <p:cNvPr id="501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25971"/>
              </p:ext>
            </p:extLst>
          </p:nvPr>
        </p:nvGraphicFramePr>
        <p:xfrm>
          <a:off x="7041016" y="3051494"/>
          <a:ext cx="318952" cy="36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8" name="Equation" r:id="rId16" imgW="190335" imgH="215713" progId="Equation.3">
                  <p:embed/>
                </p:oleObj>
              </mc:Choice>
              <mc:Fallback>
                <p:oleObj name="Equation" r:id="rId16" imgW="190335" imgH="2157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016" y="3051494"/>
                        <a:ext cx="318952" cy="3614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7966C2DB-E9FC-4C42-8616-7E91D6CF5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20139"/>
              </p:ext>
            </p:extLst>
          </p:nvPr>
        </p:nvGraphicFramePr>
        <p:xfrm>
          <a:off x="8118954" y="2717438"/>
          <a:ext cx="745550" cy="36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9" name="Equation" r:id="rId18" imgW="418918" imgH="203112" progId="Equation.3">
                  <p:embed/>
                </p:oleObj>
              </mc:Choice>
              <mc:Fallback>
                <p:oleObj name="Equation" r:id="rId18" imgW="418918" imgH="203112" progId="Equation.3">
                  <p:embed/>
                  <p:pic>
                    <p:nvPicPr>
                      <p:cNvPr id="501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954" y="2717438"/>
                        <a:ext cx="745550" cy="3614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185905-5427-483E-868B-FB247F096E3B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73050"/>
            <a:ext cx="7954962" cy="585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If                             and                            then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graphicFrame>
        <p:nvGraphicFramePr>
          <p:cNvPr id="512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09209"/>
              </p:ext>
            </p:extLst>
          </p:nvPr>
        </p:nvGraphicFramePr>
        <p:xfrm>
          <a:off x="3073400" y="2250831"/>
          <a:ext cx="3043402" cy="152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9" name="Equation" r:id="rId4" imgW="1473200" imgH="736600" progId="Equation.3">
                  <p:embed/>
                </p:oleObj>
              </mc:Choice>
              <mc:Fallback>
                <p:oleObj name="Equation" r:id="rId4" imgW="14732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250831"/>
                        <a:ext cx="3043402" cy="152265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21534"/>
              </p:ext>
            </p:extLst>
          </p:nvPr>
        </p:nvGraphicFramePr>
        <p:xfrm>
          <a:off x="1270234" y="1349925"/>
          <a:ext cx="26939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0" name="Equation" r:id="rId6" imgW="1231366" imgH="228501" progId="Equation.3">
                  <p:embed/>
                </p:oleObj>
              </mc:Choice>
              <mc:Fallback>
                <p:oleObj name="Equation" r:id="rId6" imgW="123136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4" y="1349925"/>
                        <a:ext cx="2693988" cy="5016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970477"/>
              </p:ext>
            </p:extLst>
          </p:nvPr>
        </p:nvGraphicFramePr>
        <p:xfrm>
          <a:off x="5102225" y="1326112"/>
          <a:ext cx="244657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1" name="Equation" r:id="rId8" imgW="1117600" imgH="228600" progId="Equation.3">
                  <p:embed/>
                </p:oleObj>
              </mc:Choice>
              <mc:Fallback>
                <p:oleObj name="Equation" r:id="rId8" imgW="1117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1326112"/>
                        <a:ext cx="2446572" cy="5016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11219"/>
              </p:ext>
            </p:extLst>
          </p:nvPr>
        </p:nvGraphicFramePr>
        <p:xfrm>
          <a:off x="926861" y="4572001"/>
          <a:ext cx="793202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2" name="Equation" r:id="rId10" imgW="3810000" imgH="241300" progId="Equation.3">
                  <p:embed/>
                </p:oleObj>
              </mc:Choice>
              <mc:Fallback>
                <p:oleObj name="Equation" r:id="rId10" imgW="38100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861" y="4572001"/>
                        <a:ext cx="7932022" cy="501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D3E2302-2520-483F-80E3-1505D50421AE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304800"/>
            <a:ext cx="8016875" cy="582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Note that the 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cross product </a:t>
            </a:r>
            <a:r>
              <a:rPr lang="en-US" altLang="en-US" sz="2000" dirty="0">
                <a:latin typeface="Verdana" panose="020B0604030504040204" pitchFamily="34" charset="0"/>
              </a:rPr>
              <a:t>has the following basic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properties: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(</a:t>
            </a:r>
            <a:r>
              <a:rPr lang="en-US" altLang="en-US" sz="2000" dirty="0" err="1">
                <a:latin typeface="Verdana" panose="020B0604030504040204" pitchFamily="34" charset="0"/>
              </a:rPr>
              <a:t>i</a:t>
            </a:r>
            <a:r>
              <a:rPr lang="en-US" altLang="en-US" sz="2000" dirty="0">
                <a:latin typeface="Verdana" panose="020B0604030504040204" pitchFamily="34" charset="0"/>
              </a:rPr>
              <a:t>) It is </a:t>
            </a:r>
            <a:r>
              <a:rPr lang="en-US" altLang="en-US" sz="2000" u="sng" dirty="0">
                <a:latin typeface="Verdana" panose="020B0604030504040204" pitchFamily="34" charset="0"/>
              </a:rPr>
              <a:t>not commutative</a:t>
            </a:r>
            <a:r>
              <a:rPr lang="en-US" altLang="en-US" sz="2000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It is </a:t>
            </a:r>
            <a:r>
              <a:rPr lang="en-US" altLang="en-US" sz="2000" u="sng" dirty="0">
                <a:latin typeface="Verdana" panose="020B0604030504040204" pitchFamily="34" charset="0"/>
              </a:rPr>
              <a:t>anticommutative</a:t>
            </a:r>
            <a:r>
              <a:rPr lang="en-US" altLang="en-US" sz="2000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(ii) It is </a:t>
            </a:r>
            <a:r>
              <a:rPr lang="en-US" altLang="en-US" sz="2000" u="sng" dirty="0">
                <a:latin typeface="Verdana" panose="020B0604030504040204" pitchFamily="34" charset="0"/>
              </a:rPr>
              <a:t>not associative</a:t>
            </a:r>
            <a:r>
              <a:rPr lang="en-US" altLang="en-US" sz="2000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(iii) It is </a:t>
            </a:r>
            <a:r>
              <a:rPr lang="en-US" altLang="en-US" sz="2000" u="sng" dirty="0">
                <a:latin typeface="Verdana" panose="020B0604030504040204" pitchFamily="34" charset="0"/>
              </a:rPr>
              <a:t>distributive</a:t>
            </a:r>
            <a:r>
              <a:rPr lang="en-US" altLang="en-US" sz="2000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(iv)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02853"/>
              </p:ext>
            </p:extLst>
          </p:nvPr>
        </p:nvGraphicFramePr>
        <p:xfrm>
          <a:off x="5075237" y="1007814"/>
          <a:ext cx="2292717" cy="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9" name="Equation" r:id="rId4" imgW="1002865" imgH="190417" progId="Equation.3">
                  <p:embed/>
                </p:oleObj>
              </mc:Choice>
              <mc:Fallback>
                <p:oleObj name="Equation" r:id="rId4" imgW="1002865" imgH="19041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7" y="1007814"/>
                        <a:ext cx="2292717" cy="436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47188"/>
              </p:ext>
            </p:extLst>
          </p:nvPr>
        </p:nvGraphicFramePr>
        <p:xfrm>
          <a:off x="5075238" y="2160588"/>
          <a:ext cx="242703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0" name="Equation" r:id="rId6" imgW="1091726" imgH="190417" progId="Equation.3">
                  <p:embed/>
                </p:oleObj>
              </mc:Choice>
              <mc:Fallback>
                <p:oleObj name="Equation" r:id="rId6" imgW="1091726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2160588"/>
                        <a:ext cx="2427035" cy="422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11728"/>
              </p:ext>
            </p:extLst>
          </p:nvPr>
        </p:nvGraphicFramePr>
        <p:xfrm>
          <a:off x="4662487" y="3211513"/>
          <a:ext cx="3750724" cy="48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1" name="Equation" r:id="rId8" imgW="1765300" imgH="228600" progId="Equation.3">
                  <p:embed/>
                </p:oleObj>
              </mc:Choice>
              <mc:Fallback>
                <p:oleObj name="Equation" r:id="rId8" imgW="1765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7" y="3211513"/>
                        <a:ext cx="3750724" cy="48577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75380"/>
              </p:ext>
            </p:extLst>
          </p:nvPr>
        </p:nvGraphicFramePr>
        <p:xfrm>
          <a:off x="4595813" y="4322762"/>
          <a:ext cx="3724277" cy="48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2" name="Equation" r:id="rId10" imgW="1752600" imgH="228600" progId="Equation.3">
                  <p:embed/>
                </p:oleObj>
              </mc:Choice>
              <mc:Fallback>
                <p:oleObj name="Equation" r:id="rId10" imgW="17526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322762"/>
                        <a:ext cx="3724277" cy="48577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292806"/>
              </p:ext>
            </p:extLst>
          </p:nvPr>
        </p:nvGraphicFramePr>
        <p:xfrm>
          <a:off x="2629632" y="5419115"/>
          <a:ext cx="1524596" cy="44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3" name="Equation" r:id="rId12" imgW="698197" imgH="203112" progId="Equation.3">
                  <p:embed/>
                </p:oleObj>
              </mc:Choice>
              <mc:Fallback>
                <p:oleObj name="Equation" r:id="rId12" imgW="69819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632" y="5419115"/>
                        <a:ext cx="1524596" cy="4445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15797"/>
              </p:ext>
            </p:extLst>
          </p:nvPr>
        </p:nvGraphicFramePr>
        <p:xfrm>
          <a:off x="4650765" y="5388735"/>
          <a:ext cx="1543909" cy="47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4" name="Equation" r:id="rId14" imgW="660113" imgH="203112" progId="Equation.3">
                  <p:embed/>
                </p:oleObj>
              </mc:Choice>
              <mc:Fallback>
                <p:oleObj name="Equation" r:id="rId14" imgW="660113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765" y="5388735"/>
                        <a:ext cx="1543909" cy="47488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4564C-58A1-4170-9642-54BFC527E90F}"/>
              </a:ext>
            </a:extLst>
          </p:cNvPr>
          <p:cNvSpPr txBox="1"/>
          <p:nvPr/>
        </p:nvSpPr>
        <p:spPr>
          <a:xfrm>
            <a:off x="5075237" y="2153319"/>
            <a:ext cx="2427034" cy="436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BB1946-FAF6-4ACF-A3A9-989EF7952695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533400"/>
            <a:ext cx="7986712" cy="55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Also note that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which are obtained in cyclic permutation and illustrated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below.</a:t>
            </a:r>
          </a:p>
        </p:txBody>
      </p:sp>
      <p:graphicFrame>
        <p:nvGraphicFramePr>
          <p:cNvPr id="532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44770"/>
              </p:ext>
            </p:extLst>
          </p:nvPr>
        </p:nvGraphicFramePr>
        <p:xfrm>
          <a:off x="3861128" y="709677"/>
          <a:ext cx="1838935" cy="161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4" name="Equation" r:id="rId4" imgW="850531" imgH="748975" progId="Equation.3">
                  <p:embed/>
                </p:oleObj>
              </mc:Choice>
              <mc:Fallback>
                <p:oleObj name="Equation" r:id="rId4" imgW="850531" imgH="74897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128" y="709677"/>
                        <a:ext cx="1838935" cy="161818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701674" y="5426075"/>
            <a:ext cx="81578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0" dirty="0"/>
              <a:t>Cross product using cyclic permutation: </a:t>
            </a:r>
            <a:r>
              <a:rPr lang="en-US" altLang="en-US" sz="1800" b="1" i="0" dirty="0">
                <a:solidFill>
                  <a:srgbClr val="0000FF"/>
                </a:solidFill>
              </a:rPr>
              <a:t>(a) moving clockwise leads to positive results; (b) moving counterclockwise leads to negative results</a:t>
            </a:r>
            <a:r>
              <a:rPr lang="en-US" altLang="en-US" sz="1800" i="0" dirty="0"/>
              <a:t>.</a:t>
            </a:r>
          </a:p>
        </p:txBody>
      </p:sp>
      <p:pic>
        <p:nvPicPr>
          <p:cNvPr id="53254" name="Picture 8" descr="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88" y="2895600"/>
            <a:ext cx="64087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8224" y="1287935"/>
            <a:ext cx="231237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i="0" dirty="0">
                <a:solidFill>
                  <a:srgbClr val="990033"/>
                </a:solidFill>
              </a:rPr>
              <a:t>sin(90</a:t>
            </a:r>
            <a:r>
              <a:rPr lang="en-US" sz="2400" b="1" i="0" baseline="30000" dirty="0">
                <a:solidFill>
                  <a:srgbClr val="990033"/>
                </a:solidFill>
              </a:rPr>
              <a:t>o</a:t>
            </a:r>
            <a:r>
              <a:rPr lang="en-US" sz="2400" b="1" i="0" dirty="0">
                <a:solidFill>
                  <a:srgbClr val="990033"/>
                </a:solidFill>
              </a:rPr>
              <a:t>) = 1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444036A-65DC-4C2C-AE67-FC61D1635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61898"/>
              </p:ext>
            </p:extLst>
          </p:nvPr>
        </p:nvGraphicFramePr>
        <p:xfrm>
          <a:off x="874392" y="1407496"/>
          <a:ext cx="2316484" cy="40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5" name="Equation" r:id="rId7" imgW="1091726" imgH="190417" progId="Equation.3">
                  <p:embed/>
                </p:oleObj>
              </mc:Choice>
              <mc:Fallback>
                <p:oleObj name="Equation" r:id="rId7" imgW="1091726" imgH="190417" progId="Equation.3">
                  <p:embed/>
                  <p:pic>
                    <p:nvPicPr>
                      <p:cNvPr id="522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2" y="1407496"/>
                        <a:ext cx="2316484" cy="4030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67D2E9-A8AC-483F-A922-E15A15123993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798" y="274638"/>
            <a:ext cx="8031162" cy="569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u="sng" dirty="0">
                <a:latin typeface="Verdana" panose="020B0604030504040204" pitchFamily="34" charset="0"/>
              </a:rPr>
              <a:t>Scalar and Vector Fields</a:t>
            </a:r>
          </a:p>
          <a:p>
            <a:pPr eaLnBrk="1" hangingPunct="1">
              <a:buFontTx/>
              <a:buNone/>
            </a:pPr>
            <a:endParaRPr lang="en-US" altLang="en-US" sz="2400" u="sng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 field can be defined as </a:t>
            </a:r>
            <a:r>
              <a:rPr lang="en-US" altLang="en-US" sz="2400" u="sng" dirty="0">
                <a:solidFill>
                  <a:srgbClr val="0000FF"/>
                </a:solidFill>
                <a:latin typeface="Verdana" panose="020B0604030504040204" pitchFamily="34" charset="0"/>
              </a:rPr>
              <a:t>a function that specifies a particular quantity everywhere in a region</a:t>
            </a:r>
            <a:r>
              <a:rPr lang="en-US" altLang="en-US" sz="2400" u="sng" dirty="0"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latin typeface="Verdana" panose="020B0604030504040204" pitchFamily="34" charset="0"/>
              </a:rPr>
              <a:t>(e.g., temperature distribution in a room), or as </a:t>
            </a:r>
            <a:r>
              <a:rPr lang="en-US" altLang="en-US" sz="2400" u="sng" dirty="0">
                <a:solidFill>
                  <a:srgbClr val="0000FF"/>
                </a:solidFill>
                <a:latin typeface="Verdana" panose="020B0604030504040204" pitchFamily="34" charset="0"/>
              </a:rPr>
              <a:t>a spatial distribution of a quantity</a:t>
            </a:r>
            <a:r>
              <a:rPr lang="en-US" altLang="en-US" sz="2400" dirty="0">
                <a:latin typeface="Verdana" panose="020B0604030504040204" pitchFamily="34" charset="0"/>
              </a:rPr>
              <a:t>, which may or may not be a function of time.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Scalar quantity       scalar function of position      </a:t>
            </a:r>
            <a:r>
              <a:rPr lang="en-US" altLang="en-US" sz="2400" b="1" dirty="0">
                <a:solidFill>
                  <a:srgbClr val="990033"/>
                </a:solidFill>
                <a:latin typeface="Verdana" panose="020B0604030504040204" pitchFamily="34" charset="0"/>
              </a:rPr>
              <a:t>scalar field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Vector quantity      vector function of position      </a:t>
            </a:r>
            <a:r>
              <a:rPr lang="en-US" altLang="en-US" sz="2400" b="1" dirty="0">
                <a:solidFill>
                  <a:srgbClr val="990033"/>
                </a:solidFill>
                <a:latin typeface="Verdana" panose="020B0604030504040204" pitchFamily="34" charset="0"/>
              </a:rPr>
              <a:t>vector field</a:t>
            </a:r>
            <a:endParaRPr lang="en-US" altLang="en-US" sz="2400" b="1" u="sng" dirty="0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42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81978"/>
              </p:ext>
            </p:extLst>
          </p:nvPr>
        </p:nvGraphicFramePr>
        <p:xfrm>
          <a:off x="3299460" y="4084638"/>
          <a:ext cx="3270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5" name="Equation" r:id="rId4" imgW="190417" imgH="152334" progId="Equation.3">
                  <p:embed/>
                </p:oleObj>
              </mc:Choice>
              <mc:Fallback>
                <p:oleObj name="Equation" r:id="rId4" imgW="190417" imgH="15233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460" y="4084638"/>
                        <a:ext cx="327025" cy="261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360"/>
              </p:ext>
            </p:extLst>
          </p:nvPr>
        </p:nvGraphicFramePr>
        <p:xfrm>
          <a:off x="3299459" y="4892199"/>
          <a:ext cx="3270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" name="Equation" r:id="rId6" imgW="190417" imgH="152334" progId="Equation.3">
                  <p:embed/>
                </p:oleObj>
              </mc:Choice>
              <mc:Fallback>
                <p:oleObj name="Equation" r:id="rId6" imgW="190417" imgH="15233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459" y="4892199"/>
                        <a:ext cx="327025" cy="261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02241"/>
              </p:ext>
            </p:extLst>
          </p:nvPr>
        </p:nvGraphicFramePr>
        <p:xfrm>
          <a:off x="7900987" y="4084638"/>
          <a:ext cx="3270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7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7" y="4084638"/>
                        <a:ext cx="327025" cy="261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66259"/>
              </p:ext>
            </p:extLst>
          </p:nvPr>
        </p:nvGraphicFramePr>
        <p:xfrm>
          <a:off x="7900987" y="4892198"/>
          <a:ext cx="3270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8" name="Equation" r:id="rId8" imgW="190417" imgH="152334" progId="Equation.3">
                  <p:embed/>
                </p:oleObj>
              </mc:Choice>
              <mc:Fallback>
                <p:oleObj name="Equation" r:id="rId8" imgW="190417" imgH="1523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7" y="4892198"/>
                        <a:ext cx="327025" cy="261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9574C5-18CE-4026-AE00-E7E21564FC0B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23825"/>
            <a:ext cx="8281035" cy="6229350"/>
          </a:xfr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 dirty="0">
                <a:latin typeface="Verdana" panose="020B0604030504040204" pitchFamily="34" charset="0"/>
              </a:rPr>
              <a:t>Review of Vector Analysis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Vector analysis is a mathematical tool with which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electromagnetic (EM) concepts are most conveniently expressed and best comprehended.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 quantity is called a </a:t>
            </a:r>
            <a:r>
              <a:rPr lang="en-US" altLang="en-US" sz="2400" u="sng" dirty="0">
                <a:solidFill>
                  <a:srgbClr val="0000FF"/>
                </a:solidFill>
                <a:latin typeface="Verdana" panose="020B0604030504040204" pitchFamily="34" charset="0"/>
              </a:rPr>
              <a:t>scalar</a:t>
            </a:r>
            <a:r>
              <a:rPr lang="en-US" altLang="en-US" sz="2400" dirty="0">
                <a:latin typeface="Verdana" panose="020B0604030504040204" pitchFamily="34" charset="0"/>
              </a:rPr>
              <a:t> if it has only magnitude (</a:t>
            </a:r>
            <a:r>
              <a:rPr lang="en-US" altLang="en-US" sz="2400" dirty="0">
                <a:solidFill>
                  <a:srgbClr val="990033"/>
                </a:solidFill>
                <a:latin typeface="Verdana" panose="020B0604030504040204" pitchFamily="34" charset="0"/>
              </a:rPr>
              <a:t>e.g., mass, temperature, electric potential, population</a:t>
            </a:r>
            <a:r>
              <a:rPr lang="en-US" altLang="en-US" sz="2400" dirty="0">
                <a:latin typeface="Verdana" panose="020B0604030504040204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 quantity is called a </a:t>
            </a:r>
            <a:r>
              <a:rPr lang="en-US" altLang="en-US" sz="2400" u="sng" dirty="0">
                <a:solidFill>
                  <a:srgbClr val="0000FF"/>
                </a:solidFill>
                <a:latin typeface="Verdana" panose="020B0604030504040204" pitchFamily="34" charset="0"/>
              </a:rPr>
              <a:t>vector</a:t>
            </a:r>
            <a:r>
              <a:rPr lang="en-US" altLang="en-US" sz="2400" dirty="0">
                <a:latin typeface="Verdana" panose="020B0604030504040204" pitchFamily="34" charset="0"/>
              </a:rPr>
              <a:t> if it has both magnitude and direction (</a:t>
            </a:r>
            <a:r>
              <a:rPr lang="en-US" altLang="en-US" sz="2400" dirty="0">
                <a:solidFill>
                  <a:srgbClr val="990033"/>
                </a:solidFill>
                <a:latin typeface="Verdana" panose="020B0604030504040204" pitchFamily="34" charset="0"/>
              </a:rPr>
              <a:t>e.g., velocity, force, electric field</a:t>
            </a:r>
            <a:r>
              <a:rPr lang="en-US" altLang="en-US" sz="2400" dirty="0">
                <a:latin typeface="Verdana" panose="020B0604030504040204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</a:t>
            </a:r>
            <a:r>
              <a:rPr lang="en-US" altLang="en-US" sz="2400" u="sng" dirty="0">
                <a:solidFill>
                  <a:srgbClr val="0000FF"/>
                </a:solidFill>
                <a:latin typeface="Verdana" panose="020B0604030504040204" pitchFamily="34" charset="0"/>
              </a:rPr>
              <a:t>magnitude</a:t>
            </a:r>
            <a:r>
              <a:rPr lang="en-US" altLang="en-US" sz="2400" dirty="0">
                <a:latin typeface="Verdana" panose="020B0604030504040204" pitchFamily="34" charset="0"/>
              </a:rPr>
              <a:t> of a vector   </a:t>
            </a:r>
            <a:r>
              <a:rPr lang="en-US" altLang="en-US" sz="2400" b="1" dirty="0">
                <a:latin typeface="Verdana" panose="020B0604030504040204" pitchFamily="34" charset="0"/>
              </a:rPr>
              <a:t>    </a:t>
            </a:r>
            <a:r>
              <a:rPr lang="en-US" altLang="en-US" sz="2400" dirty="0">
                <a:latin typeface="Verdana" panose="020B0604030504040204" pitchFamily="34" charset="0"/>
              </a:rPr>
              <a:t>is a scalar written as:</a:t>
            </a:r>
            <a:endParaRPr lang="en-US" altLang="en-US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latin typeface="Verdana" panose="020B0604030504040204" pitchFamily="34" charset="0"/>
            </a:endParaRPr>
          </a:p>
        </p:txBody>
      </p:sp>
      <p:graphicFrame>
        <p:nvGraphicFramePr>
          <p:cNvPr id="39940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51029798"/>
              </p:ext>
            </p:extLst>
          </p:nvPr>
        </p:nvGraphicFramePr>
        <p:xfrm>
          <a:off x="6866792" y="5462587"/>
          <a:ext cx="838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8" name="Mathcad" r:id="rId4" imgW="198120" imgH="160020" progId="Mathcad">
                  <p:embed/>
                </p:oleObj>
              </mc:Choice>
              <mc:Fallback>
                <p:oleObj name="Mathcad" r:id="rId4" imgW="198120" imgH="160020" progId="Mathcad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792" y="5462587"/>
                        <a:ext cx="8382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29313"/>
              </p:ext>
            </p:extLst>
          </p:nvPr>
        </p:nvGraphicFramePr>
        <p:xfrm>
          <a:off x="5040947" y="4871720"/>
          <a:ext cx="478277" cy="55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9" name="Equation" r:id="rId6" imgW="164957" imgH="190335" progId="Equation.3">
                  <p:embed/>
                </p:oleObj>
              </mc:Choice>
              <mc:Fallback>
                <p:oleObj name="Equation" r:id="rId6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947" y="4871720"/>
                        <a:ext cx="478277" cy="550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91689"/>
              </p:ext>
            </p:extLst>
          </p:nvPr>
        </p:nvGraphicFramePr>
        <p:xfrm>
          <a:off x="3373576" y="5453410"/>
          <a:ext cx="557234" cy="76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0" name="Equation" r:id="rId8" imgW="203112" imgH="279279" progId="Equation.3">
                  <p:embed/>
                </p:oleObj>
              </mc:Choice>
              <mc:Fallback>
                <p:oleObj name="Equation" r:id="rId8" imgW="203112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576" y="5453410"/>
                        <a:ext cx="557234" cy="76549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9993" y="5574179"/>
            <a:ext cx="436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i="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24CA6-165B-48A4-AED7-B84330BE38BC}"/>
              </a:ext>
            </a:extLst>
          </p:cNvPr>
          <p:cNvSpPr txBox="1"/>
          <p:nvPr/>
        </p:nvSpPr>
        <p:spPr>
          <a:xfrm>
            <a:off x="2525462" y="5741035"/>
            <a:ext cx="5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/>
              <a:t>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4226D88-6192-4E93-96A1-4B9C6DA06526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55299" name="Picture 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57" y="274638"/>
            <a:ext cx="4684835" cy="592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8481" y="654765"/>
            <a:ext cx="239150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i="0" dirty="0"/>
              <a:t>The lengths of the arrows indicate the field strength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8481" y="3429000"/>
            <a:ext cx="2391507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i="0" dirty="0"/>
              <a:t>The side-to-side spacing of the lines indicates the field strength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954087" y="228600"/>
            <a:ext cx="7812087" cy="606669"/>
          </a:xfrm>
        </p:spPr>
        <p:txBody>
          <a:bodyPr/>
          <a:lstStyle/>
          <a:p>
            <a:pPr eaLnBrk="1" hangingPunct="1"/>
            <a:r>
              <a:rPr lang="en-US" altLang="en-US" dirty="0"/>
              <a:t>Maxwell’s Equations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90" y="1521068"/>
            <a:ext cx="8354484" cy="5190851"/>
          </a:xfrm>
          <a:solidFill>
            <a:srgbClr val="FFFF00"/>
          </a:solidFill>
        </p:spPr>
      </p:pic>
      <p:sp>
        <p:nvSpPr>
          <p:cNvPr id="2" name="TextBox 1"/>
          <p:cNvSpPr txBox="1"/>
          <p:nvPr/>
        </p:nvSpPr>
        <p:spPr>
          <a:xfrm>
            <a:off x="5046785" y="2620108"/>
            <a:ext cx="2804746" cy="37367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71B2E9A-E57F-4174-A990-79970D041A7C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2" y="274638"/>
            <a:ext cx="8016875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u="sng" dirty="0">
                <a:solidFill>
                  <a:srgbClr val="0000FF"/>
                </a:solidFill>
                <a:latin typeface="Verdana" panose="020B0604030504040204" pitchFamily="34" charset="0"/>
              </a:rPr>
              <a:t>Line Integrals</a:t>
            </a:r>
          </a:p>
          <a:p>
            <a:pPr algn="ctr"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 line integral of a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vector field</a:t>
            </a:r>
            <a:r>
              <a:rPr lang="en-US" altLang="en-US" sz="2400" dirty="0">
                <a:latin typeface="Verdana" panose="020B0604030504040204" pitchFamily="34" charset="0"/>
              </a:rPr>
              <a:t> can be calculated whenever a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path</a:t>
            </a:r>
            <a:r>
              <a:rPr lang="en-US" altLang="en-US" sz="2400" dirty="0">
                <a:latin typeface="Verdana" panose="020B0604030504040204" pitchFamily="34" charset="0"/>
              </a:rPr>
              <a:t> has been specified through the field.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The line integral of the field       along the path P is defined as</a:t>
            </a:r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41629"/>
              </p:ext>
            </p:extLst>
          </p:nvPr>
        </p:nvGraphicFramePr>
        <p:xfrm>
          <a:off x="5305425" y="3182502"/>
          <a:ext cx="467519" cy="54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9" name="Equation" r:id="rId4" imgW="164957" imgH="190335" progId="Equation.3">
                  <p:embed/>
                </p:oleObj>
              </mc:Choice>
              <mc:Fallback>
                <p:oleObj name="Equation" r:id="rId4" imgW="164957" imgH="19033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3182502"/>
                        <a:ext cx="467519" cy="54177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40637"/>
              </p:ext>
            </p:extLst>
          </p:nvPr>
        </p:nvGraphicFramePr>
        <p:xfrm>
          <a:off x="1280428" y="4418868"/>
          <a:ext cx="3782472" cy="12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0" name="Equation" r:id="rId6" imgW="1536700" imgH="508000" progId="Equation.3">
                  <p:embed/>
                </p:oleObj>
              </mc:Choice>
              <mc:Fallback>
                <p:oleObj name="Equation" r:id="rId6" imgW="15367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428" y="4418868"/>
                        <a:ext cx="3782472" cy="1248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6C4EF658-6D43-4B32-BC11-30260549B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10640"/>
              </p:ext>
            </p:extLst>
          </p:nvPr>
        </p:nvGraphicFramePr>
        <p:xfrm>
          <a:off x="5587679" y="4836020"/>
          <a:ext cx="3221358" cy="60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1" name="Equation" r:id="rId8" imgW="1295400" imgH="241300" progId="Equation.3">
                  <p:embed/>
                </p:oleObj>
              </mc:Choice>
              <mc:Fallback>
                <p:oleObj name="Equation" r:id="rId8" imgW="1295400" imgH="241300" progId="Equation.3">
                  <p:embed/>
                  <p:pic>
                    <p:nvPicPr>
                      <p:cNvPr id="481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679" y="4836020"/>
                        <a:ext cx="3221358" cy="600809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18F81C-38D8-4650-8380-2CDEA8746CCF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58371" name="Picture 4" descr="Untitled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319"/>
            <a:ext cx="5972175" cy="676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C0B744B-4FC3-4A2B-9A64-E278065F56EF}"/>
              </a:ext>
            </a:extLst>
          </p:cNvPr>
          <p:cNvSpPr/>
          <p:nvPr/>
        </p:nvSpPr>
        <p:spPr bwMode="auto">
          <a:xfrm>
            <a:off x="5905499" y="768348"/>
            <a:ext cx="1304925" cy="42862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4213BCF-D131-4877-B926-3BE09399A47C}"/>
              </a:ext>
            </a:extLst>
          </p:cNvPr>
          <p:cNvSpPr/>
          <p:nvPr/>
        </p:nvSpPr>
        <p:spPr bwMode="auto">
          <a:xfrm>
            <a:off x="6424612" y="2482187"/>
            <a:ext cx="1304925" cy="42862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D9F1FF6-155F-4761-AF50-0B29019873D9}"/>
              </a:ext>
            </a:extLst>
          </p:cNvPr>
          <p:cNvSpPr/>
          <p:nvPr/>
        </p:nvSpPr>
        <p:spPr bwMode="auto">
          <a:xfrm>
            <a:off x="6219824" y="4340223"/>
            <a:ext cx="1304925" cy="42862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25D55273-7ACE-4316-9DA3-5B057FE13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35930"/>
              </p:ext>
            </p:extLst>
          </p:nvPr>
        </p:nvGraphicFramePr>
        <p:xfrm>
          <a:off x="6091237" y="5844711"/>
          <a:ext cx="2912450" cy="96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7" name="Equation" r:id="rId5" imgW="1536700" imgH="508000" progId="Equation.3">
                  <p:embed/>
                </p:oleObj>
              </mc:Choice>
              <mc:Fallback>
                <p:oleObj name="Equation" r:id="rId5" imgW="1536700" imgH="508000" progId="Equation.3">
                  <p:embed/>
                  <p:pic>
                    <p:nvPicPr>
                      <p:cNvPr id="573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7" y="5844711"/>
                        <a:ext cx="2912450" cy="9611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E37A4B8-A7FF-40A5-88C6-00B8B54E6DE1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6" y="538162"/>
            <a:ext cx="7867650" cy="592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Example</a:t>
            </a:r>
            <a:r>
              <a:rPr lang="en-US" altLang="en-US" sz="2000" dirty="0">
                <a:latin typeface="Verdana" panose="020B0604030504040204" pitchFamily="34" charset="0"/>
              </a:rPr>
              <a:t>. The vector       is given by                     where V</a:t>
            </a:r>
            <a:r>
              <a:rPr lang="en-US" altLang="en-US" sz="2000" baseline="-25000" dirty="0">
                <a:latin typeface="Verdana" panose="020B0604030504040204" pitchFamily="34" charset="0"/>
              </a:rPr>
              <a:t>o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is a constant. Find the line integral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where the path P is the</a:t>
            </a:r>
          </a:p>
          <a:p>
            <a:pPr eaLnBrk="1" hangingPunct="1">
              <a:buFontTx/>
              <a:buNone/>
            </a:pP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closed square path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in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sketch.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It is convenient to break the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path P up into the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four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parts P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, P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2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, 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P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3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, and P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4</a:t>
            </a:r>
            <a:r>
              <a:rPr lang="en-US" altLang="en-US" sz="2000" dirty="0"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59396" name="Picture 4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92" y="1833266"/>
            <a:ext cx="4154965" cy="38342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38471"/>
              </p:ext>
            </p:extLst>
          </p:nvPr>
        </p:nvGraphicFramePr>
        <p:xfrm>
          <a:off x="1348076" y="1645973"/>
          <a:ext cx="2157086" cy="115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" name="Equation" r:id="rId5" imgW="736280" imgH="393529" progId="Equation.3">
                  <p:embed/>
                </p:oleObj>
              </mc:Choice>
              <mc:Fallback>
                <p:oleObj name="Equation" r:id="rId5" imgW="736280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076" y="1645973"/>
                        <a:ext cx="2157086" cy="11543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9184"/>
              </p:ext>
            </p:extLst>
          </p:nvPr>
        </p:nvGraphicFramePr>
        <p:xfrm>
          <a:off x="3629944" y="413977"/>
          <a:ext cx="409770" cy="47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6" name="Equation" r:id="rId7" imgW="164957" imgH="190335" progId="Equation.3">
                  <p:embed/>
                </p:oleObj>
              </mc:Choice>
              <mc:Fallback>
                <p:oleObj name="Equation" r:id="rId7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44" y="413977"/>
                        <a:ext cx="409770" cy="47419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37368"/>
              </p:ext>
            </p:extLst>
          </p:nvPr>
        </p:nvGraphicFramePr>
        <p:xfrm>
          <a:off x="5628357" y="444739"/>
          <a:ext cx="1626886" cy="60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7" name="Equation" r:id="rId9" imgW="647700" imgH="241300" progId="Equation.3">
                  <p:embed/>
                </p:oleObj>
              </mc:Choice>
              <mc:Fallback>
                <p:oleObj name="Equation" r:id="rId9" imgW="647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357" y="444739"/>
                        <a:ext cx="1626886" cy="60477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B004AD-A970-4332-A1A9-044A7EC33032}"/>
              </a:ext>
            </a:extLst>
          </p:cNvPr>
          <p:cNvCxnSpPr>
            <a:cxnSpLocks/>
          </p:cNvCxnSpPr>
          <p:nvPr/>
        </p:nvCxnSpPr>
        <p:spPr bwMode="auto">
          <a:xfrm>
            <a:off x="5400675" y="3495675"/>
            <a:ext cx="2752725" cy="666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273A1F-8F49-409F-8AF2-2DF46B044366}"/>
              </a:ext>
            </a:extLst>
          </p:cNvPr>
          <p:cNvCxnSpPr>
            <a:cxnSpLocks/>
          </p:cNvCxnSpPr>
          <p:nvPr/>
        </p:nvCxnSpPr>
        <p:spPr bwMode="auto">
          <a:xfrm>
            <a:off x="5400675" y="4086225"/>
            <a:ext cx="2752725" cy="28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2F47DC5C-1829-4C98-A92E-580AC95F8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201269"/>
              </p:ext>
            </p:extLst>
          </p:nvPr>
        </p:nvGraphicFramePr>
        <p:xfrm>
          <a:off x="8295984" y="3564699"/>
          <a:ext cx="409770" cy="47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8" name="Equation" r:id="rId11" imgW="164957" imgH="190335" progId="Equation.3">
                  <p:embed/>
                </p:oleObj>
              </mc:Choice>
              <mc:Fallback>
                <p:oleObj name="Equation" r:id="rId11" imgW="164957" imgH="190335" progId="Equation.3">
                  <p:embed/>
                  <p:pic>
                    <p:nvPicPr>
                      <p:cNvPr id="593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5984" y="3564699"/>
                        <a:ext cx="409770" cy="47419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E8E3A89C-B2F3-40F5-9201-375B59018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452099"/>
              </p:ext>
            </p:extLst>
          </p:nvPr>
        </p:nvGraphicFramePr>
        <p:xfrm>
          <a:off x="6886714" y="5247559"/>
          <a:ext cx="1614155" cy="568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9" name="Equation" r:id="rId12" imgW="685800" imgH="241300" progId="Equation.3">
                  <p:embed/>
                </p:oleObj>
              </mc:Choice>
              <mc:Fallback>
                <p:oleObj name="Equation" r:id="rId12" imgW="685800" imgH="2413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714" y="5247559"/>
                        <a:ext cx="1614155" cy="56814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F4013C-CF2C-40BD-A187-152DCF4F9EC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34225" y="4638060"/>
            <a:ext cx="442062" cy="6094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6F4672-4721-489F-AB75-C407F5F8AC97}"/>
              </a:ext>
            </a:extLst>
          </p:cNvPr>
          <p:cNvCxnSpPr>
            <a:cxnSpLocks/>
          </p:cNvCxnSpPr>
          <p:nvPr/>
        </p:nvCxnSpPr>
        <p:spPr bwMode="auto">
          <a:xfrm>
            <a:off x="6219825" y="1058394"/>
            <a:ext cx="666889" cy="2437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CCBA47-FBEB-48B9-9DCA-563478CA3D95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11163"/>
            <a:ext cx="7999412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For segment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P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  <a:r>
              <a:rPr lang="en-US" altLang="en-US" sz="2000" dirty="0">
                <a:latin typeface="Verdana" panose="020B0604030504040204" pitchFamily="34" charset="0"/>
              </a:rPr>
              <a:t>,   		Thus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For segment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P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2 </a:t>
            </a:r>
            <a:r>
              <a:rPr lang="en-US" altLang="en-US" sz="2000" dirty="0">
                <a:latin typeface="Verdana" panose="020B0604030504040204" pitchFamily="34" charset="0"/>
              </a:rPr>
              <a:t>, 		and</a:t>
            </a: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pic>
        <p:nvPicPr>
          <p:cNvPr id="60420" name="Picture 4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6" y="0"/>
            <a:ext cx="3136166" cy="300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49062"/>
              </p:ext>
            </p:extLst>
          </p:nvPr>
        </p:nvGraphicFramePr>
        <p:xfrm>
          <a:off x="3117057" y="2955459"/>
          <a:ext cx="11636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4" name="Equation" r:id="rId5" imgW="685800" imgH="241300" progId="Equation.3">
                  <p:embed/>
                </p:oleObj>
              </mc:Choice>
              <mc:Fallback>
                <p:oleObj name="Equation" r:id="rId5" imgW="6858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057" y="2955459"/>
                        <a:ext cx="1163637" cy="4095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986750"/>
              </p:ext>
            </p:extLst>
          </p:nvPr>
        </p:nvGraphicFramePr>
        <p:xfrm>
          <a:off x="771525" y="3466759"/>
          <a:ext cx="7995490" cy="91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5" name="Equation" r:id="rId7" imgW="4457700" imgH="508000" progId="Equation.3">
                  <p:embed/>
                </p:oleObj>
              </mc:Choice>
              <mc:Fallback>
                <p:oleObj name="Equation" r:id="rId7" imgW="44577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466759"/>
                        <a:ext cx="7995490" cy="913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8796"/>
              </p:ext>
            </p:extLst>
          </p:nvPr>
        </p:nvGraphicFramePr>
        <p:xfrm>
          <a:off x="3117057" y="4370683"/>
          <a:ext cx="1192212" cy="52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6" name="Equation" r:id="rId9" imgW="609336" imgH="266584" progId="Equation.3">
                  <p:embed/>
                </p:oleObj>
              </mc:Choice>
              <mc:Fallback>
                <p:oleObj name="Equation" r:id="rId9" imgW="609336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057" y="4370683"/>
                        <a:ext cx="1192212" cy="52216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208503"/>
              </p:ext>
            </p:extLst>
          </p:nvPr>
        </p:nvGraphicFramePr>
        <p:xfrm>
          <a:off x="1046831" y="5005145"/>
          <a:ext cx="6793196" cy="112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7" name="Equation" r:id="rId11" imgW="2997200" imgH="495300" progId="Equation.3">
                  <p:embed/>
                </p:oleObj>
              </mc:Choice>
              <mc:Fallback>
                <p:oleObj name="Equation" r:id="rId11" imgW="29972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831" y="5005145"/>
                        <a:ext cx="6793196" cy="11210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cxnSp>
        <p:nvCxnSpPr>
          <p:cNvPr id="60426" name="Straight Arrow Connector 10"/>
          <p:cNvCxnSpPr>
            <a:cxnSpLocks noChangeShapeType="1"/>
          </p:cNvCxnSpPr>
          <p:nvPr/>
        </p:nvCxnSpPr>
        <p:spPr bwMode="auto">
          <a:xfrm>
            <a:off x="3517900" y="1219200"/>
            <a:ext cx="176530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Arrow Connector 11"/>
          <p:cNvCxnSpPr>
            <a:cxnSpLocks noChangeShapeType="1"/>
          </p:cNvCxnSpPr>
          <p:nvPr/>
        </p:nvCxnSpPr>
        <p:spPr bwMode="auto">
          <a:xfrm>
            <a:off x="3517900" y="1587500"/>
            <a:ext cx="176530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04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33751"/>
              </p:ext>
            </p:extLst>
          </p:nvPr>
        </p:nvGraphicFramePr>
        <p:xfrm>
          <a:off x="5510865" y="1134775"/>
          <a:ext cx="1147110" cy="43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8" name="Equation" r:id="rId13" imgW="533400" imgH="203200" progId="Equation.3">
                  <p:embed/>
                </p:oleObj>
              </mc:Choice>
              <mc:Fallback>
                <p:oleObj name="Equation" r:id="rId13" imgW="5334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865" y="1134775"/>
                        <a:ext cx="1147110" cy="43758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1DA2CED-B4F6-4E32-8438-F0DACF79C0F6}"/>
              </a:ext>
            </a:extLst>
          </p:cNvPr>
          <p:cNvSpPr txBox="1"/>
          <p:nvPr/>
        </p:nvSpPr>
        <p:spPr>
          <a:xfrm>
            <a:off x="8039101" y="3676650"/>
            <a:ext cx="812052" cy="4670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12E1A7-9C71-40DC-86F8-2FFA87847240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794" y="274638"/>
            <a:ext cx="7970837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For segment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P</a:t>
            </a:r>
            <a:r>
              <a:rPr lang="en-US" altLang="en-US" sz="2000" b="1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3</a:t>
            </a:r>
            <a:r>
              <a:rPr lang="en-US" altLang="en-US" sz="2000" dirty="0">
                <a:latin typeface="Verdana" panose="020B0604030504040204" pitchFamily="34" charset="0"/>
              </a:rPr>
              <a:t>,</a:t>
            </a:r>
            <a:r>
              <a:rPr lang="en-US" altLang="en-US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  <p:graphicFrame>
        <p:nvGraphicFramePr>
          <p:cNvPr id="614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31769"/>
              </p:ext>
            </p:extLst>
          </p:nvPr>
        </p:nvGraphicFramePr>
        <p:xfrm>
          <a:off x="960436" y="1026323"/>
          <a:ext cx="7178675" cy="57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9" name="Equation" r:id="rId4" imgW="3352800" imgH="254000" progId="Equation.3">
                  <p:embed/>
                </p:oleObj>
              </mc:Choice>
              <mc:Fallback>
                <p:oleObj name="Equation" r:id="rId4" imgW="3352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6" y="1026323"/>
                        <a:ext cx="7178675" cy="57246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24306"/>
              </p:ext>
            </p:extLst>
          </p:nvPr>
        </p:nvGraphicFramePr>
        <p:xfrm>
          <a:off x="1196974" y="1873426"/>
          <a:ext cx="5013325" cy="99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0" name="Equation" r:id="rId6" imgW="2565400" imgH="508000" progId="Equation.3">
                  <p:embed/>
                </p:oleObj>
              </mc:Choice>
              <mc:Fallback>
                <p:oleObj name="Equation" r:id="rId6" imgW="25654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4" y="1873426"/>
                        <a:ext cx="5013325" cy="995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50268"/>
              </p:ext>
            </p:extLst>
          </p:nvPr>
        </p:nvGraphicFramePr>
        <p:xfrm>
          <a:off x="4159252" y="3314073"/>
          <a:ext cx="1593851" cy="79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1" name="Equation" r:id="rId8" imgW="787058" imgH="393529" progId="Equation.3">
                  <p:embed/>
                </p:oleObj>
              </mc:Choice>
              <mc:Fallback>
                <p:oleObj name="Equation" r:id="rId8" imgW="78705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2" y="3314073"/>
                        <a:ext cx="1593851" cy="7978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30514"/>
              </p:ext>
            </p:extLst>
          </p:nvPr>
        </p:nvGraphicFramePr>
        <p:xfrm>
          <a:off x="594376" y="5375131"/>
          <a:ext cx="8549624" cy="79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2" name="Equation" r:id="rId10" imgW="4356100" imgH="406400" progId="Equation.3">
                  <p:embed/>
                </p:oleObj>
              </mc:Choice>
              <mc:Fallback>
                <p:oleObj name="Equation" r:id="rId10" imgW="43561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76" y="5375131"/>
                        <a:ext cx="8549624" cy="797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2AFA4-2EAC-4FCB-B23B-0A1D9E9E75D5}"/>
              </a:ext>
            </a:extLst>
          </p:cNvPr>
          <p:cNvSpPr txBox="1"/>
          <p:nvPr/>
        </p:nvSpPr>
        <p:spPr>
          <a:xfrm>
            <a:off x="5476876" y="5383803"/>
            <a:ext cx="3667124" cy="503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DBB36-27B9-4DC5-A766-11C5FA0ED4DA}"/>
              </a:ext>
            </a:extLst>
          </p:cNvPr>
          <p:cNvSpPr txBox="1"/>
          <p:nvPr/>
        </p:nvSpPr>
        <p:spPr>
          <a:xfrm>
            <a:off x="857250" y="3312895"/>
            <a:ext cx="2638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b="1" i="0" u="sng" dirty="0">
                <a:solidFill>
                  <a:srgbClr val="0000FF"/>
                </a:solidFill>
                <a:latin typeface="Verdana" panose="020B0604030504040204" pitchFamily="34" charset="0"/>
              </a:rPr>
              <a:t>For segment </a:t>
            </a:r>
            <a:r>
              <a:rPr lang="en-US" altLang="en-US" sz="2000" b="1" i="0" dirty="0">
                <a:solidFill>
                  <a:srgbClr val="0000FF"/>
                </a:solidFill>
                <a:latin typeface="Verdana" panose="020B0604030504040204" pitchFamily="34" charset="0"/>
              </a:rPr>
              <a:t>P</a:t>
            </a:r>
            <a:r>
              <a:rPr lang="en-US" altLang="en-US" sz="2000" b="1" i="0" baseline="-25000" dirty="0">
                <a:solidFill>
                  <a:srgbClr val="0000FF"/>
                </a:solidFill>
                <a:latin typeface="Verdana" panose="020B0604030504040204" pitchFamily="34" charset="0"/>
              </a:rPr>
              <a:t>4 </a:t>
            </a:r>
            <a:r>
              <a:rPr lang="en-US" altLang="en-US" sz="1200" dirty="0">
                <a:latin typeface="Verdana" panose="020B0604030504040204" pitchFamily="34" charset="0"/>
              </a:rPr>
              <a:t>,</a:t>
            </a:r>
            <a:r>
              <a:rPr lang="en-US" altLang="en-US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3DFA7CF2-8AA9-4925-8300-FBAA0067F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9795"/>
              </p:ext>
            </p:extLst>
          </p:nvPr>
        </p:nvGraphicFramePr>
        <p:xfrm>
          <a:off x="795216" y="4404494"/>
          <a:ext cx="1645401" cy="88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3" name="Equation" r:id="rId12" imgW="736280" imgH="393529" progId="Equation.3">
                  <p:embed/>
                </p:oleObj>
              </mc:Choice>
              <mc:Fallback>
                <p:oleObj name="Equation" r:id="rId12" imgW="736280" imgH="393529" progId="Equation.3">
                  <p:embed/>
                  <p:pic>
                    <p:nvPicPr>
                      <p:cNvPr id="593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16" y="4404494"/>
                        <a:ext cx="1645401" cy="88054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5B0CEB-12A4-4901-9523-877AA61CE05D}"/>
              </a:ext>
            </a:extLst>
          </p:cNvPr>
          <p:cNvSpPr txBox="1"/>
          <p:nvPr/>
        </p:nvSpPr>
        <p:spPr>
          <a:xfrm>
            <a:off x="5321492" y="2063648"/>
            <a:ext cx="863222" cy="5736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BC88D-D420-4BB9-A301-500F06079C1B}"/>
              </a:ext>
            </a:extLst>
          </p:cNvPr>
          <p:cNvSpPr txBox="1"/>
          <p:nvPr/>
        </p:nvSpPr>
        <p:spPr>
          <a:xfrm>
            <a:off x="2840961" y="5450578"/>
            <a:ext cx="724321" cy="41127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35E81-5579-42C9-9DF2-997BDDA3323D}"/>
              </a:ext>
            </a:extLst>
          </p:cNvPr>
          <p:cNvSpPr txBox="1"/>
          <p:nvPr/>
        </p:nvSpPr>
        <p:spPr>
          <a:xfrm>
            <a:off x="4029076" y="5425304"/>
            <a:ext cx="927102" cy="4670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1BAFCE-EE42-4BD2-B23C-052017A1DB6C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03225"/>
            <a:ext cx="8397875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Example</a:t>
            </a:r>
            <a:r>
              <a:rPr lang="en-US" altLang="en-US" sz="2000" dirty="0">
                <a:latin typeface="Verdana" panose="020B0604030504040204" pitchFamily="34" charset="0"/>
              </a:rPr>
              <a:t>.	Let the vector field       be given by		. 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Find the line integral of    over the 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semicircular path</a:t>
            </a:r>
            <a:r>
              <a:rPr lang="en-US" altLang="en-US" sz="2000" u="sng" dirty="0">
                <a:latin typeface="Verdana" panose="020B0604030504040204" pitchFamily="34" charset="0"/>
              </a:rPr>
              <a:t> 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of radius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shown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below: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62468" name="Picture 4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181100"/>
            <a:ext cx="31623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69" name="Object 2"/>
          <p:cNvGraphicFramePr>
            <a:graphicFrameLocks noChangeAspect="1"/>
          </p:cNvGraphicFramePr>
          <p:nvPr/>
        </p:nvGraphicFramePr>
        <p:xfrm>
          <a:off x="7127875" y="430213"/>
          <a:ext cx="1101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9" name="Equation" r:id="rId5" imgW="647700" imgH="241300" progId="Equation.3">
                  <p:embed/>
                </p:oleObj>
              </mc:Choice>
              <mc:Fallback>
                <p:oleObj name="Equation" r:id="rId5" imgW="6477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430213"/>
                        <a:ext cx="1101725" cy="409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3"/>
          <p:cNvGraphicFramePr>
            <a:graphicFrameLocks noChangeAspect="1"/>
          </p:cNvGraphicFramePr>
          <p:nvPr/>
        </p:nvGraphicFramePr>
        <p:xfrm>
          <a:off x="3651250" y="766763"/>
          <a:ext cx="2714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0" name="Equation" r:id="rId7" imgW="164957" imgH="190335" progId="Equation.3">
                  <p:embed/>
                </p:oleObj>
              </mc:Choice>
              <mc:Fallback>
                <p:oleObj name="Equation" r:id="rId7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766763"/>
                        <a:ext cx="27146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78527"/>
              </p:ext>
            </p:extLst>
          </p:nvPr>
        </p:nvGraphicFramePr>
        <p:xfrm>
          <a:off x="5025415" y="438151"/>
          <a:ext cx="2794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1" name="Equation" r:id="rId9" imgW="164957" imgH="190335" progId="Equation.3">
                  <p:embed/>
                </p:oleObj>
              </mc:Choice>
              <mc:Fallback>
                <p:oleObj name="Equation" r:id="rId9" imgW="164957" imgH="1903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15" y="438151"/>
                        <a:ext cx="2794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678363" y="1325563"/>
            <a:ext cx="27574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i="0"/>
              <a:t>Consider the contribution of the path segment located at the angle </a:t>
            </a:r>
          </a:p>
        </p:txBody>
      </p:sp>
      <p:graphicFrame>
        <p:nvGraphicFramePr>
          <p:cNvPr id="62473" name="Object 5"/>
          <p:cNvGraphicFramePr>
            <a:graphicFrameLocks noChangeAspect="1"/>
          </p:cNvGraphicFramePr>
          <p:nvPr/>
        </p:nvGraphicFramePr>
        <p:xfrm>
          <a:off x="5634038" y="182562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2" name="Equation" r:id="rId10" imgW="152202" imgH="177569" progId="Equation.3">
                  <p:embed/>
                </p:oleObj>
              </mc:Choice>
              <mc:Fallback>
                <p:oleObj name="Equation" r:id="rId10" imgW="152202" imgH="1775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1825625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75685"/>
              </p:ext>
            </p:extLst>
          </p:nvPr>
        </p:nvGraphicFramePr>
        <p:xfrm>
          <a:off x="5025415" y="2133600"/>
          <a:ext cx="3813785" cy="414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3" name="Equation" r:id="rId12" imgW="1689100" imgH="2552700" progId="Equation.3">
                  <p:embed/>
                </p:oleObj>
              </mc:Choice>
              <mc:Fallback>
                <p:oleObj name="Equation" r:id="rId12" imgW="1689100" imgH="2552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15" y="2133600"/>
                        <a:ext cx="3813785" cy="414189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5584" y="4057650"/>
            <a:ext cx="144279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0" dirty="0"/>
              <a:t>We will integrate from </a:t>
            </a:r>
            <a:r>
              <a:rPr lang="el-GR" sz="1600" i="0" dirty="0"/>
              <a:t>θ</a:t>
            </a:r>
            <a:r>
              <a:rPr lang="en-US" sz="1600" i="0" dirty="0"/>
              <a:t>=0 to </a:t>
            </a:r>
            <a:r>
              <a:rPr lang="el-GR" sz="1600" i="0" dirty="0"/>
              <a:t>θ</a:t>
            </a:r>
            <a:r>
              <a:rPr lang="en-US" sz="1600" i="0" dirty="0"/>
              <a:t>=180</a:t>
            </a:r>
            <a:r>
              <a:rPr lang="en-US" sz="1600" i="0" baseline="30000" dirty="0"/>
              <a:t>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4554" y="5389685"/>
            <a:ext cx="184638" cy="276999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2423" y="2875085"/>
            <a:ext cx="38686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0" dirty="0"/>
              <a:t>P</a:t>
            </a:r>
            <a:r>
              <a:rPr lang="en-US" b="1" i="0" baseline="-250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1388" y="2844354"/>
            <a:ext cx="46265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i="0" dirty="0">
                <a:solidFill>
                  <a:srgbClr val="000000"/>
                </a:solidFill>
              </a:rPr>
              <a:t>P</a:t>
            </a:r>
            <a:r>
              <a:rPr lang="en-US" b="1" i="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C9C45A5-DB5F-4F2E-B9BE-F68EDED7E958}"/>
              </a:ext>
            </a:extLst>
          </p:cNvPr>
          <p:cNvSpPr/>
          <p:nvPr/>
        </p:nvSpPr>
        <p:spPr bwMode="auto">
          <a:xfrm>
            <a:off x="2189285" y="2085975"/>
            <a:ext cx="106239" cy="114300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F3436D2-3E54-4BE7-9E36-2C2E8C45EA4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77189" y="3350595"/>
            <a:ext cx="2330453" cy="298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F6A72989-FF8B-4591-9591-505F4E469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74896"/>
              </p:ext>
            </p:extLst>
          </p:nvPr>
        </p:nvGraphicFramePr>
        <p:xfrm>
          <a:off x="7501285" y="1198563"/>
          <a:ext cx="1364554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4" name="Equation" r:id="rId14" imgW="736280" imgH="393529" progId="Equation.3">
                  <p:embed/>
                </p:oleObj>
              </mc:Choice>
              <mc:Fallback>
                <p:oleObj name="Equation" r:id="rId14" imgW="736280" imgH="393529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3DFA7CF2-8AA9-4925-8300-FBAA0067F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285" y="1198563"/>
                        <a:ext cx="1364554" cy="730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DE9D-2B69-4F7D-B0D5-2886B70B91E9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309" y="533046"/>
            <a:ext cx="6189076" cy="431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771525" y="5182303"/>
            <a:ext cx="809625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i="0" dirty="0">
                <a:solidFill>
                  <a:srgbClr val="000000"/>
                </a:solidFill>
              </a:rPr>
              <a:t>The same result would be obtained if we integrated from P</a:t>
            </a:r>
            <a:r>
              <a:rPr lang="en-US" sz="2000" i="0" baseline="-25000" dirty="0">
                <a:solidFill>
                  <a:srgbClr val="000000"/>
                </a:solidFill>
              </a:rPr>
              <a:t>1</a:t>
            </a:r>
            <a:r>
              <a:rPr lang="en-US" sz="2000" i="0" dirty="0">
                <a:solidFill>
                  <a:srgbClr val="000000"/>
                </a:solidFill>
              </a:rPr>
              <a:t> to P</a:t>
            </a:r>
            <a:r>
              <a:rPr lang="en-US" sz="2000" i="0" baseline="-25000" dirty="0">
                <a:solidFill>
                  <a:srgbClr val="000000"/>
                </a:solidFill>
              </a:rPr>
              <a:t>2</a:t>
            </a:r>
            <a:r>
              <a:rPr lang="en-US" sz="2000" i="0" dirty="0">
                <a:solidFill>
                  <a:srgbClr val="000000"/>
                </a:solidFill>
              </a:rPr>
              <a:t> along the x-axis (              ), so it is independent of the integration path (uniform field is </a:t>
            </a:r>
            <a:r>
              <a:rPr lang="en-US" sz="2000" b="1" i="0" dirty="0">
                <a:solidFill>
                  <a:srgbClr val="0000FF"/>
                </a:solidFill>
              </a:rPr>
              <a:t>conservative</a:t>
            </a:r>
            <a:r>
              <a:rPr lang="en-US" sz="2000" i="0" dirty="0">
                <a:solidFill>
                  <a:srgbClr val="000000"/>
                </a:solidFill>
              </a:rPr>
              <a:t>).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432085"/>
              </p:ext>
            </p:extLst>
          </p:nvPr>
        </p:nvGraphicFramePr>
        <p:xfrm>
          <a:off x="3894931" y="5485346"/>
          <a:ext cx="11636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9" name="Equation" r:id="rId4" imgW="685800" imgH="241300" progId="Equation.3">
                  <p:embed/>
                </p:oleObj>
              </mc:Choice>
              <mc:Fallback>
                <p:oleObj name="Equation" r:id="rId4" imgW="685800" imgH="2413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931" y="5485346"/>
                        <a:ext cx="11636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69477" y="4211515"/>
            <a:ext cx="835269" cy="6363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84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46C563-D9FA-4F61-A0C2-9DB1DD097897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457200"/>
            <a:ext cx="8031162" cy="568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Surface Integrals</a:t>
            </a:r>
            <a:endParaRPr lang="en-US" altLang="en-US" sz="2400" b="1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Surface integration amounts to adding up </a:t>
            </a:r>
            <a:r>
              <a:rPr lang="en-US" altLang="en-US" sz="20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normal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components</a:t>
            </a:r>
            <a:r>
              <a:rPr lang="en-US" altLang="en-US" sz="2000" dirty="0">
                <a:latin typeface="Verdana" panose="020B0604030504040204" pitchFamily="34" charset="0"/>
              </a:rPr>
              <a:t> of a vector field over a given surface 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We break the surface S into small surface elements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assign to each element a vector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is equal to the area of the surface element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is the unit vector normal (perpendicular) to the surface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element</a:t>
            </a:r>
          </a:p>
        </p:txBody>
      </p:sp>
      <p:graphicFrame>
        <p:nvGraphicFramePr>
          <p:cNvPr id="6451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301402"/>
              </p:ext>
            </p:extLst>
          </p:nvPr>
        </p:nvGraphicFramePr>
        <p:xfrm>
          <a:off x="5008563" y="4127500"/>
          <a:ext cx="1352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2" name="Equation" r:id="rId6" imgW="799753" imgH="304668" progId="Equation.3">
                  <p:embed/>
                </p:oleObj>
              </mc:Choice>
              <mc:Fallback>
                <p:oleObj name="Equation" r:id="rId6" imgW="799753" imgH="30466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4127500"/>
                        <a:ext cx="1352550" cy="514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44775"/>
              </p:ext>
            </p:extLst>
          </p:nvPr>
        </p:nvGraphicFramePr>
        <p:xfrm>
          <a:off x="709612" y="5226050"/>
          <a:ext cx="3190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3" name="Equation" r:id="rId8" imgW="190335" imgH="215713" progId="Equation.3">
                  <p:embed/>
                </p:oleObj>
              </mc:Choice>
              <mc:Fallback>
                <p:oleObj name="Equation" r:id="rId8" imgW="190335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" y="5226050"/>
                        <a:ext cx="319087" cy="360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58346"/>
              </p:ext>
            </p:extLst>
          </p:nvPr>
        </p:nvGraphicFramePr>
        <p:xfrm>
          <a:off x="649286" y="4770438"/>
          <a:ext cx="3794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4" name="Equation" r:id="rId10" imgW="253780" imgH="304536" progId="Equation.3">
                  <p:embed/>
                </p:oleObj>
              </mc:Choice>
              <mc:Fallback>
                <p:oleObj name="Equation" r:id="rId10" imgW="253780" imgH="30453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6" y="4770438"/>
                        <a:ext cx="379413" cy="455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870576" y="2740026"/>
            <a:ext cx="2816224" cy="1015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The flux of a vector field </a:t>
            </a:r>
            <a:r>
              <a:rPr lang="en-US" altLang="en-US" sz="2000" b="1" i="0" dirty="0"/>
              <a:t>V </a:t>
            </a:r>
            <a:r>
              <a:rPr lang="en-US" altLang="en-US" sz="2000" i="0" dirty="0"/>
              <a:t>through surface S</a:t>
            </a:r>
          </a:p>
        </p:txBody>
      </p:sp>
      <p:pic>
        <p:nvPicPr>
          <p:cNvPr id="64521" name="Picture 11" descr="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844675"/>
            <a:ext cx="4214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47D7B28B-C49C-47C8-B8E8-28663AE33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987549"/>
              </p:ext>
            </p:extLst>
          </p:nvPr>
        </p:nvGraphicFramePr>
        <p:xfrm>
          <a:off x="5249863" y="1953569"/>
          <a:ext cx="2816224" cy="67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5" name="Equation" r:id="rId13" imgW="1637589" imgH="393529" progId="Equation.3">
                  <p:embed/>
                </p:oleObj>
              </mc:Choice>
              <mc:Fallback>
                <p:oleObj name="Equation" r:id="rId13" imgW="1637589" imgH="393529" progId="Equation.3">
                  <p:embed/>
                  <p:pic>
                    <p:nvPicPr>
                      <p:cNvPr id="655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1953569"/>
                        <a:ext cx="2816224" cy="677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657996C-F1E6-45F2-B4FA-AE6E276B358A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096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9761" y="461963"/>
            <a:ext cx="8343119" cy="576897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 </a:t>
            </a:r>
            <a:r>
              <a:rPr lang="en-US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unit vector </a:t>
            </a:r>
            <a:r>
              <a:rPr lang="en-US" altLang="en-US" sz="2400" dirty="0">
                <a:latin typeface="Verdana" panose="020B0604030504040204" pitchFamily="34" charset="0"/>
              </a:rPr>
              <a:t>      along      is defined as a vector whose magnitude is unity (that is, 1) and its direction is along</a:t>
            </a:r>
            <a:endParaRPr lang="en-US" altLang="en-US" sz="2400" b="1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b="1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b="1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b="1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                                                                                                                        </a:t>
            </a:r>
          </a:p>
        </p:txBody>
      </p:sp>
      <p:sp>
        <p:nvSpPr>
          <p:cNvPr id="40964" name="Rectangle 26"/>
          <p:cNvSpPr>
            <a:spLocks noChangeArrowheads="1"/>
          </p:cNvSpPr>
          <p:nvPr/>
        </p:nvSpPr>
        <p:spPr bwMode="auto">
          <a:xfrm>
            <a:off x="3200400" y="3170238"/>
            <a:ext cx="1527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i="0"/>
              <a:t> </a:t>
            </a:r>
          </a:p>
        </p:txBody>
      </p:sp>
      <p:graphicFrame>
        <p:nvGraphicFramePr>
          <p:cNvPr id="409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01388"/>
              </p:ext>
            </p:extLst>
          </p:nvPr>
        </p:nvGraphicFramePr>
        <p:xfrm>
          <a:off x="2693244" y="1973494"/>
          <a:ext cx="2160669" cy="114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2" name="Equation" r:id="rId4" imgW="914400" imgH="495300" progId="Equation.3">
                  <p:embed/>
                </p:oleObj>
              </mc:Choice>
              <mc:Fallback>
                <p:oleObj name="Equation" r:id="rId4" imgW="9144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244" y="1973494"/>
                        <a:ext cx="2160669" cy="1146969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06620"/>
              </p:ext>
            </p:extLst>
          </p:nvPr>
        </p:nvGraphicFramePr>
        <p:xfrm>
          <a:off x="5724988" y="2254719"/>
          <a:ext cx="1401154" cy="58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3" name="Equation" r:id="rId6" imgW="609336" imgH="253890" progId="Equation.3">
                  <p:embed/>
                </p:oleObj>
              </mc:Choice>
              <mc:Fallback>
                <p:oleObj name="Equation" r:id="rId6" imgW="609336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988" y="2254719"/>
                        <a:ext cx="1401154" cy="58451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Text Box 47"/>
          <p:cNvSpPr txBox="1">
            <a:spLocks noChangeArrowheads="1"/>
          </p:cNvSpPr>
          <p:nvPr/>
        </p:nvSpPr>
        <p:spPr bwMode="auto">
          <a:xfrm>
            <a:off x="829066" y="3202305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Thus,</a:t>
            </a:r>
          </a:p>
        </p:txBody>
      </p:sp>
      <p:graphicFrame>
        <p:nvGraphicFramePr>
          <p:cNvPr id="409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54753"/>
              </p:ext>
            </p:extLst>
          </p:nvPr>
        </p:nvGraphicFramePr>
        <p:xfrm>
          <a:off x="3144118" y="413404"/>
          <a:ext cx="466407" cy="49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" name="Equation" r:id="rId8" imgW="203024" imgH="215713" progId="Equation.3">
                  <p:embed/>
                </p:oleObj>
              </mc:Choice>
              <mc:Fallback>
                <p:oleObj name="Equation" r:id="rId8" imgW="203024" imgH="2157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118" y="413404"/>
                        <a:ext cx="466407" cy="4963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Text Box 53"/>
          <p:cNvSpPr txBox="1">
            <a:spLocks noChangeArrowheads="1"/>
          </p:cNvSpPr>
          <p:nvPr/>
        </p:nvSpPr>
        <p:spPr bwMode="auto">
          <a:xfrm>
            <a:off x="902712" y="4935870"/>
            <a:ext cx="7610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/>
              <a:t>which completely specifies      in terms of       and its direction</a:t>
            </a:r>
            <a:endParaRPr lang="en-US" altLang="en-US" sz="2000" i="0" dirty="0"/>
          </a:p>
        </p:txBody>
      </p:sp>
      <p:graphicFrame>
        <p:nvGraphicFramePr>
          <p:cNvPr id="409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459674"/>
              </p:ext>
            </p:extLst>
          </p:nvPr>
        </p:nvGraphicFramePr>
        <p:xfrm>
          <a:off x="3551846" y="5346945"/>
          <a:ext cx="640953" cy="45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5" name="Equation" r:id="rId10" imgW="203024" imgH="215713" progId="Equation.3">
                  <p:embed/>
                </p:oleObj>
              </mc:Choice>
              <mc:Fallback>
                <p:oleObj name="Equation" r:id="rId10" imgW="203024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846" y="5346945"/>
                        <a:ext cx="640953" cy="45640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279951"/>
              </p:ext>
            </p:extLst>
          </p:nvPr>
        </p:nvGraphicFramePr>
        <p:xfrm>
          <a:off x="5239306" y="4813632"/>
          <a:ext cx="349342" cy="46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6" name="Equation" r:id="rId12" imgW="164957" imgH="190335" progId="Equation.3">
                  <p:embed/>
                </p:oleObj>
              </mc:Choice>
              <mc:Fallback>
                <p:oleObj name="Equation" r:id="rId12" imgW="164957" imgH="1903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306" y="4813632"/>
                        <a:ext cx="349342" cy="4689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93062"/>
              </p:ext>
            </p:extLst>
          </p:nvPr>
        </p:nvGraphicFramePr>
        <p:xfrm>
          <a:off x="3730022" y="3708200"/>
          <a:ext cx="168395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7" name="Equation" r:id="rId14" imgW="622030" imgH="228501" progId="Equation.3">
                  <p:embed/>
                </p:oleObj>
              </mc:Choice>
              <mc:Fallback>
                <p:oleObj name="Equation" r:id="rId14" imgW="622030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022" y="3708200"/>
                        <a:ext cx="1683955" cy="595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409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263838"/>
              </p:ext>
            </p:extLst>
          </p:nvPr>
        </p:nvGraphicFramePr>
        <p:xfrm>
          <a:off x="3551846" y="1174978"/>
          <a:ext cx="379155" cy="50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8" name="Equation" r:id="rId16" imgW="164957" imgH="190335" progId="Equation.3">
                  <p:embed/>
                </p:oleObj>
              </mc:Choice>
              <mc:Fallback>
                <p:oleObj name="Equation" r:id="rId16" imgW="164957" imgH="1903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846" y="1174978"/>
                        <a:ext cx="379155" cy="5089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35606"/>
              </p:ext>
            </p:extLst>
          </p:nvPr>
        </p:nvGraphicFramePr>
        <p:xfrm>
          <a:off x="4707950" y="339725"/>
          <a:ext cx="38674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9" name="Equation" r:id="rId17" imgW="164957" imgH="190335" progId="Equation.3">
                  <p:embed/>
                </p:oleObj>
              </mc:Choice>
              <mc:Fallback>
                <p:oleObj name="Equation" r:id="rId17" imgW="164957" imgH="19033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950" y="339725"/>
                        <a:ext cx="386740" cy="51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32529" y="4782594"/>
            <a:ext cx="4460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i="0" dirty="0"/>
              <a:t>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D294D83-BF31-4556-876A-A21D8FD66332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411163"/>
            <a:ext cx="803275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(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If S is a closed surface,       is by convention directed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outward</a:t>
            </a:r>
            <a:r>
              <a:rPr lang="en-US" altLang="en-US" sz="2000" dirty="0">
                <a:latin typeface="Verdana" panose="020B0604030504040204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Then we take the dot product of the vector field      at the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position of the surface element with vector     . The result is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 differential scalar.  The sum of these scalars over all the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surface elements is the surface integral.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       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            is the component of     in the direction of     (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normal to the surface</a:t>
            </a:r>
            <a:r>
              <a:rPr lang="en-US" altLang="en-US" sz="2000" dirty="0">
                <a:latin typeface="Verdana" panose="020B0604030504040204" pitchFamily="34" charset="0"/>
              </a:rPr>
              <a:t>).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Therefore, 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the surface integral can be viewed as the flow (or flux) of the vector field through the surface S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(the net outward flux in the case of a closed surface).</a:t>
            </a:r>
          </a:p>
        </p:txBody>
      </p:sp>
      <p:graphicFrame>
        <p:nvGraphicFramePr>
          <p:cNvPr id="65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41836"/>
              </p:ext>
            </p:extLst>
          </p:nvPr>
        </p:nvGraphicFramePr>
        <p:xfrm>
          <a:off x="4279900" y="411163"/>
          <a:ext cx="3905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5" name="Equation" r:id="rId4" imgW="253780" imgH="304536" progId="Equation.3">
                  <p:embed/>
                </p:oleObj>
              </mc:Choice>
              <mc:Fallback>
                <p:oleObj name="Equation" r:id="rId4" imgW="253780" imgH="30453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11163"/>
                        <a:ext cx="390525" cy="469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97505"/>
              </p:ext>
            </p:extLst>
          </p:nvPr>
        </p:nvGraphicFramePr>
        <p:xfrm>
          <a:off x="6338888" y="1522413"/>
          <a:ext cx="35401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6" name="Equation" r:id="rId6" imgW="215619" imgH="215619" progId="Equation.3">
                  <p:embed/>
                </p:oleObj>
              </mc:Choice>
              <mc:Fallback>
                <p:oleObj name="Equation" r:id="rId6" imgW="215619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522413"/>
                        <a:ext cx="354012" cy="354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18747"/>
              </p:ext>
            </p:extLst>
          </p:nvPr>
        </p:nvGraphicFramePr>
        <p:xfrm>
          <a:off x="7299324" y="4056856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7" name="Equation" r:id="rId8" imgW="215619" imgH="215619" progId="Equation.3">
                  <p:embed/>
                </p:oleObj>
              </mc:Choice>
              <mc:Fallback>
                <p:oleObj name="Equation" r:id="rId8" imgW="215619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4" y="4056856"/>
                        <a:ext cx="336550" cy="336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653900"/>
              </p:ext>
            </p:extLst>
          </p:nvPr>
        </p:nvGraphicFramePr>
        <p:xfrm>
          <a:off x="7005638" y="1138238"/>
          <a:ext cx="282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8" name="Equation" r:id="rId9" imgW="164957" imgH="190335" progId="Equation.3">
                  <p:embed/>
                </p:oleObj>
              </mc:Choice>
              <mc:Fallback>
                <p:oleObj name="Equation" r:id="rId9" imgW="164957" imgH="190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1138238"/>
                        <a:ext cx="282575" cy="327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93229"/>
              </p:ext>
            </p:extLst>
          </p:nvPr>
        </p:nvGraphicFramePr>
        <p:xfrm>
          <a:off x="803276" y="3905250"/>
          <a:ext cx="10255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9" name="Equation" r:id="rId11" imgW="583947" imgH="304668" progId="Equation.3">
                  <p:embed/>
                </p:oleObj>
              </mc:Choice>
              <mc:Fallback>
                <p:oleObj name="Equation" r:id="rId11" imgW="583947" imgH="30466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6" y="3905250"/>
                        <a:ext cx="1025525" cy="534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1606"/>
              </p:ext>
            </p:extLst>
          </p:nvPr>
        </p:nvGraphicFramePr>
        <p:xfrm>
          <a:off x="2883508" y="2823848"/>
          <a:ext cx="3697658" cy="88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20" name="Equation" r:id="rId13" imgW="1637589" imgH="393529" progId="Equation.3">
                  <p:embed/>
                </p:oleObj>
              </mc:Choice>
              <mc:Fallback>
                <p:oleObj name="Equation" r:id="rId13" imgW="163758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508" y="2823848"/>
                        <a:ext cx="3697658" cy="8896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43839"/>
              </p:ext>
            </p:extLst>
          </p:nvPr>
        </p:nvGraphicFramePr>
        <p:xfrm>
          <a:off x="4594225" y="4067175"/>
          <a:ext cx="2762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21" name="Equation" r:id="rId15" imgW="164957" imgH="190335" progId="Equation.3">
                  <p:embed/>
                </p:oleObj>
              </mc:Choice>
              <mc:Fallback>
                <p:oleObj name="Equation" r:id="rId15" imgW="164957" imgH="19033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4067175"/>
                        <a:ext cx="276225" cy="3159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486C73D-3C89-4ABF-B589-4361F56B184A}" type="slidenum">
              <a:rPr lang="en-US" altLang="en-US" sz="1400" i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 sz="14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60725" y="487363"/>
            <a:ext cx="3397250" cy="641350"/>
          </a:xfr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u="sng">
                <a:latin typeface="Verdana" panose="020B0604030504040204" pitchFamily="34" charset="0"/>
              </a:rPr>
              <a:t>The Radius Vector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295400"/>
            <a:ext cx="8124825" cy="48307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 point P in Cartesian coordinates may be represented by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specifying (x, y, z). </a:t>
            </a: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The radius vector (or position vector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2000" dirty="0"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of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point P is defined as the directed distance from the origin O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 to P</a:t>
            </a:r>
            <a:r>
              <a:rPr lang="en-US" altLang="en-US" sz="2000" dirty="0">
                <a:latin typeface="Verdana" panose="020B0604030504040204" pitchFamily="34" charset="0"/>
              </a:rPr>
              <a:t>; that is,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unit vector</a:t>
            </a:r>
            <a:r>
              <a:rPr lang="en-US" altLang="en-US" sz="2000" dirty="0">
                <a:latin typeface="Verdana" panose="020B0604030504040204" pitchFamily="34" charset="0"/>
              </a:rPr>
              <a:t> in the direction of                                  </a:t>
            </a:r>
            <a:r>
              <a:rPr lang="en-US" altLang="en-US" sz="2000" b="1" dirty="0"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is</a:t>
            </a:r>
            <a:endParaRPr lang="en-US" altLang="en-US" sz="2000" u="sng" dirty="0">
              <a:latin typeface="Verdana" panose="020B0604030504040204" pitchFamily="34" charset="0"/>
            </a:endParaRPr>
          </a:p>
        </p:txBody>
      </p:sp>
      <p:graphicFrame>
        <p:nvGraphicFramePr>
          <p:cNvPr id="66565" name="Object 2"/>
          <p:cNvGraphicFramePr>
            <a:graphicFrameLocks noChangeAspect="1"/>
          </p:cNvGraphicFramePr>
          <p:nvPr/>
        </p:nvGraphicFramePr>
        <p:xfrm>
          <a:off x="5076825" y="3486150"/>
          <a:ext cx="28781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9" name="Equation" r:id="rId4" imgW="1358310" imgH="241195" progId="Equation.3">
                  <p:embed/>
                </p:oleObj>
              </mc:Choice>
              <mc:Fallback>
                <p:oleObj name="Equation" r:id="rId4" imgW="1358310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486150"/>
                        <a:ext cx="2878138" cy="476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3"/>
          <p:cNvGraphicFramePr>
            <a:graphicFrameLocks noChangeAspect="1"/>
          </p:cNvGraphicFramePr>
          <p:nvPr/>
        </p:nvGraphicFramePr>
        <p:xfrm>
          <a:off x="2713038" y="4616450"/>
          <a:ext cx="3708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0" name="Equation" r:id="rId6" imgW="1790700" imgH="495300" progId="Equation.3">
                  <p:embed/>
                </p:oleObj>
              </mc:Choice>
              <mc:Fallback>
                <p:oleObj name="Equation" r:id="rId6" imgW="17907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616450"/>
                        <a:ext cx="37084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-128"/>
              </a:rPr>
              <a:t>Review of Vector Analysis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8CF7D46-2E7B-4165-AB6D-FBE51626D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55172"/>
              </p:ext>
            </p:extLst>
          </p:nvPr>
        </p:nvGraphicFramePr>
        <p:xfrm>
          <a:off x="2792161" y="2493962"/>
          <a:ext cx="401980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1" name="Equation" r:id="rId8" imgW="1358310" imgH="241195" progId="Equation.3">
                  <p:embed/>
                </p:oleObj>
              </mc:Choice>
              <mc:Fallback>
                <p:oleObj name="Equation" r:id="rId8" imgW="1358310" imgH="241195" progId="Equation.3">
                  <p:embed/>
                  <p:pic>
                    <p:nvPicPr>
                      <p:cNvPr id="665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161" y="2493962"/>
                        <a:ext cx="4019802" cy="665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07AF172-7798-47B5-A06C-57B9B5FDFBB1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412750"/>
            <a:ext cx="8061325" cy="571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Example.</a:t>
            </a:r>
            <a:r>
              <a:rPr lang="en-US" altLang="en-US" sz="2000" dirty="0">
                <a:latin typeface="Verdana" panose="020B0604030504040204" pitchFamily="34" charset="0"/>
              </a:rPr>
              <a:t>   Let     be the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radius vector</a:t>
            </a:r>
            <a:r>
              <a:rPr lang="en-US" altLang="en-US" sz="2000" b="1" u="sng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0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surface S</a:t>
            </a:r>
            <a:r>
              <a:rPr lang="en-US" altLang="en-US" sz="2000" dirty="0">
                <a:latin typeface="Verdana" panose="020B0604030504040204" pitchFamily="34" charset="0"/>
              </a:rPr>
              <a:t> (</a:t>
            </a: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square plane perpendicular to the z-axis</a:t>
            </a:r>
            <a:r>
              <a:rPr lang="en-US" altLang="en-US" sz="2000" dirty="0">
                <a:latin typeface="Verdana" panose="020B0604030504040204" pitchFamily="34" charset="0"/>
              </a:rPr>
              <a:t>) is defined by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normal to the surface is directed in the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+z direction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Find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graphicFrame>
        <p:nvGraphicFramePr>
          <p:cNvPr id="675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99851"/>
              </p:ext>
            </p:extLst>
          </p:nvPr>
        </p:nvGraphicFramePr>
        <p:xfrm>
          <a:off x="2660650" y="439738"/>
          <a:ext cx="2714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1" name="Equation" r:id="rId4" imgW="164957" imgH="190335" progId="Equation.3">
                  <p:embed/>
                </p:oleObj>
              </mc:Choice>
              <mc:Fallback>
                <p:oleObj name="Equation" r:id="rId4" imgW="164957" imgH="19033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39738"/>
                        <a:ext cx="271463" cy="31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70344"/>
              </p:ext>
            </p:extLst>
          </p:nvPr>
        </p:nvGraphicFramePr>
        <p:xfrm>
          <a:off x="3499643" y="2767014"/>
          <a:ext cx="1785937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2" name="Equation" r:id="rId6" imgW="799753" imgH="634725" progId="Equation.3">
                  <p:embed/>
                </p:oleObj>
              </mc:Choice>
              <mc:Fallback>
                <p:oleObj name="Equation" r:id="rId6" imgW="799753" imgH="6347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643" y="2767014"/>
                        <a:ext cx="1785937" cy="1417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4"/>
          <p:cNvGraphicFramePr>
            <a:graphicFrameLocks noChangeAspect="1"/>
          </p:cNvGraphicFramePr>
          <p:nvPr/>
        </p:nvGraphicFramePr>
        <p:xfrm>
          <a:off x="3663950" y="4962525"/>
          <a:ext cx="14573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3" name="Equation" r:id="rId8" imgW="596641" imgH="393529" progId="Equation.3">
                  <p:embed/>
                </p:oleObj>
              </mc:Choice>
              <mc:Fallback>
                <p:oleObj name="Equation" r:id="rId8" imgW="596641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4962525"/>
                        <a:ext cx="1457325" cy="962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5"/>
          <p:cNvGraphicFramePr>
            <a:graphicFrameLocks noChangeAspect="1"/>
          </p:cNvGraphicFramePr>
          <p:nvPr/>
        </p:nvGraphicFramePr>
        <p:xfrm>
          <a:off x="2903538" y="987425"/>
          <a:ext cx="3665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4" name="Equation" r:id="rId10" imgW="1396394" imgH="253890" progId="Equation.3">
                  <p:embed/>
                </p:oleObj>
              </mc:Choice>
              <mc:Fallback>
                <p:oleObj name="Equation" r:id="rId10" imgW="1396394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987425"/>
                        <a:ext cx="3665537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A2704517-2459-44DE-B1AE-7F3F38578DDD}"/>
              </a:ext>
            </a:extLst>
          </p:cNvPr>
          <p:cNvSpPr/>
          <p:nvPr/>
        </p:nvSpPr>
        <p:spPr bwMode="auto">
          <a:xfrm>
            <a:off x="5486400" y="2838450"/>
            <a:ext cx="768858" cy="23812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517BDC5-FB6F-4660-96C1-4AFE5B84ADB4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68611" name="Picture 6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87313"/>
            <a:ext cx="7304088" cy="459422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731838" y="4725988"/>
            <a:ext cx="8213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0" dirty="0">
                <a:solidFill>
                  <a:srgbClr val="0000FF"/>
                </a:solidFill>
              </a:rPr>
              <a:t>V-vector is </a:t>
            </a:r>
            <a:r>
              <a:rPr lang="en-US" altLang="en-US" sz="2400" b="1" i="0" u="sng" dirty="0">
                <a:solidFill>
                  <a:srgbClr val="0000FF"/>
                </a:solidFill>
              </a:rPr>
              <a:t>not</a:t>
            </a:r>
            <a:r>
              <a:rPr lang="en-US" altLang="en-US" sz="1800" b="1" i="0" dirty="0">
                <a:solidFill>
                  <a:srgbClr val="0000FF"/>
                </a:solidFill>
              </a:rPr>
              <a:t> perpendicular to the screen S, except at one point (z=c) on the z axis. </a:t>
            </a:r>
            <a:r>
              <a:rPr lang="en-US" altLang="en-US" sz="1800" b="1" i="0" dirty="0">
                <a:solidFill>
                  <a:srgbClr val="990033"/>
                </a:solidFill>
              </a:rPr>
              <a:t>Normal component of V passes through the screen S, while the tangential component slides along the screen.</a:t>
            </a:r>
            <a:r>
              <a:rPr lang="en-US" altLang="en-US" sz="1800" b="1" i="0" dirty="0">
                <a:solidFill>
                  <a:srgbClr val="0000FF"/>
                </a:solidFill>
              </a:rPr>
              <a:t> Only the normal component is needed for finding the surface integral.</a:t>
            </a:r>
          </a:p>
        </p:txBody>
      </p:sp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2549770" y="3800634"/>
            <a:ext cx="1564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0" dirty="0"/>
              <a:t>Surface S</a:t>
            </a:r>
          </a:p>
        </p:txBody>
      </p:sp>
      <p:sp>
        <p:nvSpPr>
          <p:cNvPr id="68614" name="Line 9"/>
          <p:cNvSpPr>
            <a:spLocks noChangeShapeType="1"/>
          </p:cNvSpPr>
          <p:nvPr/>
        </p:nvSpPr>
        <p:spPr bwMode="auto">
          <a:xfrm flipV="1">
            <a:off x="2989752" y="2398443"/>
            <a:ext cx="254977" cy="597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1238" y="2286000"/>
            <a:ext cx="290147" cy="527538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5046" y="2286000"/>
            <a:ext cx="474785" cy="597877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4793" y="2505761"/>
            <a:ext cx="25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990033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B1762-C702-40A0-A3BB-39AA7DF2D308}"/>
              </a:ext>
            </a:extLst>
          </p:cNvPr>
          <p:cNvSpPr txBox="1"/>
          <p:nvPr/>
        </p:nvSpPr>
        <p:spPr>
          <a:xfrm>
            <a:off x="2729528" y="3012762"/>
            <a:ext cx="38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75D9FE-7ECC-4C86-8701-27A287FCEAB8}"/>
              </a:ext>
            </a:extLst>
          </p:cNvPr>
          <p:cNvCxnSpPr>
            <a:cxnSpLocks/>
          </p:cNvCxnSpPr>
          <p:nvPr/>
        </p:nvCxnSpPr>
        <p:spPr bwMode="auto">
          <a:xfrm>
            <a:off x="3394811" y="2246160"/>
            <a:ext cx="2318" cy="2874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82CAC2-5EB4-4808-B74D-4C17AB86945E}"/>
              </a:ext>
            </a:extLst>
          </p:cNvPr>
          <p:cNvCxnSpPr>
            <a:cxnSpLocks/>
          </p:cNvCxnSpPr>
          <p:nvPr/>
        </p:nvCxnSpPr>
        <p:spPr bwMode="auto">
          <a:xfrm>
            <a:off x="3547211" y="2398560"/>
            <a:ext cx="103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Line 9">
            <a:extLst>
              <a:ext uri="{FF2B5EF4-FFF2-40B4-BE49-F238E27FC236}">
                <a16:creationId xmlns:a16="http://schemas.microsoft.com/office/drawing/2014/main" id="{9A5E2D2D-466E-41D5-9A25-4C37AA248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6700" y="3600450"/>
            <a:ext cx="46672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AED27A-002E-488B-95A1-DB83A06A6682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graphicFrame>
        <p:nvGraphicFramePr>
          <p:cNvPr id="69635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583976478"/>
              </p:ext>
            </p:extLst>
          </p:nvPr>
        </p:nvGraphicFramePr>
        <p:xfrm>
          <a:off x="3000375" y="515938"/>
          <a:ext cx="38290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0" name="Equation" r:id="rId4" imgW="1600200" imgH="393700" progId="Equation.3">
                  <p:embed/>
                </p:oleObj>
              </mc:Choice>
              <mc:Fallback>
                <p:oleObj name="Equation" r:id="rId4" imgW="1600200" imgH="3937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515938"/>
                        <a:ext cx="3829050" cy="942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043469"/>
              </p:ext>
            </p:extLst>
          </p:nvPr>
        </p:nvGraphicFramePr>
        <p:xfrm>
          <a:off x="704850" y="1700213"/>
          <a:ext cx="8278813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1" name="Equation" r:id="rId6" imgW="4902200" imgH="1384300" progId="Equation.3">
                  <p:embed/>
                </p:oleObj>
              </mc:Choice>
              <mc:Fallback>
                <p:oleObj name="Equation" r:id="rId6" imgW="4902200" imgH="1384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700213"/>
                        <a:ext cx="8278813" cy="23368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5B1422-3E52-4E4A-9A59-FD51A2079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67253"/>
              </p:ext>
            </p:extLst>
          </p:nvPr>
        </p:nvGraphicFramePr>
        <p:xfrm>
          <a:off x="1167606" y="4638675"/>
          <a:ext cx="3665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2" name="Equation" r:id="rId8" imgW="1396394" imgH="253890" progId="Equation.3">
                  <p:embed/>
                </p:oleObj>
              </mc:Choice>
              <mc:Fallback>
                <p:oleObj name="Equation" r:id="rId8" imgW="1396394" imgH="253890" progId="Equation.3">
                  <p:embed/>
                  <p:pic>
                    <p:nvPicPr>
                      <p:cNvPr id="675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606" y="4638675"/>
                        <a:ext cx="3665537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73D2ED-1C61-499E-99F4-F44792F9C66D}"/>
              </a:ext>
            </a:extLst>
          </p:cNvPr>
          <p:cNvSpPr txBox="1"/>
          <p:nvPr/>
        </p:nvSpPr>
        <p:spPr>
          <a:xfrm>
            <a:off x="5619750" y="4679662"/>
            <a:ext cx="32210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i="0" dirty="0"/>
              <a:t>d</a:t>
            </a:r>
            <a:r>
              <a:rPr lang="en-US" sz="3200" b="1" i="0" dirty="0"/>
              <a:t>s</a:t>
            </a:r>
            <a:r>
              <a:rPr lang="en-US" sz="3200" i="0" dirty="0"/>
              <a:t> = (</a:t>
            </a:r>
            <a:r>
              <a:rPr lang="en-US" sz="3200" i="0" dirty="0" err="1"/>
              <a:t>dxdy</a:t>
            </a:r>
            <a:r>
              <a:rPr lang="en-US" sz="3200" i="0" dirty="0"/>
              <a:t>)</a:t>
            </a:r>
            <a:r>
              <a:rPr lang="en-US" sz="3200" b="1" i="0" dirty="0"/>
              <a:t>e</a:t>
            </a:r>
            <a:r>
              <a:rPr lang="en-US" sz="3200" i="0" baseline="-25000" dirty="0"/>
              <a:t>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0B328-FF20-47B8-8635-40714E46B21F}"/>
              </a:ext>
            </a:extLst>
          </p:cNvPr>
          <p:cNvSpPr txBox="1"/>
          <p:nvPr/>
        </p:nvSpPr>
        <p:spPr>
          <a:xfrm>
            <a:off x="2823368" y="5462588"/>
            <a:ext cx="13335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i="0" dirty="0"/>
              <a:t>z =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7E5B8-A5C0-4890-B79C-6BC5E9FED401}"/>
              </a:ext>
            </a:extLst>
          </p:cNvPr>
          <p:cNvSpPr txBox="1"/>
          <p:nvPr/>
        </p:nvSpPr>
        <p:spPr>
          <a:xfrm>
            <a:off x="4686300" y="5438776"/>
            <a:ext cx="214312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i="0" dirty="0"/>
              <a:t>I</a:t>
            </a:r>
            <a:r>
              <a:rPr lang="en-US" sz="3200" i="0" baseline="-25000" dirty="0"/>
              <a:t>s</a:t>
            </a:r>
            <a:r>
              <a:rPr lang="en-US" sz="3200" i="0" dirty="0"/>
              <a:t> = 4d</a:t>
            </a:r>
            <a:r>
              <a:rPr lang="en-US" sz="3200" i="0" baseline="30000" dirty="0"/>
              <a:t>2</a:t>
            </a:r>
            <a:r>
              <a:rPr lang="en-US" sz="3200" i="0" dirty="0"/>
              <a:t>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EECF9B-7CA0-4428-A0B2-AEEF2CF34F8E}"/>
              </a:ext>
            </a:extLst>
          </p:cNvPr>
          <p:cNvCxnSpPr>
            <a:cxnSpLocks/>
          </p:cNvCxnSpPr>
          <p:nvPr/>
        </p:nvCxnSpPr>
        <p:spPr bwMode="auto">
          <a:xfrm>
            <a:off x="1047750" y="4343400"/>
            <a:ext cx="779303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954087" y="228600"/>
            <a:ext cx="7812087" cy="606669"/>
          </a:xfrm>
        </p:spPr>
        <p:txBody>
          <a:bodyPr/>
          <a:lstStyle/>
          <a:p>
            <a:pPr eaLnBrk="1" hangingPunct="1"/>
            <a:r>
              <a:rPr lang="en-US" altLang="en-US" dirty="0"/>
              <a:t>Maxwell’s Equations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90" y="1521068"/>
            <a:ext cx="8354484" cy="5190851"/>
          </a:xfrm>
          <a:solidFill>
            <a:srgbClr val="FFFF00"/>
          </a:solidFill>
        </p:spPr>
      </p:pic>
      <p:sp>
        <p:nvSpPr>
          <p:cNvPr id="2" name="TextBox 1"/>
          <p:cNvSpPr txBox="1"/>
          <p:nvPr/>
        </p:nvSpPr>
        <p:spPr>
          <a:xfrm>
            <a:off x="3112477" y="2611317"/>
            <a:ext cx="1943100" cy="36751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364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543B3F9-DE24-4596-90AA-ADBA76C23CA3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74638"/>
            <a:ext cx="8305800" cy="5729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endParaRPr lang="en-US" altLang="en-US" sz="2000" u="sng" dirty="0">
              <a:latin typeface="Verdana" charset="0"/>
              <a:ea typeface="ＭＳ Ｐゴシック" charset="-128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u="sng" dirty="0">
                <a:latin typeface="Verdana" charset="0"/>
                <a:ea typeface="ＭＳ Ｐゴシック" charset="-128"/>
              </a:rPr>
              <a:t>Introduction to Differential Operators</a:t>
            </a:r>
          </a:p>
          <a:p>
            <a:pPr algn="ctr" eaLnBrk="1" hangingPunct="1">
              <a:buFontTx/>
              <a:buNone/>
              <a:defRPr/>
            </a:pPr>
            <a:endParaRPr lang="en-US" altLang="en-US" sz="2000" u="sng" dirty="0">
              <a:latin typeface="Verdana" charset="0"/>
              <a:ea typeface="ＭＳ Ｐゴシック" charset="-128"/>
            </a:endParaRPr>
          </a:p>
          <a:p>
            <a:pPr indent="0" eaLnBrk="1" hangingPunct="1">
              <a:buFontTx/>
              <a:buNone/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Verdana" charset="0"/>
                <a:ea typeface="ＭＳ Ｐゴシック" charset="-128"/>
              </a:rPr>
              <a:t>An operator acts on a field (a function of spatial coordinates) to produce some function of the field</a:t>
            </a:r>
            <a:r>
              <a:rPr lang="en-US" altLang="en-US" sz="2000" b="1" dirty="0">
                <a:latin typeface="Verdana" charset="0"/>
                <a:ea typeface="ＭＳ Ｐゴシック" charset="-128"/>
              </a:rPr>
              <a:t>. </a:t>
            </a:r>
          </a:p>
          <a:p>
            <a:pPr indent="0" eaLnBrk="1" hangingPunct="1">
              <a:buFontTx/>
              <a:buNone/>
              <a:defRPr/>
            </a:pPr>
            <a:r>
              <a:rPr lang="en-US" altLang="en-US" sz="2000" b="1" dirty="0">
                <a:latin typeface="Verdana" charset="0"/>
                <a:ea typeface="ＭＳ Ｐゴシック" charset="-128"/>
              </a:rPr>
              <a:t>It is like a function of a function.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charset="0"/>
              <a:ea typeface="ＭＳ Ｐゴシック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charset="0"/>
                <a:ea typeface="ＭＳ Ｐゴシック" charset="-128"/>
              </a:rPr>
              <a:t>If </a:t>
            </a:r>
            <a:r>
              <a:rPr lang="en-US" altLang="en-US" sz="2000" b="1" dirty="0">
                <a:latin typeface="Verdana" charset="0"/>
                <a:ea typeface="ＭＳ Ｐゴシック" charset="-128"/>
              </a:rPr>
              <a:t>O</a:t>
            </a:r>
            <a:r>
              <a:rPr lang="en-US" altLang="en-US" sz="2000" dirty="0">
                <a:latin typeface="Verdana" charset="0"/>
                <a:ea typeface="ＭＳ Ｐゴシック" charset="-128"/>
              </a:rPr>
              <a:t> is an operator acting on a function </a:t>
            </a:r>
            <a:r>
              <a:rPr lang="en-US" altLang="en-US" sz="2000" b="1" dirty="0">
                <a:latin typeface="Verdana" charset="0"/>
                <a:ea typeface="ＭＳ Ｐゴシック" charset="-128"/>
              </a:rPr>
              <a:t>f(x)</a:t>
            </a:r>
            <a:r>
              <a:rPr lang="en-US" altLang="en-US" sz="2000" dirty="0">
                <a:latin typeface="Verdana" charset="0"/>
                <a:ea typeface="ＭＳ Ｐゴシック" charset="-128"/>
              </a:rPr>
              <a:t> of the single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dirty="0">
                <a:latin typeface="Verdana" charset="0"/>
                <a:ea typeface="ＭＳ Ｐゴシック" charset="-128"/>
              </a:rPr>
              <a:t>variable x , the result is written </a:t>
            </a:r>
            <a:r>
              <a:rPr lang="en-US" altLang="en-US" sz="2000" b="1" dirty="0">
                <a:latin typeface="Verdana" charset="0"/>
                <a:ea typeface="ＭＳ Ｐゴシック" charset="-128"/>
              </a:rPr>
              <a:t>O[f(x)]</a:t>
            </a:r>
            <a:r>
              <a:rPr lang="en-US" altLang="en-US" sz="2000" dirty="0">
                <a:latin typeface="Verdana" charset="0"/>
                <a:ea typeface="ＭＳ Ｐゴシック" charset="-128"/>
              </a:rPr>
              <a:t>; and means that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b="1" dirty="0">
                <a:latin typeface="Verdana" charset="0"/>
                <a:ea typeface="ＭＳ Ｐゴシック" charset="-128"/>
              </a:rPr>
              <a:t>first f acts on x and then O acts on f</a:t>
            </a:r>
            <a:r>
              <a:rPr lang="en-US" altLang="en-US" sz="2000" dirty="0">
                <a:latin typeface="Verdana" charset="0"/>
                <a:ea typeface="ＭＳ Ｐゴシック" charset="-128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charset="0"/>
              <a:ea typeface="ＭＳ Ｐゴシック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u="sng" dirty="0">
                <a:solidFill>
                  <a:srgbClr val="0000FF"/>
                </a:solidFill>
                <a:latin typeface="Verdana" charset="0"/>
                <a:ea typeface="ＭＳ Ｐゴシック" charset="-128"/>
              </a:rPr>
              <a:t>Example.</a:t>
            </a:r>
            <a:r>
              <a:rPr lang="en-US" altLang="en-US" sz="2400" dirty="0">
                <a:latin typeface="Verdana" charset="0"/>
                <a:ea typeface="ＭＳ Ｐゴシック" charset="-128"/>
              </a:rPr>
              <a:t>   </a:t>
            </a:r>
            <a:r>
              <a:rPr lang="en-US" altLang="en-US" sz="2400" dirty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f(x) = x</a:t>
            </a:r>
            <a:r>
              <a:rPr lang="en-US" altLang="en-US" sz="2400" baseline="30000" dirty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2</a:t>
            </a:r>
            <a:r>
              <a:rPr lang="en-US" altLang="en-US" sz="2400" dirty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 </a:t>
            </a:r>
            <a:r>
              <a:rPr lang="en-US" altLang="en-US" sz="2400" dirty="0">
                <a:latin typeface="Verdana" charset="0"/>
                <a:ea typeface="ＭＳ Ｐゴシック" charset="-128"/>
              </a:rPr>
              <a:t>and the operator O is </a:t>
            </a:r>
            <a:r>
              <a:rPr lang="en-US" altLang="en-US" sz="2400" dirty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(d/dx+2)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latin typeface="Verdana" charset="0"/>
                <a:ea typeface="ＭＳ Ｐゴシック" charset="-128"/>
              </a:rPr>
              <a:t>		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latin typeface="Verdana" charset="0"/>
                <a:ea typeface="ＭＳ Ｐゴシック" charset="-128"/>
              </a:rPr>
              <a:t> </a:t>
            </a:r>
            <a:r>
              <a:rPr lang="en-US" altLang="en-US" sz="2400" b="1" dirty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O[f(x)]</a:t>
            </a:r>
            <a:r>
              <a:rPr lang="en-US" altLang="en-US" sz="2400" dirty="0">
                <a:latin typeface="Verdana" charset="0"/>
                <a:ea typeface="ＭＳ Ｐゴシック" charset="-128"/>
              </a:rPr>
              <a:t>=d/dx(x</a:t>
            </a:r>
            <a:r>
              <a:rPr lang="en-US" altLang="en-US" sz="2400" baseline="30000" dirty="0">
                <a:latin typeface="Verdana" charset="0"/>
                <a:ea typeface="ＭＳ Ｐゴシック" charset="-128"/>
              </a:rPr>
              <a:t>2</a:t>
            </a:r>
            <a:r>
              <a:rPr lang="en-US" altLang="en-US" sz="2400" dirty="0">
                <a:latin typeface="Verdana" charset="0"/>
                <a:ea typeface="ＭＳ Ｐゴシック" charset="-128"/>
              </a:rPr>
              <a:t>) + 2(x</a:t>
            </a:r>
            <a:r>
              <a:rPr lang="en-US" altLang="en-US" sz="2400" baseline="30000" dirty="0">
                <a:latin typeface="Verdana" charset="0"/>
                <a:ea typeface="ＭＳ Ｐゴシック" charset="-128"/>
              </a:rPr>
              <a:t>2</a:t>
            </a:r>
            <a:r>
              <a:rPr lang="en-US" altLang="en-US" sz="2400" dirty="0">
                <a:latin typeface="Verdana" charset="0"/>
                <a:ea typeface="ＭＳ Ｐゴシック" charset="-128"/>
              </a:rPr>
              <a:t>) = 2x + 2(x</a:t>
            </a:r>
            <a:r>
              <a:rPr lang="en-US" altLang="en-US" sz="2400" baseline="30000" dirty="0">
                <a:latin typeface="Verdana" charset="0"/>
                <a:ea typeface="ＭＳ Ｐゴシック" charset="-128"/>
              </a:rPr>
              <a:t>2</a:t>
            </a:r>
            <a:r>
              <a:rPr lang="en-US" altLang="en-US" sz="2400" dirty="0">
                <a:latin typeface="Verdana" charset="0"/>
                <a:ea typeface="ＭＳ Ｐゴシック" charset="-128"/>
              </a:rPr>
              <a:t>) = </a:t>
            </a:r>
            <a:r>
              <a:rPr lang="en-US" altLang="en-US" sz="2400" dirty="0">
                <a:solidFill>
                  <a:srgbClr val="990033"/>
                </a:solidFill>
                <a:latin typeface="Verdana" charset="0"/>
                <a:ea typeface="ＭＳ Ｐゴシック" charset="-128"/>
              </a:rPr>
              <a:t>2x(1+x)</a:t>
            </a:r>
          </a:p>
          <a:p>
            <a:pPr eaLnBrk="1" hangingPunct="1">
              <a:buFontTx/>
              <a:buNone/>
              <a:defRPr/>
            </a:pPr>
            <a:endParaRPr lang="en-US" altLang="en-US" sz="2000" u="sng" dirty="0">
              <a:latin typeface="Verdana" charset="0"/>
              <a:ea typeface="ＭＳ Ｐゴシック" charset="-128"/>
            </a:endParaRPr>
          </a:p>
          <a:p>
            <a:pPr eaLnBrk="1" hangingPunct="1">
              <a:buFontTx/>
              <a:buNone/>
              <a:defRPr/>
            </a:pPr>
            <a:endParaRPr lang="en-US" altLang="en-US" sz="2000" dirty="0">
              <a:latin typeface="Verdana" charset="0"/>
              <a:ea typeface="ＭＳ Ｐゴシック" charset="-128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3665EF-A517-4D59-B50D-8F1652C8B348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37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681" y="360363"/>
            <a:ext cx="8321410" cy="577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Vector fields are often specified in terms of their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rectangular components</a:t>
            </a:r>
            <a:r>
              <a:rPr lang="en-US" altLang="en-US" sz="2400" dirty="0">
                <a:latin typeface="Verdana" panose="020B0604030504040204" pitchFamily="34" charset="0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where      ,     , and     are three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scalar functions of position</a:t>
            </a:r>
            <a:r>
              <a:rPr lang="en-US" altLang="en-US" sz="2400" dirty="0">
                <a:latin typeface="Verdana" panose="020B0604030504040204" pitchFamily="34" charset="0"/>
              </a:rPr>
              <a:t>. There are operators expressed in terms of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   ,    , and     .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For example, the </a:t>
            </a:r>
            <a:r>
              <a:rPr lang="en-US" altLang="en-US" sz="24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divergence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latin typeface="Verdana" panose="020B0604030504040204" pitchFamily="34" charset="0"/>
              </a:rPr>
              <a:t>operator is defined as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731754"/>
              </p:ext>
            </p:extLst>
          </p:nvPr>
        </p:nvGraphicFramePr>
        <p:xfrm>
          <a:off x="771525" y="1613269"/>
          <a:ext cx="8234566" cy="56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7" name="Equation" r:id="rId4" imgW="3695700" imgH="254000" progId="Equation.3">
                  <p:embed/>
                </p:oleObj>
              </mc:Choice>
              <mc:Fallback>
                <p:oleObj name="Equation" r:id="rId4" imgW="36957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613269"/>
                        <a:ext cx="8234566" cy="56288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565477"/>
              </p:ext>
            </p:extLst>
          </p:nvPr>
        </p:nvGraphicFramePr>
        <p:xfrm>
          <a:off x="1995578" y="2530474"/>
          <a:ext cx="338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8" name="Equation" r:id="rId6" imgW="203024" imgH="215713" progId="Equation.3">
                  <p:embed/>
                </p:oleObj>
              </mc:Choice>
              <mc:Fallback>
                <p:oleObj name="Equation" r:id="rId6" imgW="203024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578" y="2530474"/>
                        <a:ext cx="338138" cy="36036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32032"/>
              </p:ext>
            </p:extLst>
          </p:nvPr>
        </p:nvGraphicFramePr>
        <p:xfrm>
          <a:off x="2628431" y="2509838"/>
          <a:ext cx="358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9" name="Equation" r:id="rId8" imgW="203112" imgH="241195" progId="Equation.3">
                  <p:embed/>
                </p:oleObj>
              </mc:Choice>
              <mc:Fallback>
                <p:oleObj name="Equation" r:id="rId8" imgW="203112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431" y="2509838"/>
                        <a:ext cx="358775" cy="42862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05847"/>
              </p:ext>
            </p:extLst>
          </p:nvPr>
        </p:nvGraphicFramePr>
        <p:xfrm>
          <a:off x="3914775" y="2530475"/>
          <a:ext cx="3175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0" name="Equation" r:id="rId10" imgW="190335" imgH="215713" progId="Equation.3">
                  <p:embed/>
                </p:oleObj>
              </mc:Choice>
              <mc:Fallback>
                <p:oleObj name="Equation" r:id="rId10" imgW="190335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2530475"/>
                        <a:ext cx="317500" cy="36036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157782"/>
              </p:ext>
            </p:extLst>
          </p:nvPr>
        </p:nvGraphicFramePr>
        <p:xfrm>
          <a:off x="2218533" y="4795349"/>
          <a:ext cx="5009249" cy="10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1" name="Equation" r:id="rId12" imgW="1993900" imgH="431800" progId="Equation.3">
                  <p:embed/>
                </p:oleObj>
              </mc:Choice>
              <mc:Fallback>
                <p:oleObj name="Equation" r:id="rId12" imgW="19939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533" y="4795349"/>
                        <a:ext cx="5009249" cy="108530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36185"/>
              </p:ext>
            </p:extLst>
          </p:nvPr>
        </p:nvGraphicFramePr>
        <p:xfrm>
          <a:off x="802481" y="3400423"/>
          <a:ext cx="3381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2" name="Equation" r:id="rId14" imgW="203024" imgH="215713" progId="Equation.3">
                  <p:embed/>
                </p:oleObj>
              </mc:Choice>
              <mc:Fallback>
                <p:oleObj name="Equation" r:id="rId14" imgW="203024" imgH="2157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" y="3400423"/>
                        <a:ext cx="338138" cy="3587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38231"/>
              </p:ext>
            </p:extLst>
          </p:nvPr>
        </p:nvGraphicFramePr>
        <p:xfrm>
          <a:off x="1388594" y="3371848"/>
          <a:ext cx="3587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3" name="Equation" r:id="rId15" imgW="203112" imgH="241195" progId="Equation.3">
                  <p:embed/>
                </p:oleObj>
              </mc:Choice>
              <mc:Fallback>
                <p:oleObj name="Equation" r:id="rId15" imgW="203112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594" y="3371848"/>
                        <a:ext cx="358775" cy="4270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28451"/>
              </p:ext>
            </p:extLst>
          </p:nvPr>
        </p:nvGraphicFramePr>
        <p:xfrm>
          <a:off x="2612556" y="3371846"/>
          <a:ext cx="3587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4" name="Equation" r:id="rId16" imgW="190335" imgH="215713" progId="Equation.3">
                  <p:embed/>
                </p:oleObj>
              </mc:Choice>
              <mc:Fallback>
                <p:oleObj name="Equation" r:id="rId16" imgW="190335" imgH="2157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56" y="3371846"/>
                        <a:ext cx="358775" cy="360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4E6C842-6F40-4D8C-950C-CE00744A0109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38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503238"/>
            <a:ext cx="7940675" cy="562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Example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:</a:t>
            </a:r>
            <a:r>
              <a:rPr lang="en-US" altLang="en-US" sz="2000" dirty="0">
                <a:latin typeface="Verdana" panose="020B0604030504040204" pitchFamily="34" charset="0"/>
              </a:rPr>
              <a:t>  				.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Evaluate         at the point </a:t>
            </a:r>
            <a:r>
              <a:rPr lang="en-US" altLang="en-US" sz="2400" b="1" dirty="0">
                <a:solidFill>
                  <a:srgbClr val="990033"/>
                </a:solidFill>
                <a:latin typeface="Verdana" panose="020B0604030504040204" pitchFamily="34" charset="0"/>
              </a:rPr>
              <a:t>x = 1, y = -1, z = 2</a:t>
            </a:r>
            <a:r>
              <a:rPr lang="en-US" altLang="en-US" sz="2400" dirty="0">
                <a:latin typeface="Verdana" panose="020B0604030504040204" pitchFamily="34" charset="0"/>
              </a:rPr>
              <a:t>.</a:t>
            </a:r>
            <a:endParaRPr lang="en-US" altLang="en-US" sz="2400" u="sng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336961"/>
              </p:ext>
            </p:extLst>
          </p:nvPr>
        </p:nvGraphicFramePr>
        <p:xfrm>
          <a:off x="2254128" y="386863"/>
          <a:ext cx="4806600" cy="66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4" name="Equation" r:id="rId4" imgW="1841500" imgH="254000" progId="Equation.3">
                  <p:embed/>
                </p:oleObj>
              </mc:Choice>
              <mc:Fallback>
                <p:oleObj name="Equation" r:id="rId4" imgW="18415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128" y="386863"/>
                        <a:ext cx="4806600" cy="66125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07268"/>
              </p:ext>
            </p:extLst>
          </p:nvPr>
        </p:nvGraphicFramePr>
        <p:xfrm>
          <a:off x="2254128" y="1276715"/>
          <a:ext cx="704431" cy="38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5" name="Equation" r:id="rId6" imgW="368140" imgH="203112" progId="Equation.3">
                  <p:embed/>
                </p:oleObj>
              </mc:Choice>
              <mc:Fallback>
                <p:oleObj name="Equation" r:id="rId6" imgW="368140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128" y="1276715"/>
                        <a:ext cx="704431" cy="38726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696033"/>
              </p:ext>
            </p:extLst>
          </p:nvPr>
        </p:nvGraphicFramePr>
        <p:xfrm>
          <a:off x="1170978" y="2007512"/>
          <a:ext cx="6621853" cy="242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6" name="Equation" r:id="rId8" imgW="2400300" imgH="876300" progId="Equation.3">
                  <p:embed/>
                </p:oleObj>
              </mc:Choice>
              <mc:Fallback>
                <p:oleObj name="Equation" r:id="rId8" imgW="2400300" imgH="876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978" y="2007512"/>
                        <a:ext cx="6621853" cy="2423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81599"/>
              </p:ext>
            </p:extLst>
          </p:nvPr>
        </p:nvGraphicFramePr>
        <p:xfrm>
          <a:off x="2768059" y="4690884"/>
          <a:ext cx="3748672" cy="63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7" name="Equation" r:id="rId10" imgW="1269449" imgH="215806" progId="Equation.3">
                  <p:embed/>
                </p:oleObj>
              </mc:Choice>
              <mc:Fallback>
                <p:oleObj name="Equation" r:id="rId10" imgW="1269449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059" y="4690884"/>
                        <a:ext cx="3748672" cy="63434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746125" y="5706384"/>
            <a:ext cx="8274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i="0" dirty="0"/>
              <a:t>Clearly </a:t>
            </a:r>
            <a:r>
              <a:rPr lang="en-US" altLang="en-US" sz="2400" i="0" u="sng" dirty="0">
                <a:solidFill>
                  <a:srgbClr val="0000FF"/>
                </a:solidFill>
              </a:rPr>
              <a:t>the divergence operator is a scalar operator</a:t>
            </a:r>
            <a:r>
              <a:rPr lang="en-US" altLang="en-US" sz="2400" i="0" dirty="0"/>
              <a:t>.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FEBFF-793D-4B9B-8893-B3F2A68AB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CECBFE-F04D-45FD-8CFD-650BEE19E8D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E99EE-C160-49F2-ABA1-30D32C794391}"/>
              </a:ext>
            </a:extLst>
          </p:cNvPr>
          <p:cNvSpPr txBox="1"/>
          <p:nvPr/>
        </p:nvSpPr>
        <p:spPr>
          <a:xfrm>
            <a:off x="657225" y="1413063"/>
            <a:ext cx="84867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2. REVIEW OF VECTOR ANALYSIS - 5 lectures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- Vector addition and subtraction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    - Dot and cross products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Line and surface integrals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Introduction to differential operators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	- Cartesian, cylindrical, and spherical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           coordinates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/>
                <a:ea typeface="SimSun" panose="02010600030101010101" pitchFamily="2" charset="-122"/>
                <a:cs typeface="+mn-cs"/>
              </a:rPr>
              <a:t> 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4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88B0D23-4B8A-475E-BEB2-EC370D4EDEF9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534988"/>
            <a:ext cx="8269605" cy="559117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 vector        in Cartesian (or rectangular) coordinates may be represented as: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	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  </a:t>
            </a:r>
            <a:r>
              <a:rPr lang="en-US" altLang="en-US" sz="2400" dirty="0">
                <a:latin typeface="Verdana" panose="020B0604030504040204" pitchFamily="34" charset="0"/>
              </a:rPr>
              <a:t>or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where </a:t>
            </a:r>
            <a:r>
              <a:rPr lang="en-US" altLang="en-US" sz="2400" dirty="0">
                <a:solidFill>
                  <a:srgbClr val="C00000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400" baseline="-25000" dirty="0">
                <a:solidFill>
                  <a:srgbClr val="C00000"/>
                </a:solidFill>
                <a:latin typeface="Verdana" panose="020B0604030504040204" pitchFamily="34" charset="0"/>
              </a:rPr>
              <a:t>X</a:t>
            </a:r>
            <a:r>
              <a:rPr lang="en-US" altLang="en-US" sz="2400" dirty="0">
                <a:latin typeface="Verdana" panose="020B0604030504040204" pitchFamily="34" charset="0"/>
              </a:rPr>
              <a:t>, </a:t>
            </a:r>
            <a:r>
              <a:rPr lang="en-US" altLang="en-US" sz="2400" dirty="0">
                <a:solidFill>
                  <a:srgbClr val="C00000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400" baseline="-25000" dirty="0">
                <a:solidFill>
                  <a:srgbClr val="C00000"/>
                </a:solidFill>
                <a:latin typeface="Verdana" panose="020B0604030504040204" pitchFamily="34" charset="0"/>
              </a:rPr>
              <a:t>y</a:t>
            </a:r>
            <a:r>
              <a:rPr lang="en-US" altLang="en-US" sz="2400" dirty="0">
                <a:latin typeface="Verdana" panose="020B0604030504040204" pitchFamily="34" charset="0"/>
              </a:rPr>
              <a:t>, and </a:t>
            </a:r>
            <a:r>
              <a:rPr lang="en-US" altLang="en-US" sz="2400" dirty="0">
                <a:solidFill>
                  <a:srgbClr val="C00000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400" baseline="-25000" dirty="0">
                <a:solidFill>
                  <a:srgbClr val="C00000"/>
                </a:solidFill>
                <a:latin typeface="Verdana" panose="020B0604030504040204" pitchFamily="34" charset="0"/>
              </a:rPr>
              <a:t>Z</a:t>
            </a:r>
            <a:r>
              <a:rPr lang="en-US" altLang="en-US" sz="2400" dirty="0">
                <a:latin typeface="Verdana" panose="020B0604030504040204" pitchFamily="34" charset="0"/>
              </a:rPr>
              <a:t> are called the </a:t>
            </a:r>
            <a:r>
              <a:rPr lang="en-US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components</a:t>
            </a:r>
            <a:r>
              <a:rPr lang="en-US" altLang="en-US" sz="2400" dirty="0">
                <a:latin typeface="Verdana" panose="020B0604030504040204" pitchFamily="34" charset="0"/>
              </a:rPr>
              <a:t> of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    in the x, y, and z directions, respectively;    ,    , and      are </a:t>
            </a:r>
            <a:r>
              <a:rPr lang="en-US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unit vectors</a:t>
            </a:r>
            <a:r>
              <a:rPr lang="en-US" altLang="en-US" sz="2400" b="1" dirty="0"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latin typeface="Verdana" panose="020B0604030504040204" pitchFamily="34" charset="0"/>
              </a:rPr>
              <a:t>in the x, y and z directions, respectively.</a:t>
            </a: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15046"/>
              </p:ext>
            </p:extLst>
          </p:nvPr>
        </p:nvGraphicFramePr>
        <p:xfrm>
          <a:off x="4572000" y="2647950"/>
          <a:ext cx="3605152" cy="71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0" name="Equation" r:id="rId4" imgW="1371600" imgH="241300" progId="Equation.3">
                  <p:embed/>
                </p:oleObj>
              </mc:Choice>
              <mc:Fallback>
                <p:oleObj name="Equation" r:id="rId4" imgW="13716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47950"/>
                        <a:ext cx="3605152" cy="7185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496480"/>
              </p:ext>
            </p:extLst>
          </p:nvPr>
        </p:nvGraphicFramePr>
        <p:xfrm>
          <a:off x="1193464" y="2681457"/>
          <a:ext cx="2191419" cy="7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1" name="Equation" r:id="rId6" imgW="838200" imgH="241300" progId="Equation.3">
                  <p:embed/>
                </p:oleObj>
              </mc:Choice>
              <mc:Fallback>
                <p:oleObj name="Equation" r:id="rId6" imgW="8382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64" y="2681457"/>
                        <a:ext cx="2191419" cy="7105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80605"/>
              </p:ext>
            </p:extLst>
          </p:nvPr>
        </p:nvGraphicFramePr>
        <p:xfrm>
          <a:off x="878373" y="4798218"/>
          <a:ext cx="355432" cy="4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2" name="Equation" r:id="rId8" imgW="164957" imgH="190335" progId="Equation.3">
                  <p:embed/>
                </p:oleObj>
              </mc:Choice>
              <mc:Fallback>
                <p:oleObj name="Equation" r:id="rId8" imgW="164957" imgH="1903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73" y="4798218"/>
                        <a:ext cx="355432" cy="406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66749"/>
              </p:ext>
            </p:extLst>
          </p:nvPr>
        </p:nvGraphicFramePr>
        <p:xfrm>
          <a:off x="2289174" y="731837"/>
          <a:ext cx="506730" cy="57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3" name="Equation" r:id="rId10" imgW="164957" imgH="190335" progId="Equation.3">
                  <p:embed/>
                </p:oleObj>
              </mc:Choice>
              <mc:Fallback>
                <p:oleObj name="Equation" r:id="rId10" imgW="164957" imgH="190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4" y="731837"/>
                        <a:ext cx="506730" cy="5795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419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3228"/>
              </p:ext>
            </p:extLst>
          </p:nvPr>
        </p:nvGraphicFramePr>
        <p:xfrm>
          <a:off x="7910195" y="4722247"/>
          <a:ext cx="355432" cy="50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4" name="Equation" r:id="rId12" imgW="177800" imgH="254000" progId="Equation.3">
                  <p:embed/>
                </p:oleObj>
              </mc:Choice>
              <mc:Fallback>
                <p:oleObj name="Equation" r:id="rId12" imgW="1778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195" y="4722247"/>
                        <a:ext cx="355432" cy="5010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015287"/>
              </p:ext>
            </p:extLst>
          </p:nvPr>
        </p:nvGraphicFramePr>
        <p:xfrm>
          <a:off x="1593700" y="5117829"/>
          <a:ext cx="355433" cy="50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5" name="Equation" r:id="rId14" imgW="177800" imgH="254000" progId="Equation.3">
                  <p:embed/>
                </p:oleObj>
              </mc:Choice>
              <mc:Fallback>
                <p:oleObj name="Equation" r:id="rId14" imgW="1778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700" y="5117829"/>
                        <a:ext cx="355433" cy="5010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404996"/>
              </p:ext>
            </p:extLst>
          </p:nvPr>
        </p:nvGraphicFramePr>
        <p:xfrm>
          <a:off x="8391525" y="4722247"/>
          <a:ext cx="355432" cy="52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6" name="Equation" r:id="rId16" imgW="177800" imgH="266700" progId="Equation.3">
                  <p:embed/>
                </p:oleObj>
              </mc:Choice>
              <mc:Fallback>
                <p:oleObj name="Equation" r:id="rId16" imgW="177800" imgH="266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525" y="4722247"/>
                        <a:ext cx="355432" cy="52747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576E704-10F4-47DC-A640-CE12993A57BE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365125"/>
            <a:ext cx="80772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1. 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gradient</a:t>
            </a:r>
            <a:r>
              <a:rPr lang="en-US" altLang="en-US" sz="2000" dirty="0">
                <a:latin typeface="Verdana" panose="020B0604030504040204" pitchFamily="34" charset="0"/>
              </a:rPr>
              <a:t>, acts on a scalar to produce a vector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2. 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divergence</a:t>
            </a:r>
            <a:r>
              <a:rPr lang="en-US" altLang="en-US" sz="2000" dirty="0">
                <a:latin typeface="Verdana" panose="020B0604030504040204" pitchFamily="34" charset="0"/>
              </a:rPr>
              <a:t>, acts on a vector to produce a scalar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3.   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curl</a:t>
            </a:r>
            <a:r>
              <a:rPr lang="en-US" altLang="en-US" sz="2000" dirty="0">
                <a:latin typeface="Verdana" panose="020B0604030504040204" pitchFamily="34" charset="0"/>
              </a:rPr>
              <a:t>, acts on a vector to produce a vector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4.            -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Laplacian</a:t>
            </a:r>
            <a:r>
              <a:rPr lang="en-US" altLang="en-US" sz="2000" dirty="0">
                <a:latin typeface="Verdana" panose="020B0604030504040204" pitchFamily="34" charset="0"/>
              </a:rPr>
              <a:t>, acts on a scalar to produce a scalar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Each of these will be defined in detail in the subsequent sections.</a:t>
            </a:r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84730"/>
              </p:ext>
            </p:extLst>
          </p:nvPr>
        </p:nvGraphicFramePr>
        <p:xfrm>
          <a:off x="1157367" y="731837"/>
          <a:ext cx="685721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9" name="Equation" r:id="rId4" imgW="266353" imgH="177569" progId="Equation.3">
                  <p:embed/>
                </p:oleObj>
              </mc:Choice>
              <mc:Fallback>
                <p:oleObj name="Equation" r:id="rId4" imgW="266353" imgH="17756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367" y="731837"/>
                        <a:ext cx="685721" cy="455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79161"/>
              </p:ext>
            </p:extLst>
          </p:nvPr>
        </p:nvGraphicFramePr>
        <p:xfrm>
          <a:off x="1016488" y="1731961"/>
          <a:ext cx="964224" cy="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0" name="Equation" r:id="rId6" imgW="368140" imgH="203112" progId="Equation.3">
                  <p:embed/>
                </p:oleObj>
              </mc:Choice>
              <mc:Fallback>
                <p:oleObj name="Equation" r:id="rId6" imgW="368140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88" y="1731961"/>
                        <a:ext cx="964224" cy="5318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7498"/>
              </p:ext>
            </p:extLst>
          </p:nvPr>
        </p:nvGraphicFramePr>
        <p:xfrm>
          <a:off x="1016488" y="2808286"/>
          <a:ext cx="1099082" cy="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1" name="Equation" r:id="rId8" imgW="418918" imgH="203112" progId="Equation.3">
                  <p:embed/>
                </p:oleObj>
              </mc:Choice>
              <mc:Fallback>
                <p:oleObj name="Equation" r:id="rId8" imgW="418918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88" y="2808286"/>
                        <a:ext cx="1099082" cy="5318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47554"/>
              </p:ext>
            </p:extLst>
          </p:nvPr>
        </p:nvGraphicFramePr>
        <p:xfrm>
          <a:off x="1016488" y="3935410"/>
          <a:ext cx="830027" cy="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2" name="Equation" r:id="rId10" imgW="317225" imgH="203024" progId="Equation.3">
                  <p:embed/>
                </p:oleObj>
              </mc:Choice>
              <mc:Fallback>
                <p:oleObj name="Equation" r:id="rId10" imgW="317225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88" y="3935410"/>
                        <a:ext cx="830027" cy="5318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665EF-A517-4D59-B50D-8F1652C8B3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681" y="360363"/>
            <a:ext cx="8321410" cy="577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Vector fields are often specified in terms of their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rectangular components</a:t>
            </a:r>
            <a:r>
              <a:rPr lang="en-US" altLang="en-US" sz="2400" dirty="0">
                <a:latin typeface="Verdana" panose="020B0604030504040204" pitchFamily="34" charset="0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where      ,     , and     are three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scalar functions of position</a:t>
            </a:r>
            <a:r>
              <a:rPr lang="en-US" altLang="en-US" sz="2400" dirty="0">
                <a:latin typeface="Verdana" panose="020B0604030504040204" pitchFamily="34" charset="0"/>
              </a:rPr>
              <a:t>. There are operators expressed in terms of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   ,    , and     .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For example, the </a:t>
            </a:r>
            <a:r>
              <a:rPr lang="en-US" altLang="en-US" sz="24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divergence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latin typeface="Verdana" panose="020B0604030504040204" pitchFamily="34" charset="0"/>
              </a:rPr>
              <a:t>operator is defined as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771525" y="1613269"/>
          <a:ext cx="8234566" cy="56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2" name="Equation" r:id="rId4" imgW="3695700" imgH="254000" progId="Equation.3">
                  <p:embed/>
                </p:oleObj>
              </mc:Choice>
              <mc:Fallback>
                <p:oleObj name="Equation" r:id="rId4" imgW="3695700" imgH="254000" progId="Equation.3">
                  <p:embed/>
                  <p:pic>
                    <p:nvPicPr>
                      <p:cNvPr id="747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613269"/>
                        <a:ext cx="8234566" cy="56288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3"/>
          <p:cNvGraphicFramePr>
            <a:graphicFrameLocks noChangeAspect="1"/>
          </p:cNvGraphicFramePr>
          <p:nvPr/>
        </p:nvGraphicFramePr>
        <p:xfrm>
          <a:off x="1995578" y="2530474"/>
          <a:ext cx="338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3" name="Equation" r:id="rId6" imgW="203024" imgH="215713" progId="Equation.3">
                  <p:embed/>
                </p:oleObj>
              </mc:Choice>
              <mc:Fallback>
                <p:oleObj name="Equation" r:id="rId6" imgW="203024" imgH="215713" progId="Equation.3">
                  <p:embed/>
                  <p:pic>
                    <p:nvPicPr>
                      <p:cNvPr id="747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578" y="2530474"/>
                        <a:ext cx="338138" cy="36036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4"/>
          <p:cNvGraphicFramePr>
            <a:graphicFrameLocks noChangeAspect="1"/>
          </p:cNvGraphicFramePr>
          <p:nvPr/>
        </p:nvGraphicFramePr>
        <p:xfrm>
          <a:off x="2628431" y="2509838"/>
          <a:ext cx="358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4" name="Equation" r:id="rId8" imgW="203112" imgH="241195" progId="Equation.3">
                  <p:embed/>
                </p:oleObj>
              </mc:Choice>
              <mc:Fallback>
                <p:oleObj name="Equation" r:id="rId8" imgW="203112" imgH="241195" progId="Equation.3">
                  <p:embed/>
                  <p:pic>
                    <p:nvPicPr>
                      <p:cNvPr id="747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431" y="2509838"/>
                        <a:ext cx="358775" cy="42862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5"/>
          <p:cNvGraphicFramePr>
            <a:graphicFrameLocks noChangeAspect="1"/>
          </p:cNvGraphicFramePr>
          <p:nvPr/>
        </p:nvGraphicFramePr>
        <p:xfrm>
          <a:off x="3914775" y="2530475"/>
          <a:ext cx="3175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5" name="Equation" r:id="rId10" imgW="190335" imgH="215713" progId="Equation.3">
                  <p:embed/>
                </p:oleObj>
              </mc:Choice>
              <mc:Fallback>
                <p:oleObj name="Equation" r:id="rId10" imgW="190335" imgH="215713" progId="Equation.3">
                  <p:embed/>
                  <p:pic>
                    <p:nvPicPr>
                      <p:cNvPr id="747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2530475"/>
                        <a:ext cx="317500" cy="36036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6"/>
          <p:cNvGraphicFramePr>
            <a:graphicFrameLocks noChangeAspect="1"/>
          </p:cNvGraphicFramePr>
          <p:nvPr/>
        </p:nvGraphicFramePr>
        <p:xfrm>
          <a:off x="2218533" y="4795349"/>
          <a:ext cx="5009249" cy="10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6" name="Equation" r:id="rId12" imgW="1993900" imgH="431800" progId="Equation.3">
                  <p:embed/>
                </p:oleObj>
              </mc:Choice>
              <mc:Fallback>
                <p:oleObj name="Equation" r:id="rId12" imgW="1993900" imgH="431800" progId="Equation.3">
                  <p:embed/>
                  <p:pic>
                    <p:nvPicPr>
                      <p:cNvPr id="747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533" y="4795349"/>
                        <a:ext cx="5009249" cy="108530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7"/>
          <p:cNvGraphicFramePr>
            <a:graphicFrameLocks noChangeAspect="1"/>
          </p:cNvGraphicFramePr>
          <p:nvPr/>
        </p:nvGraphicFramePr>
        <p:xfrm>
          <a:off x="802481" y="3400423"/>
          <a:ext cx="3381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7" name="Equation" r:id="rId14" imgW="203024" imgH="215713" progId="Equation.3">
                  <p:embed/>
                </p:oleObj>
              </mc:Choice>
              <mc:Fallback>
                <p:oleObj name="Equation" r:id="rId14" imgW="203024" imgH="215713" progId="Equation.3">
                  <p:embed/>
                  <p:pic>
                    <p:nvPicPr>
                      <p:cNvPr id="747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" y="3400423"/>
                        <a:ext cx="338138" cy="3587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8"/>
          <p:cNvGraphicFramePr>
            <a:graphicFrameLocks noChangeAspect="1"/>
          </p:cNvGraphicFramePr>
          <p:nvPr/>
        </p:nvGraphicFramePr>
        <p:xfrm>
          <a:off x="1388594" y="3371848"/>
          <a:ext cx="3587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8" name="Equation" r:id="rId15" imgW="203112" imgH="241195" progId="Equation.3">
                  <p:embed/>
                </p:oleObj>
              </mc:Choice>
              <mc:Fallback>
                <p:oleObj name="Equation" r:id="rId15" imgW="203112" imgH="241195" progId="Equation.3">
                  <p:embed/>
                  <p:pic>
                    <p:nvPicPr>
                      <p:cNvPr id="747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594" y="3371848"/>
                        <a:ext cx="358775" cy="4270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9"/>
          <p:cNvGraphicFramePr>
            <a:graphicFrameLocks noChangeAspect="1"/>
          </p:cNvGraphicFramePr>
          <p:nvPr/>
        </p:nvGraphicFramePr>
        <p:xfrm>
          <a:off x="2612556" y="3371846"/>
          <a:ext cx="3587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9" name="Equation" r:id="rId16" imgW="190335" imgH="215713" progId="Equation.3">
                  <p:embed/>
                </p:oleObj>
              </mc:Choice>
              <mc:Fallback>
                <p:oleObj name="Equation" r:id="rId16" imgW="190335" imgH="215713" progId="Equation.3">
                  <p:embed/>
                  <p:pic>
                    <p:nvPicPr>
                      <p:cNvPr id="7476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56" y="3371846"/>
                        <a:ext cx="358775" cy="360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1079179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C1CF9B1-B649-4AA4-8518-0956B30706B7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320" y="274638"/>
            <a:ext cx="8015287" cy="560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Verdana" panose="020B0604030504040204" pitchFamily="34" charset="0"/>
              </a:rPr>
              <a:t>Coordinate Systems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u="sng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In order to define the position of a point in space, an appropriate coordinate system is needed. A considerable amount of work and time may be saved by choosing a coordinate system that best fits a given problem. </a:t>
            </a:r>
            <a:r>
              <a:rPr lang="en-US" altLang="en-US" sz="2400" dirty="0">
                <a:solidFill>
                  <a:srgbClr val="990033"/>
                </a:solidFill>
                <a:latin typeface="Verdana" panose="020B0604030504040204" pitchFamily="34" charset="0"/>
              </a:rPr>
              <a:t>A hard problem in one coordinate system may turn out to be easy in another system.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We will consider the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Cartesian </a:t>
            </a:r>
            <a:r>
              <a:rPr lang="en-US" altLang="en-US" sz="2400" dirty="0">
                <a:latin typeface="Verdana" panose="020B0604030504040204" pitchFamily="34" charset="0"/>
              </a:rPr>
              <a:t>(</a:t>
            </a:r>
            <a:r>
              <a:rPr lang="en-US" altLang="en-US" sz="2400" dirty="0" err="1">
                <a:latin typeface="Verdana" panose="020B0604030504040204" pitchFamily="34" charset="0"/>
              </a:rPr>
              <a:t>x,y,z</a:t>
            </a:r>
            <a:r>
              <a:rPr lang="en-US" altLang="en-US" sz="2400" dirty="0">
                <a:latin typeface="Verdana" panose="020B0604030504040204" pitchFamily="34" charset="0"/>
              </a:rPr>
              <a:t>), the circular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cylindrical             </a:t>
            </a:r>
            <a:r>
              <a:rPr lang="en-US" altLang="en-US" sz="2400" dirty="0">
                <a:latin typeface="Verdana" panose="020B0604030504040204" pitchFamily="34" charset="0"/>
              </a:rPr>
              <a:t>, and the 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spherical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</a:p>
          <a:p>
            <a:pPr marL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coordinate systems. All three are </a:t>
            </a:r>
            <a:r>
              <a:rPr lang="en-US" altLang="en-US" sz="2400" b="1" dirty="0">
                <a:solidFill>
                  <a:srgbClr val="990033"/>
                </a:solidFill>
                <a:latin typeface="Verdana" panose="020B0604030504040204" pitchFamily="34" charset="0"/>
              </a:rPr>
              <a:t>orthogonal</a:t>
            </a:r>
            <a:r>
              <a:rPr lang="en-US" altLang="en-US" sz="2400" dirty="0">
                <a:solidFill>
                  <a:srgbClr val="9900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latin typeface="Verdana" panose="020B0604030504040204" pitchFamily="34" charset="0"/>
              </a:rPr>
              <a:t>(the coordinates are mutually perpendicular).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14398"/>
              </p:ext>
            </p:extLst>
          </p:nvPr>
        </p:nvGraphicFramePr>
        <p:xfrm>
          <a:off x="2670725" y="4737100"/>
          <a:ext cx="12509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3" name="Equation" r:id="rId4" imgW="532937" imgH="215713" progId="Equation.3">
                  <p:embed/>
                </p:oleObj>
              </mc:Choice>
              <mc:Fallback>
                <p:oleObj name="Equation" r:id="rId4" imgW="532937" imgH="215713" progId="Equation.3">
                  <p:embed/>
                  <p:pic>
                    <p:nvPicPr>
                      <p:cNvPr id="819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725" y="4737100"/>
                        <a:ext cx="1250950" cy="50641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81333"/>
              </p:ext>
            </p:extLst>
          </p:nvPr>
        </p:nvGraphicFramePr>
        <p:xfrm>
          <a:off x="6932979" y="4737100"/>
          <a:ext cx="1216552" cy="50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4" name="Equation" r:id="rId6" imgW="520474" imgH="215806" progId="Equation.3">
                  <p:embed/>
                </p:oleObj>
              </mc:Choice>
              <mc:Fallback>
                <p:oleObj name="Equation" r:id="rId6" imgW="520474" imgH="215806" progId="Equation.3">
                  <p:embed/>
                  <p:pic>
                    <p:nvPicPr>
                      <p:cNvPr id="880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979" y="4737100"/>
                        <a:ext cx="1216552" cy="50421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BFCB58F-047A-441B-98AB-FDC705FC2593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43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253" y="359569"/>
            <a:ext cx="8091487" cy="5761038"/>
          </a:xfr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Cartesian coordinates</a:t>
            </a:r>
            <a:r>
              <a:rPr lang="en-US" altLang="en-US" sz="2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800" b="1" dirty="0" err="1">
                <a:solidFill>
                  <a:srgbClr val="990033"/>
                </a:solidFill>
                <a:latin typeface="Verdana" panose="020B0604030504040204" pitchFamily="34" charset="0"/>
              </a:rPr>
              <a:t>x,y,z</a:t>
            </a:r>
            <a:r>
              <a:rPr lang="en-US" altLang="en-US" sz="2800" dirty="0">
                <a:solidFill>
                  <a:srgbClr val="0000FF"/>
                </a:solidFill>
                <a:latin typeface="Verdana" panose="020B0604030504040204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ranges of the coordinate variables are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 vector    in Cartesian coordinates can be written as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		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												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287963" y="3200400"/>
            <a:ext cx="2987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522299" y="3907500"/>
            <a:ext cx="235340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0" dirty="0"/>
              <a:t>The intersection of three orthogonal infinite planes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i="0" dirty="0"/>
              <a:t>(x=</a:t>
            </a:r>
            <a:r>
              <a:rPr lang="en-US" altLang="en-US" sz="1600" i="0" dirty="0" err="1"/>
              <a:t>const</a:t>
            </a:r>
            <a:r>
              <a:rPr lang="en-US" altLang="en-US" sz="1600" i="0" dirty="0"/>
              <a:t>, y= </a:t>
            </a:r>
            <a:r>
              <a:rPr lang="en-US" altLang="en-US" sz="1600" i="0" dirty="0" err="1"/>
              <a:t>const</a:t>
            </a:r>
            <a:r>
              <a:rPr lang="en-US" altLang="en-US" sz="1600" i="0" dirty="0"/>
              <a:t>, and z = </a:t>
            </a:r>
            <a:r>
              <a:rPr lang="en-US" altLang="en-US" sz="1600" i="0" dirty="0" err="1"/>
              <a:t>const</a:t>
            </a:r>
            <a:r>
              <a:rPr lang="en-US" altLang="en-US" sz="1600" i="0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i="0" dirty="0"/>
              <a:t>defines point P.</a:t>
            </a:r>
          </a:p>
          <a:p>
            <a:pPr eaLnBrk="1" hangingPunct="1">
              <a:spcBef>
                <a:spcPct val="50000"/>
              </a:spcBef>
            </a:pPr>
            <a:endParaRPr lang="en-US" altLang="en-US" i="0" dirty="0"/>
          </a:p>
        </p:txBody>
      </p:sp>
      <p:graphicFrame>
        <p:nvGraphicFramePr>
          <p:cNvPr id="788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35577"/>
              </p:ext>
            </p:extLst>
          </p:nvPr>
        </p:nvGraphicFramePr>
        <p:xfrm>
          <a:off x="3604357" y="1324279"/>
          <a:ext cx="13477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4" name="Equation" r:id="rId4" imgW="850900" imgH="596900" progId="Equation.3">
                  <p:embed/>
                </p:oleObj>
              </mc:Choice>
              <mc:Fallback>
                <p:oleObj name="Equation" r:id="rId4" imgW="850900" imgH="596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357" y="1324279"/>
                        <a:ext cx="1347788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98899"/>
              </p:ext>
            </p:extLst>
          </p:nvPr>
        </p:nvGraphicFramePr>
        <p:xfrm>
          <a:off x="1762125" y="2706688"/>
          <a:ext cx="5806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5" name="Equation" r:id="rId6" imgW="2641600" imgH="241300" progId="Equation.3">
                  <p:embed/>
                </p:oleObj>
              </mc:Choice>
              <mc:Fallback>
                <p:oleObj name="Equation" r:id="rId6" imgW="26416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2706688"/>
                        <a:ext cx="5806550" cy="53340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822100"/>
              </p:ext>
            </p:extLst>
          </p:nvPr>
        </p:nvGraphicFramePr>
        <p:xfrm>
          <a:off x="1762125" y="2343335"/>
          <a:ext cx="2809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6" name="Equation" r:id="rId8" imgW="164957" imgH="190335" progId="Equation.3">
                  <p:embed/>
                </p:oleObj>
              </mc:Choice>
              <mc:Fallback>
                <p:oleObj name="Equation" r:id="rId8" imgW="164957" imgH="1903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2343335"/>
                        <a:ext cx="28098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7" name="Picture 10" descr="12 copy"/>
          <p:cNvPicPr>
            <a:picLocks noChangeAspect="1" noChangeArrowheads="1"/>
          </p:cNvPicPr>
          <p:nvPr/>
        </p:nvPicPr>
        <p:blipFill>
          <a:blip r:embed="rId10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1296">
            <a:off x="1249852" y="3292475"/>
            <a:ext cx="3411538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1702469" y="5911827"/>
            <a:ext cx="3297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0" dirty="0"/>
              <a:t>Constant x, y and z surfaces 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6B82C1-94FD-41D6-A2B3-08F68EA7ECD9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44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79875" name="Picture 4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1" y="713522"/>
            <a:ext cx="5243572" cy="52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87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6949120"/>
              </p:ext>
            </p:extLst>
          </p:nvPr>
        </p:nvGraphicFramePr>
        <p:xfrm>
          <a:off x="4656883" y="713522"/>
          <a:ext cx="4204446" cy="64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15" name="Equation" r:id="rId5" imgW="1726451" imgH="266584" progId="Equation.3">
                  <p:embed/>
                </p:oleObj>
              </mc:Choice>
              <mc:Fallback>
                <p:oleObj name="Equation" r:id="rId5" imgW="1726451" imgH="266584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883" y="713522"/>
                        <a:ext cx="4204446" cy="6492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16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1811215" y="5371079"/>
            <a:ext cx="7332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Differential elements in the right handed Cartesian coordinate system  </a:t>
            </a:r>
          </a:p>
        </p:txBody>
      </p:sp>
      <p:graphicFrame>
        <p:nvGraphicFramePr>
          <p:cNvPr id="79879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45614113"/>
              </p:ext>
            </p:extLst>
          </p:nvPr>
        </p:nvGraphicFramePr>
        <p:xfrm>
          <a:off x="6483880" y="1801692"/>
          <a:ext cx="2377449" cy="53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17" name="Equation" r:id="rId9" imgW="952087" imgH="215806" progId="Equation.3">
                  <p:embed/>
                </p:oleObj>
              </mc:Choice>
              <mc:Fallback>
                <p:oleObj name="Equation" r:id="rId9" imgW="952087" imgH="215806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880" y="1801692"/>
                        <a:ext cx="2377449" cy="5390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1362" y="3516923"/>
            <a:ext cx="1028700" cy="1213339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49EBBC3-C694-4DE4-8932-18F7037D441A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45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80899" name="Picture 4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29874"/>
            <a:ext cx="6948488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0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6876508"/>
              </p:ext>
            </p:extLst>
          </p:nvPr>
        </p:nvGraphicFramePr>
        <p:xfrm>
          <a:off x="6657975" y="635488"/>
          <a:ext cx="2266650" cy="175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5" imgW="952500" imgH="736600" progId="Equation.3">
                  <p:embed/>
                </p:oleObj>
              </mc:Choice>
              <mc:Fallback>
                <p:oleObj name="Equation" r:id="rId5" imgW="952500" imgH="7366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635488"/>
                        <a:ext cx="2266650" cy="17528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630" y="3068515"/>
            <a:ext cx="378069" cy="483577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017" y="2611315"/>
            <a:ext cx="325316" cy="4572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6692" y="2277208"/>
            <a:ext cx="413239" cy="395654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9163EF7-E9FA-42C9-B054-32C7000BA958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46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12750"/>
            <a:ext cx="7985125" cy="571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Cylindrical Coordinates</a:t>
            </a:r>
            <a:r>
              <a:rPr lang="en-US" altLang="en-US" sz="2000" dirty="0">
                <a:latin typeface="Verdana" panose="020B0604030504040204" pitchFamily="34" charset="0"/>
              </a:rPr>
              <a:t>                .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- the radial distance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from the z–axis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990033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- the azimuthal angle, measured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from the x-		  axis </a:t>
            </a:r>
            <a:r>
              <a:rPr lang="en-US" altLang="en-US" sz="2000" dirty="0">
                <a:latin typeface="Verdana" panose="020B0604030504040204" pitchFamily="34" charset="0"/>
              </a:rPr>
              <a:t>in the </a:t>
            </a:r>
            <a:r>
              <a:rPr lang="en-US" altLang="en-US" sz="2000" dirty="0" err="1">
                <a:latin typeface="Verdana" panose="020B0604030504040204" pitchFamily="34" charset="0"/>
              </a:rPr>
              <a:t>xy</a:t>
            </a:r>
            <a:r>
              <a:rPr lang="en-US" altLang="en-US" sz="2000" dirty="0">
                <a:latin typeface="Verdana" panose="020B0604030504040204" pitchFamily="34" charset="0"/>
              </a:rPr>
              <a:t>–plane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 - the 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same as in the Cartesian system</a:t>
            </a:r>
            <a:r>
              <a:rPr lang="en-US" altLang="en-US" sz="2000" dirty="0">
                <a:latin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 vector in cylindrical coordinates can be written as 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Cylindrical coordinates amount to a combination of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rectangular coordinates and polar coordinates.</a:t>
            </a:r>
          </a:p>
        </p:txBody>
      </p:sp>
      <p:graphicFrame>
        <p:nvGraphicFramePr>
          <p:cNvPr id="819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18350"/>
              </p:ext>
            </p:extLst>
          </p:nvPr>
        </p:nvGraphicFramePr>
        <p:xfrm>
          <a:off x="3839685" y="342412"/>
          <a:ext cx="1251904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8" name="Equation" r:id="rId4" imgW="532937" imgH="215713" progId="Equation.3">
                  <p:embed/>
                </p:oleObj>
              </mc:Choice>
              <mc:Fallback>
                <p:oleObj name="Equation" r:id="rId4" imgW="532937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685" y="342412"/>
                        <a:ext cx="1251904" cy="5064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42561"/>
              </p:ext>
            </p:extLst>
          </p:nvPr>
        </p:nvGraphicFramePr>
        <p:xfrm>
          <a:off x="771525" y="1114729"/>
          <a:ext cx="1813095" cy="186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9" name="Equation" r:id="rId6" imgW="837836" imgH="863225" progId="Equation.3">
                  <p:embed/>
                </p:oleObj>
              </mc:Choice>
              <mc:Fallback>
                <p:oleObj name="Equation" r:id="rId6" imgW="837836" imgH="8632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114729"/>
                        <a:ext cx="1813095" cy="1866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31738"/>
              </p:ext>
            </p:extLst>
          </p:nvPr>
        </p:nvGraphicFramePr>
        <p:xfrm>
          <a:off x="1454652" y="3967162"/>
          <a:ext cx="6234696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0" name="Equation" r:id="rId8" imgW="2971800" imgH="558800" progId="Equation.3">
                  <p:embed/>
                </p:oleObj>
              </mc:Choice>
              <mc:Fallback>
                <p:oleObj name="Equation" r:id="rId8" imgW="2971800" imgH="55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652" y="3967162"/>
                        <a:ext cx="6234696" cy="117316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5804BC1-17FA-4F54-81A1-8C2712080110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47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14016"/>
              </p:ext>
            </p:extLst>
          </p:nvPr>
        </p:nvGraphicFramePr>
        <p:xfrm>
          <a:off x="1274580" y="3840277"/>
          <a:ext cx="2207174" cy="197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7" name="Equation" r:id="rId4" imgW="838200" imgH="749300" progId="Equation.3">
                  <p:embed/>
                </p:oleObj>
              </mc:Choice>
              <mc:Fallback>
                <p:oleObj name="Equation" r:id="rId4" imgW="838200" imgH="749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580" y="3840277"/>
                        <a:ext cx="2207174" cy="197561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3"/>
          <p:cNvGraphicFramePr>
            <a:graphicFrameLocks noChangeAspect="1"/>
          </p:cNvGraphicFramePr>
          <p:nvPr/>
        </p:nvGraphicFramePr>
        <p:xfrm>
          <a:off x="6480175" y="4997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4997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94491"/>
              </p:ext>
            </p:extLst>
          </p:nvPr>
        </p:nvGraphicFramePr>
        <p:xfrm>
          <a:off x="4129076" y="4200525"/>
          <a:ext cx="4670062" cy="125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9" name="Equation" r:id="rId8" imgW="1892300" imgH="508000" progId="Equation.3">
                  <p:embed/>
                </p:oleObj>
              </mc:Choice>
              <mc:Fallback>
                <p:oleObj name="Equation" r:id="rId8" imgW="18923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76" y="4200525"/>
                        <a:ext cx="4670062" cy="125512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4" name="Picture 8" descr="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3" y="60258"/>
            <a:ext cx="3825237" cy="362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5473212" y="1072417"/>
            <a:ext cx="32707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Point P and unit vectors in the cylindrical coordinate system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0" dirty="0"/>
              <a:t>(“a” here is the same as “e”)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1754" y="817685"/>
            <a:ext cx="826477" cy="1054432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0538" y="3077308"/>
            <a:ext cx="386862" cy="360484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BE186AA-0856-4992-BAC5-8680041C5ED6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48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86019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0730">
            <a:off x="537924" y="960792"/>
            <a:ext cx="520382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1245025" y="5829809"/>
            <a:ext cx="6180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Differential elements in cylindrical coordinates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6102008" y="526206"/>
            <a:ext cx="2718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0" u="sng" dirty="0">
                <a:solidFill>
                  <a:srgbClr val="0000FF"/>
                </a:solidFill>
              </a:rPr>
              <a:t>Metric coefficient</a:t>
            </a:r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7038975" y="864758"/>
            <a:ext cx="95250" cy="2658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60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2538104"/>
              </p:ext>
            </p:extLst>
          </p:nvPr>
        </p:nvGraphicFramePr>
        <p:xfrm>
          <a:off x="4845083" y="1130645"/>
          <a:ext cx="4172118" cy="65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6" name="Equation" r:id="rId5" imgW="1752600" imgH="266700" progId="Equation.3">
                  <p:embed/>
                </p:oleObj>
              </mc:Choice>
              <mc:Fallback>
                <p:oleObj name="Equation" r:id="rId5" imgW="1752600" imgH="2667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83" y="1130645"/>
                        <a:ext cx="4172118" cy="65419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7474042"/>
              </p:ext>
            </p:extLst>
          </p:nvPr>
        </p:nvGraphicFramePr>
        <p:xfrm>
          <a:off x="6157566" y="2248145"/>
          <a:ext cx="2662444" cy="55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7" name="Equation" r:id="rId7" imgW="1028254" imgH="215806" progId="Equation.3">
                  <p:embed/>
                </p:oleObj>
              </mc:Choice>
              <mc:Fallback>
                <p:oleObj name="Equation" r:id="rId7" imgW="1028254" imgH="215806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566" y="2248145"/>
                        <a:ext cx="2662444" cy="5586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9631" y="1863969"/>
            <a:ext cx="325315" cy="316523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85138" y="3244362"/>
            <a:ext cx="307731" cy="290146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4754" y="2736483"/>
            <a:ext cx="220329" cy="276999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4CD11A6-D5E5-42A7-9FC9-42AFC4FF87CA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49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87043" name="Picture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3299">
            <a:off x="1000139" y="826645"/>
            <a:ext cx="78994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3067050" y="3771900"/>
            <a:ext cx="140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4888781" y="3589351"/>
            <a:ext cx="140017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0" dirty="0">
                <a:solidFill>
                  <a:srgbClr val="0000FF"/>
                </a:solidFill>
              </a:rPr>
              <a:t>Planar surface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i="0" dirty="0"/>
              <a:t>(    = </a:t>
            </a:r>
            <a:r>
              <a:rPr lang="en-US" altLang="en-US" sz="1400" i="0" dirty="0" err="1"/>
              <a:t>const</a:t>
            </a:r>
            <a:r>
              <a:rPr lang="en-US" altLang="en-US" sz="1400" i="0" dirty="0"/>
              <a:t>)</a:t>
            </a:r>
          </a:p>
        </p:txBody>
      </p: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5915025" y="3924300"/>
            <a:ext cx="140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47" name="Text Box 9"/>
          <p:cNvSpPr txBox="1">
            <a:spLocks noChangeArrowheads="1"/>
          </p:cNvSpPr>
          <p:nvPr/>
        </p:nvSpPr>
        <p:spPr bwMode="auto">
          <a:xfrm>
            <a:off x="3102098" y="3589351"/>
            <a:ext cx="123825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0" dirty="0">
                <a:solidFill>
                  <a:srgbClr val="0000FF"/>
                </a:solidFill>
              </a:rPr>
              <a:t>Cylindrical surface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i="0" dirty="0"/>
              <a:t>(   = </a:t>
            </a:r>
            <a:r>
              <a:rPr lang="en-US" altLang="en-US" sz="1400" i="0" dirty="0" err="1"/>
              <a:t>const</a:t>
            </a:r>
            <a:r>
              <a:rPr lang="en-US" altLang="en-US" sz="1400" i="0" dirty="0"/>
              <a:t>)</a:t>
            </a:r>
          </a:p>
        </p:txBody>
      </p:sp>
      <p:graphicFrame>
        <p:nvGraphicFramePr>
          <p:cNvPr id="8704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32226729"/>
              </p:ext>
            </p:extLst>
          </p:nvPr>
        </p:nvGraphicFramePr>
        <p:xfrm>
          <a:off x="4330510" y="4672536"/>
          <a:ext cx="1998093" cy="168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7" name="Equation" r:id="rId5" imgW="876300" imgH="736600" progId="Equation.3">
                  <p:embed/>
                </p:oleObj>
              </mc:Choice>
              <mc:Fallback>
                <p:oleObj name="Equation" r:id="rId5" imgW="876300" imgH="7366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510" y="4672536"/>
                        <a:ext cx="1998093" cy="168063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9" name="Text Box 12"/>
          <p:cNvSpPr txBox="1">
            <a:spLocks noChangeArrowheads="1"/>
          </p:cNvSpPr>
          <p:nvPr/>
        </p:nvSpPr>
        <p:spPr bwMode="auto">
          <a:xfrm>
            <a:off x="6583636" y="3589351"/>
            <a:ext cx="140017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i="0" dirty="0">
                <a:solidFill>
                  <a:srgbClr val="0000FF"/>
                </a:solidFill>
              </a:rPr>
              <a:t>Planar surface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i="0" dirty="0"/>
              <a:t>(z = </a:t>
            </a:r>
            <a:r>
              <a:rPr lang="en-US" altLang="en-US" sz="1400" i="0" dirty="0" err="1"/>
              <a:t>const</a:t>
            </a:r>
            <a:r>
              <a:rPr lang="en-US" altLang="en-US" sz="1400" i="0" dirty="0"/>
              <a:t>)</a:t>
            </a:r>
          </a:p>
        </p:txBody>
      </p:sp>
      <p:graphicFrame>
        <p:nvGraphicFramePr>
          <p:cNvPr id="87050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86187172"/>
              </p:ext>
            </p:extLst>
          </p:nvPr>
        </p:nvGraphicFramePr>
        <p:xfrm>
          <a:off x="5119414" y="4198401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8" name="Equation" r:id="rId7" imgW="126835" imgH="202936" progId="Equation.3">
                  <p:embed/>
                </p:oleObj>
              </mc:Choice>
              <mc:Fallback>
                <p:oleObj name="Equation" r:id="rId7" imgW="126835" imgH="202936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414" y="4198401"/>
                        <a:ext cx="127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87052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22178562"/>
              </p:ext>
            </p:extLst>
          </p:nvPr>
        </p:nvGraphicFramePr>
        <p:xfrm>
          <a:off x="3283806" y="4214276"/>
          <a:ext cx="162779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9" name="Equation" r:id="rId9" imgW="127000" imgH="152400" progId="Equation.3">
                  <p:embed/>
                </p:oleObj>
              </mc:Choice>
              <mc:Fallback>
                <p:oleObj name="Equation" r:id="rId9" imgW="127000" imgH="1524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806" y="4214276"/>
                        <a:ext cx="162779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279" y="2745586"/>
            <a:ext cx="493102" cy="483577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7878" y="1875289"/>
            <a:ext cx="407486" cy="509954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2492" y="1875289"/>
            <a:ext cx="531231" cy="410711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12F0A08-27C6-4903-921F-156D9A0B2A71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71525" y="381000"/>
            <a:ext cx="7830820" cy="57451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		</a:t>
            </a:r>
            <a:r>
              <a:rPr lang="en-US" altLang="en-US" sz="2400" dirty="0">
                <a:latin typeface="Verdana" panose="020B0604030504040204" pitchFamily="34" charset="0"/>
              </a:rPr>
              <a:t>Suppose a certain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					vector    is given by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						 </a:t>
            </a:r>
            <a:r>
              <a:rPr lang="en-US" altLang="en-US" sz="2000" dirty="0">
                <a:latin typeface="Verdana" panose="020B0604030504040204" pitchFamily="34" charset="0"/>
              </a:rPr>
              <a:t>	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z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43012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71808191"/>
              </p:ext>
            </p:extLst>
          </p:nvPr>
        </p:nvGraphicFramePr>
        <p:xfrm>
          <a:off x="4947920" y="1881303"/>
          <a:ext cx="3859530" cy="64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6" name="Equation" r:id="rId4" imgW="1434477" imgH="266584" progId="Equation.3">
                  <p:embed/>
                </p:oleObj>
              </mc:Choice>
              <mc:Fallback>
                <p:oleObj name="Equation" r:id="rId4" imgW="1434477" imgH="26658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920" y="1881303"/>
                        <a:ext cx="3859530" cy="6447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787119"/>
              </p:ext>
            </p:extLst>
          </p:nvPr>
        </p:nvGraphicFramePr>
        <p:xfrm>
          <a:off x="6502413" y="1296175"/>
          <a:ext cx="2762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" name="Equation" r:id="rId6" imgW="164957" imgH="203024" progId="Equation.3">
                  <p:embed/>
                </p:oleObj>
              </mc:Choice>
              <mc:Fallback>
                <p:oleObj name="Equation" r:id="rId6" imgW="164957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13" y="1296175"/>
                        <a:ext cx="276225" cy="339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93955"/>
              </p:ext>
            </p:extLst>
          </p:nvPr>
        </p:nvGraphicFramePr>
        <p:xfrm>
          <a:off x="4042522" y="4691805"/>
          <a:ext cx="4584588" cy="76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8" name="Equation" r:id="rId8" imgW="1954951" imgH="317362" progId="Equation.3">
                  <p:embed/>
                </p:oleObj>
              </mc:Choice>
              <mc:Fallback>
                <p:oleObj name="Equation" r:id="rId8" imgW="1954951" imgH="31736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522" y="4691805"/>
                        <a:ext cx="4584588" cy="76409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5" name="Picture 15" descr="#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9" y="852853"/>
            <a:ext cx="4260150" cy="384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3016836"/>
            <a:ext cx="29014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990033"/>
                </a:solidFill>
              </a:rPr>
              <a:t>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CB637-B9D2-43C6-9D53-F2CCCBF10C90}"/>
              </a:ext>
            </a:extLst>
          </p:cNvPr>
          <p:cNvSpPr txBox="1"/>
          <p:nvPr/>
        </p:nvSpPr>
        <p:spPr>
          <a:xfrm>
            <a:off x="5239385" y="3016836"/>
            <a:ext cx="336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itchFamily="34" charset="-128"/>
              </a:rPr>
              <a:t>The magnitude or  absolute value of the vector 	  is:</a:t>
            </a:r>
            <a:endParaRPr lang="en-US" dirty="0"/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4B7AF0EB-0761-4F9C-9C3B-4EC250D6F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454453"/>
              </p:ext>
            </p:extLst>
          </p:nvPr>
        </p:nvGraphicFramePr>
        <p:xfrm>
          <a:off x="6960636" y="3776709"/>
          <a:ext cx="2762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9" name="Equation" r:id="rId11" imgW="164957" imgH="203024" progId="Equation.3">
                  <p:embed/>
                </p:oleObj>
              </mc:Choice>
              <mc:Fallback>
                <p:oleObj name="Equation" r:id="rId11" imgW="164957" imgH="203024" progId="Equation.3">
                  <p:embed/>
                  <p:pic>
                    <p:nvPicPr>
                      <p:cNvPr id="430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636" y="3776709"/>
                        <a:ext cx="276225" cy="339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20AEA8-D9BF-4B0A-A39C-4740876F18FB}"/>
              </a:ext>
            </a:extLst>
          </p:cNvPr>
          <p:cNvSpPr txBox="1"/>
          <p:nvPr/>
        </p:nvSpPr>
        <p:spPr>
          <a:xfrm>
            <a:off x="4009390" y="5639504"/>
            <a:ext cx="461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itchFamily="34" charset="-128"/>
              </a:rPr>
              <a:t>(from the Pythagorean theorem)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2C7EA20-7121-4D4B-8B8E-39D6FF917A8B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50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372" y="274638"/>
            <a:ext cx="8113224" cy="582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u="sng" dirty="0">
                <a:solidFill>
                  <a:srgbClr val="0000FF"/>
                </a:solidFill>
                <a:latin typeface="Verdana" panose="020B0604030504040204" pitchFamily="34" charset="0"/>
              </a:rPr>
              <a:t>Spherical coordinates</a:t>
            </a:r>
            <a:r>
              <a:rPr lang="en-US" altLang="en-US" sz="2000" dirty="0">
                <a:latin typeface="Verdana" panose="020B0604030504040204" pitchFamily="34" charset="0"/>
              </a:rPr>
              <a:t>              .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     - the distance </a:t>
            </a:r>
            <a:r>
              <a:rPr lang="en-US" altLang="en-US" sz="20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from the origin </a:t>
            </a:r>
            <a:r>
              <a:rPr lang="en-US" altLang="en-US" sz="2000" dirty="0">
                <a:latin typeface="Verdana" panose="020B0604030504040204" pitchFamily="34" charset="0"/>
              </a:rPr>
              <a:t>to point P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     - the angle between </a:t>
            </a:r>
            <a:r>
              <a:rPr lang="en-US" altLang="en-US" sz="20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the z-axis </a:t>
            </a:r>
            <a:r>
              <a:rPr lang="en-US" altLang="en-US" sz="2000" dirty="0">
                <a:latin typeface="Verdana" panose="020B0604030504040204" pitchFamily="34" charset="0"/>
              </a:rPr>
              <a:t>and the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                          radius vector of P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      - the </a:t>
            </a:r>
            <a:r>
              <a:rPr lang="en-US" altLang="en-US" sz="2000" dirty="0">
                <a:solidFill>
                  <a:srgbClr val="990033"/>
                </a:solidFill>
                <a:latin typeface="Verdana" panose="020B0604030504040204" pitchFamily="34" charset="0"/>
              </a:rPr>
              <a:t>same as the azimuthal angle in the		        cylindrical coordinates</a:t>
            </a:r>
          </a:p>
        </p:txBody>
      </p:sp>
      <p:graphicFrame>
        <p:nvGraphicFramePr>
          <p:cNvPr id="880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92349"/>
              </p:ext>
            </p:extLst>
          </p:nvPr>
        </p:nvGraphicFramePr>
        <p:xfrm>
          <a:off x="3637329" y="213092"/>
          <a:ext cx="1216552" cy="50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5" name="Equation" r:id="rId4" imgW="520474" imgH="215806" progId="Equation.3">
                  <p:embed/>
                </p:oleObj>
              </mc:Choice>
              <mc:Fallback>
                <p:oleObj name="Equation" r:id="rId4" imgW="520474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329" y="213092"/>
                        <a:ext cx="1216552" cy="504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880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98812"/>
              </p:ext>
            </p:extLst>
          </p:nvPr>
        </p:nvGraphicFramePr>
        <p:xfrm>
          <a:off x="1065862" y="1101186"/>
          <a:ext cx="1749670" cy="239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6" name="Equation" r:id="rId6" imgW="685800" imgH="939800" progId="Equation.3">
                  <p:embed/>
                </p:oleObj>
              </mc:Choice>
              <mc:Fallback>
                <p:oleObj name="Equation" r:id="rId6" imgW="685800" imgH="93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862" y="1101186"/>
                        <a:ext cx="1749670" cy="2390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663693" y="1215184"/>
            <a:ext cx="515083" cy="167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853413" y="3036513"/>
            <a:ext cx="417218" cy="1553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pic>
        <p:nvPicPr>
          <p:cNvPr id="9" name="Picture 8" descr="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479182"/>
            <a:ext cx="4366724" cy="3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415" y="4932485"/>
            <a:ext cx="342900" cy="360484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0631" y="5477608"/>
            <a:ext cx="366698" cy="276999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0631" y="3613638"/>
            <a:ext cx="312234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0697" y="6178836"/>
            <a:ext cx="301341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BBA1173-6306-4231-855B-0C110D7A627D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51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graphicFrame>
        <p:nvGraphicFramePr>
          <p:cNvPr id="890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96970"/>
              </p:ext>
            </p:extLst>
          </p:nvPr>
        </p:nvGraphicFramePr>
        <p:xfrm>
          <a:off x="1971674" y="4791615"/>
          <a:ext cx="6470995" cy="118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35" name="Equation" r:id="rId4" imgW="3048000" imgH="558800" progId="Equation.3">
                  <p:embed/>
                </p:oleObj>
              </mc:Choice>
              <mc:Fallback>
                <p:oleObj name="Equation" r:id="rId4" imgW="3048000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4" y="4791615"/>
                        <a:ext cx="6470995" cy="11871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14948"/>
              </p:ext>
            </p:extLst>
          </p:nvPr>
        </p:nvGraphicFramePr>
        <p:xfrm>
          <a:off x="6067425" y="529714"/>
          <a:ext cx="1883753" cy="17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36" name="Equation" r:id="rId6" imgW="825500" imgH="749300" progId="Equation.3">
                  <p:embed/>
                </p:oleObj>
              </mc:Choice>
              <mc:Fallback>
                <p:oleObj name="Equation" r:id="rId6" imgW="825500" imgH="749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529714"/>
                        <a:ext cx="1883753" cy="17102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41602"/>
              </p:ext>
            </p:extLst>
          </p:nvPr>
        </p:nvGraphicFramePr>
        <p:xfrm>
          <a:off x="5005444" y="2566413"/>
          <a:ext cx="4138556" cy="112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37" name="Equation" r:id="rId8" imgW="1879600" imgH="508000" progId="Equation.3">
                  <p:embed/>
                </p:oleObj>
              </mc:Choice>
              <mc:Fallback>
                <p:oleObj name="Equation" r:id="rId8" imgW="18796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444" y="2566413"/>
                        <a:ext cx="4138556" cy="112118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4" name="Picture 8" descr="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5" y="232006"/>
            <a:ext cx="4366724" cy="3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9"/>
          <p:cNvSpPr txBox="1">
            <a:spLocks noChangeArrowheads="1"/>
          </p:cNvSpPr>
          <p:nvPr/>
        </p:nvSpPr>
        <p:spPr bwMode="auto">
          <a:xfrm>
            <a:off x="1311275" y="4222169"/>
            <a:ext cx="6779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A vector in spherical coordinates may be written as</a:t>
            </a:r>
          </a:p>
        </p:txBody>
      </p:sp>
      <p:sp>
        <p:nvSpPr>
          <p:cNvPr id="89096" name="Text Box 10"/>
          <p:cNvSpPr txBox="1">
            <a:spLocks noChangeArrowheads="1"/>
          </p:cNvSpPr>
          <p:nvPr/>
        </p:nvSpPr>
        <p:spPr bwMode="auto">
          <a:xfrm>
            <a:off x="961231" y="3337720"/>
            <a:ext cx="3336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i="0" dirty="0"/>
              <a:t>Point </a:t>
            </a:r>
            <a:r>
              <a:rPr lang="en-US" altLang="en-US" sz="1400" dirty="0"/>
              <a:t>P </a:t>
            </a:r>
            <a:r>
              <a:rPr lang="en-US" altLang="en-US" sz="1400" i="0" dirty="0"/>
              <a:t>and unit vectors in spherical coordinates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0254" y="1081454"/>
            <a:ext cx="597877" cy="677008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2A2BA7-75C6-41A6-ABB4-BE86B2BCBD23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52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92163" name="Picture 6" descr="Untitled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81" y="1092200"/>
            <a:ext cx="64690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 Box 7"/>
          <p:cNvSpPr txBox="1">
            <a:spLocks noChangeArrowheads="1"/>
          </p:cNvSpPr>
          <p:nvPr/>
        </p:nvSpPr>
        <p:spPr bwMode="auto">
          <a:xfrm>
            <a:off x="970508" y="5832323"/>
            <a:ext cx="7431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0" dirty="0"/>
              <a:t>Differential elements in the spherical coordinate system</a:t>
            </a:r>
          </a:p>
        </p:txBody>
      </p:sp>
      <p:graphicFrame>
        <p:nvGraphicFramePr>
          <p:cNvPr id="92165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0774452"/>
              </p:ext>
            </p:extLst>
          </p:nvPr>
        </p:nvGraphicFramePr>
        <p:xfrm>
          <a:off x="4884127" y="627918"/>
          <a:ext cx="419137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6" name="Equation" r:id="rId5" imgW="2094591" imgH="266584" progId="Equation.3">
                  <p:embed/>
                </p:oleObj>
              </mc:Choice>
              <mc:Fallback>
                <p:oleObj name="Equation" r:id="rId5" imgW="2094591" imgH="266584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127" y="627918"/>
                        <a:ext cx="4191374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9836157"/>
              </p:ext>
            </p:extLst>
          </p:nvPr>
        </p:nvGraphicFramePr>
        <p:xfrm>
          <a:off x="5804389" y="4818673"/>
          <a:ext cx="3007587" cy="49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7" name="Equation" r:id="rId7" imgW="1397000" imgH="228600" progId="Equation.3">
                  <p:embed/>
                </p:oleObj>
              </mc:Choice>
              <mc:Fallback>
                <p:oleObj name="Equation" r:id="rId7" imgW="1397000" imgH="2286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389" y="4818673"/>
                        <a:ext cx="3007587" cy="49188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7608" y="1705708"/>
            <a:ext cx="1318846" cy="276999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2734408"/>
            <a:ext cx="342900" cy="276999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6492" y="2637692"/>
            <a:ext cx="219808" cy="276999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814038" y="1161319"/>
            <a:ext cx="1116622" cy="52176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F3FEBCA-FEC6-43AC-A9E9-76AAC23FD9C0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53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93187" name="Picture 9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9078"/>
            <a:ext cx="7594764" cy="611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18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01607069"/>
              </p:ext>
            </p:extLst>
          </p:nvPr>
        </p:nvGraphicFramePr>
        <p:xfrm>
          <a:off x="5915635" y="549276"/>
          <a:ext cx="2982179" cy="161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Equation" r:id="rId5" imgW="1333500" imgH="723900" progId="Equation.3">
                  <p:embed/>
                </p:oleObj>
              </mc:Choice>
              <mc:Fallback>
                <p:oleObj name="Equation" r:id="rId5" imgW="1333500" imgH="7239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635" y="549276"/>
                        <a:ext cx="2982179" cy="1618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9285" y="4035669"/>
            <a:ext cx="1301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990033"/>
                </a:solidFill>
              </a:rPr>
              <a:t>Spherical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1899" y="4035669"/>
            <a:ext cx="99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990033"/>
                </a:solidFill>
              </a:rPr>
              <a:t>Conical surface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1761" y="4035669"/>
            <a:ext cx="97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990033"/>
                </a:solidFill>
              </a:rPr>
              <a:t>Planar surface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" y="0"/>
            <a:ext cx="8745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62" y="2259623"/>
            <a:ext cx="158261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(Radius vector)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862" y="2971800"/>
            <a:ext cx="21864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(Base vector = Unit vector)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426" y="5372100"/>
            <a:ext cx="2107346" cy="14859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29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75443-D8D6-4B87-A7F6-94AD769427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3A70AA-4579-4404-8207-2121E39E11C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DDAFF-1164-4507-9939-A54493817865}"/>
              </a:ext>
            </a:extLst>
          </p:cNvPr>
          <p:cNvSpPr txBox="1"/>
          <p:nvPr/>
        </p:nvSpPr>
        <p:spPr>
          <a:xfrm>
            <a:off x="1128712" y="1922891"/>
            <a:ext cx="631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Coordinate variables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: x, y, z,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Unit vectors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,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Scalar components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: V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, V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, V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BDE1D3F-A368-443D-93AE-DB06F66281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4" y="1195156"/>
          <a:ext cx="8234566" cy="56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Equation" r:id="rId3" imgW="3695700" imgH="254000" progId="Equation.3">
                  <p:embed/>
                </p:oleObj>
              </mc:Choice>
              <mc:Fallback>
                <p:oleObj name="Equation" r:id="rId3" imgW="3695700" imgH="2540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5BDE1D3F-A368-443D-93AE-DB06F66281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4" y="1195156"/>
                        <a:ext cx="8234566" cy="56288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D3F3D3-CAD8-4DDF-A720-541F575C5CC1}"/>
              </a:ext>
            </a:extLst>
          </p:cNvPr>
          <p:cNvSpPr txBox="1"/>
          <p:nvPr/>
        </p:nvSpPr>
        <p:spPr>
          <a:xfrm>
            <a:off x="1721745" y="76200"/>
            <a:ext cx="6181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Converting vectors from one coordinate system to another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D8EA5-0D6B-4C74-9524-97291B089EDE}"/>
              </a:ext>
            </a:extLst>
          </p:cNvPr>
          <p:cNvSpPr txBox="1"/>
          <p:nvPr/>
        </p:nvSpPr>
        <p:spPr>
          <a:xfrm>
            <a:off x="695324" y="3195459"/>
            <a:ext cx="83275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Need to get rid of all the quantities of the original coordinate system. There are two ways to go: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(a) Convert 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unit vectors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    (b) Convert 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coordinate variables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(a) Find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scalar components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new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coordinate           system in terms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scalar components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in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old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  coordinate system and assign appropriate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unit vectors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    (b) Convert 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coordinate variables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65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9F230B-A20D-4130-B69C-4E773F209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CECBFE-F04D-45FD-8CFD-650BEE19E8D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3387A-1C85-4ECB-A62C-878C4649C0C1}"/>
              </a:ext>
            </a:extLst>
          </p:cNvPr>
          <p:cNvSpPr txBox="1"/>
          <p:nvPr/>
        </p:nvSpPr>
        <p:spPr>
          <a:xfrm>
            <a:off x="771525" y="647700"/>
            <a:ext cx="839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Example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. Convert vector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from rectangular to cylindrical coordinate system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Table 3-2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Ulaby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   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=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),  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= 0,  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Approach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(a)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Column 2, Row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(b)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=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Column 1, Row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-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Only Columns 1 and 2 in Row 2 of Table 3-2 are needed. Column 3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scalar components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is not used in Approach 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98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8" y="457200"/>
            <a:ext cx="8734425" cy="6400800"/>
          </a:xfrm>
        </p:spPr>
      </p:pic>
      <p:sp>
        <p:nvSpPr>
          <p:cNvPr id="70659" name="TextBox 1"/>
          <p:cNvSpPr txBox="1">
            <a:spLocks noChangeArrowheads="1"/>
          </p:cNvSpPr>
          <p:nvPr/>
        </p:nvSpPr>
        <p:spPr bwMode="auto">
          <a:xfrm>
            <a:off x="8431838" y="1430927"/>
            <a:ext cx="7232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Row 1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8431837" y="2217838"/>
            <a:ext cx="7232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Row 2</a:t>
            </a:r>
          </a:p>
        </p:txBody>
      </p:sp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777875" y="539750"/>
            <a:ext cx="1857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0662" name="TextBox 4"/>
          <p:cNvSpPr txBox="1">
            <a:spLocks noChangeArrowheads="1"/>
          </p:cNvSpPr>
          <p:nvPr/>
        </p:nvSpPr>
        <p:spPr bwMode="auto">
          <a:xfrm>
            <a:off x="2449964" y="686614"/>
            <a:ext cx="99738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Column 1</a:t>
            </a:r>
          </a:p>
        </p:txBody>
      </p:sp>
      <p:sp>
        <p:nvSpPr>
          <p:cNvPr id="70663" name="TextBox 5"/>
          <p:cNvSpPr txBox="1">
            <a:spLocks noChangeArrowheads="1"/>
          </p:cNvSpPr>
          <p:nvPr/>
        </p:nvSpPr>
        <p:spPr bwMode="auto">
          <a:xfrm>
            <a:off x="4453842" y="677475"/>
            <a:ext cx="99738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Column 2</a:t>
            </a:r>
          </a:p>
        </p:txBody>
      </p:sp>
      <p:sp>
        <p:nvSpPr>
          <p:cNvPr id="70664" name="TextBox 6"/>
          <p:cNvSpPr txBox="1">
            <a:spLocks noChangeArrowheads="1"/>
          </p:cNvSpPr>
          <p:nvPr/>
        </p:nvSpPr>
        <p:spPr bwMode="auto">
          <a:xfrm>
            <a:off x="6947341" y="596732"/>
            <a:ext cx="99738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Column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2423" y="2013438"/>
            <a:ext cx="872515" cy="68580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031" y="2013438"/>
            <a:ext cx="1600200" cy="68580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8915" y="1204546"/>
            <a:ext cx="2127739" cy="72976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499" y="1973873"/>
            <a:ext cx="958362" cy="7649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1015"/>
            <a:ext cx="24590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Red box – Approach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Blue box – Approach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372" y="873731"/>
            <a:ext cx="82256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743368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023FA7-938F-492C-941B-F0453A757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CECBFE-F04D-45FD-8CFD-650BEE19E8D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46BE0-333D-4079-9AAE-5AD1E3BAE7F5}"/>
              </a:ext>
            </a:extLst>
          </p:cNvPr>
          <p:cNvSpPr txBox="1"/>
          <p:nvPr/>
        </p:nvSpPr>
        <p:spPr>
          <a:xfrm>
            <a:off x="771525" y="498545"/>
            <a:ext cx="83248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Approach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.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 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=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), 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= 0,  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z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Column 3, Row 1 of Table 3-2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(b)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=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=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+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Column 1, Row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-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+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sin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ϕ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Only Column 3 in Row 1 and Column 1 in Row 2 of Table 3-2 are needed. Column 2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unit vectors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is not used in Approach 2.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4079E0-B05A-4520-A7BC-FB09E2F0322B}"/>
              </a:ext>
            </a:extLst>
          </p:cNvPr>
          <p:cNvCxnSpPr>
            <a:cxnSpLocks/>
          </p:cNvCxnSpPr>
          <p:nvPr/>
        </p:nvCxnSpPr>
        <p:spPr bwMode="auto">
          <a:xfrm>
            <a:off x="1828800" y="1143000"/>
            <a:ext cx="2009775" cy="571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6E3187-0BF5-4FFE-BA58-B15C7B10200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58075" y="857250"/>
            <a:ext cx="1047750" cy="15144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6CD5FD-C80F-4D30-9EEB-19C35308547E}"/>
              </a:ext>
            </a:extLst>
          </p:cNvPr>
          <p:cNvCxnSpPr>
            <a:cxnSpLocks/>
          </p:cNvCxnSpPr>
          <p:nvPr/>
        </p:nvCxnSpPr>
        <p:spPr bwMode="auto">
          <a:xfrm flipH="1">
            <a:off x="3838575" y="857250"/>
            <a:ext cx="4667251" cy="1619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56561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8" y="457200"/>
            <a:ext cx="8734425" cy="6400800"/>
          </a:xfrm>
        </p:spPr>
      </p:pic>
      <p:sp>
        <p:nvSpPr>
          <p:cNvPr id="70659" name="TextBox 1"/>
          <p:cNvSpPr txBox="1">
            <a:spLocks noChangeArrowheads="1"/>
          </p:cNvSpPr>
          <p:nvPr/>
        </p:nvSpPr>
        <p:spPr bwMode="auto">
          <a:xfrm>
            <a:off x="8431838" y="1430927"/>
            <a:ext cx="7232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Row 1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8431837" y="2217838"/>
            <a:ext cx="72327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Row 2</a:t>
            </a:r>
          </a:p>
        </p:txBody>
      </p:sp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777875" y="539750"/>
            <a:ext cx="1857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0662" name="TextBox 4"/>
          <p:cNvSpPr txBox="1">
            <a:spLocks noChangeArrowheads="1"/>
          </p:cNvSpPr>
          <p:nvPr/>
        </p:nvSpPr>
        <p:spPr bwMode="auto">
          <a:xfrm>
            <a:off x="2449964" y="686614"/>
            <a:ext cx="99738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Column 1</a:t>
            </a:r>
          </a:p>
        </p:txBody>
      </p:sp>
      <p:sp>
        <p:nvSpPr>
          <p:cNvPr id="70663" name="TextBox 5"/>
          <p:cNvSpPr txBox="1">
            <a:spLocks noChangeArrowheads="1"/>
          </p:cNvSpPr>
          <p:nvPr/>
        </p:nvSpPr>
        <p:spPr bwMode="auto">
          <a:xfrm>
            <a:off x="4453842" y="677475"/>
            <a:ext cx="99738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Column 2</a:t>
            </a:r>
          </a:p>
        </p:txBody>
      </p:sp>
      <p:sp>
        <p:nvSpPr>
          <p:cNvPr id="70664" name="TextBox 6"/>
          <p:cNvSpPr txBox="1">
            <a:spLocks noChangeArrowheads="1"/>
          </p:cNvSpPr>
          <p:nvPr/>
        </p:nvSpPr>
        <p:spPr bwMode="auto">
          <a:xfrm>
            <a:off x="6947341" y="596732"/>
            <a:ext cx="997389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9BBB5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Column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2423" y="2013438"/>
            <a:ext cx="872515" cy="68580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031" y="2013438"/>
            <a:ext cx="1600200" cy="68580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8915" y="1204546"/>
            <a:ext cx="2127739" cy="72976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499" y="1973873"/>
            <a:ext cx="958362" cy="7649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1015"/>
            <a:ext cx="24590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Red box – Approach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Blue box – Approach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372" y="873731"/>
            <a:ext cx="82256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90517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99EC65-6846-4C9A-84D8-7C7C046D492A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63257"/>
            <a:ext cx="8105775" cy="6413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u="sng" dirty="0">
                <a:latin typeface="Verdana" panose="020B0604030504040204" pitchFamily="34" charset="0"/>
              </a:rPr>
              <a:t>The Radius Vector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295400"/>
            <a:ext cx="8287385" cy="48307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 point P in Cartesian coordinates may be represented by </a:t>
            </a:r>
          </a:p>
          <a:p>
            <a:pPr marL="0" indent="0"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specifying (x, y, z). </a:t>
            </a:r>
            <a:r>
              <a:rPr lang="en-US" altLang="en-US" sz="20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The radius vector (or position vector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2000" b="1" dirty="0"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of point P is defined as the directed distance from the origin O  to P</a:t>
            </a:r>
            <a:r>
              <a:rPr lang="en-US" altLang="en-US" sz="2000" dirty="0">
                <a:latin typeface="Verdana" panose="020B0604030504040204" pitchFamily="34" charset="0"/>
              </a:rPr>
              <a:t>; that is,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unit vector</a:t>
            </a:r>
            <a:r>
              <a:rPr lang="en-US" altLang="en-US" sz="2000" b="1" dirty="0"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in the direction of                                  </a:t>
            </a:r>
            <a:r>
              <a:rPr lang="en-US" altLang="en-US" sz="2000" b="1" dirty="0"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latin typeface="Verdana" panose="020B0604030504040204" pitchFamily="34" charset="0"/>
              </a:rPr>
              <a:t>is</a:t>
            </a:r>
            <a:endParaRPr lang="en-US" altLang="en-US" sz="2000" u="sng" dirty="0">
              <a:latin typeface="Verdana" panose="020B0604030504040204" pitchFamily="34" charset="0"/>
            </a:endParaRPr>
          </a:p>
        </p:txBody>
      </p:sp>
      <p:graphicFrame>
        <p:nvGraphicFramePr>
          <p:cNvPr id="440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76263"/>
              </p:ext>
            </p:extLst>
          </p:nvPr>
        </p:nvGraphicFramePr>
        <p:xfrm>
          <a:off x="5218906" y="3710781"/>
          <a:ext cx="28781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4" name="Equation" r:id="rId4" imgW="1358310" imgH="241195" progId="Equation.3">
                  <p:embed/>
                </p:oleObj>
              </mc:Choice>
              <mc:Fallback>
                <p:oleObj name="Equation" r:id="rId4" imgW="1358310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906" y="3710781"/>
                        <a:ext cx="2878138" cy="476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35146"/>
              </p:ext>
            </p:extLst>
          </p:nvPr>
        </p:nvGraphicFramePr>
        <p:xfrm>
          <a:off x="2626976" y="4796325"/>
          <a:ext cx="4492643" cy="121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5" name="Equation" r:id="rId6" imgW="1790700" imgH="495300" progId="Equation.3">
                  <p:embed/>
                </p:oleObj>
              </mc:Choice>
              <mc:Fallback>
                <p:oleObj name="Equation" r:id="rId6" imgW="17907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976" y="4796325"/>
                        <a:ext cx="4492643" cy="121162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35616"/>
              </p:ext>
            </p:extLst>
          </p:nvPr>
        </p:nvGraphicFramePr>
        <p:xfrm>
          <a:off x="2960810" y="2764444"/>
          <a:ext cx="3824977" cy="63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6" name="Equation" r:id="rId8" imgW="1358310" imgH="241195" progId="Equation.3">
                  <p:embed/>
                </p:oleObj>
              </mc:Choice>
              <mc:Fallback>
                <p:oleObj name="Equation" r:id="rId8" imgW="1358310" imgH="241195" progId="Equation.3">
                  <p:embed/>
                  <p:pic>
                    <p:nvPicPr>
                      <p:cNvPr id="440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810" y="2764444"/>
                        <a:ext cx="3824977" cy="632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" y="0"/>
            <a:ext cx="8745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62" y="2259623"/>
            <a:ext cx="158261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(Radius vector)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862" y="2971800"/>
            <a:ext cx="21864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(Base vector = Unit vector)</a:t>
            </a:r>
          </a:p>
        </p:txBody>
      </p:sp>
    </p:spTree>
    <p:extLst>
      <p:ext uri="{BB962C8B-B14F-4D97-AF65-F5344CB8AC3E}">
        <p14:creationId xmlns:p14="http://schemas.microsoft.com/office/powerpoint/2010/main" val="2835354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46D9A-2094-4B6F-B105-D4AFC4751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0DE9D-2B69-4F7D-B0D5-2886B70B91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30713E-8A31-4F37-ABDE-7494C7E1F35A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234963"/>
          <a:ext cx="7886699" cy="4180112"/>
        </p:xfrm>
        <a:graphic>
          <a:graphicData uri="http://schemas.openxmlformats.org/drawingml/2006/table">
            <a:tbl>
              <a:tblPr/>
              <a:tblGrid>
                <a:gridCol w="2591570">
                  <a:extLst>
                    <a:ext uri="{9D8B030D-6E8A-4147-A177-3AD203B41FA5}">
                      <a16:colId xmlns:a16="http://schemas.microsoft.com/office/drawing/2014/main" val="3483518015"/>
                    </a:ext>
                  </a:extLst>
                </a:gridCol>
                <a:gridCol w="1306037">
                  <a:extLst>
                    <a:ext uri="{9D8B030D-6E8A-4147-A177-3AD203B41FA5}">
                      <a16:colId xmlns:a16="http://schemas.microsoft.com/office/drawing/2014/main" val="1012829367"/>
                    </a:ext>
                  </a:extLst>
                </a:gridCol>
                <a:gridCol w="1159345">
                  <a:extLst>
                    <a:ext uri="{9D8B030D-6E8A-4147-A177-3AD203B41FA5}">
                      <a16:colId xmlns:a16="http://schemas.microsoft.com/office/drawing/2014/main" val="1375030329"/>
                    </a:ext>
                  </a:extLst>
                </a:gridCol>
                <a:gridCol w="1569453">
                  <a:extLst>
                    <a:ext uri="{9D8B030D-6E8A-4147-A177-3AD203B41FA5}">
                      <a16:colId xmlns:a16="http://schemas.microsoft.com/office/drawing/2014/main" val="2090220813"/>
                    </a:ext>
                  </a:extLst>
                </a:gridCol>
                <a:gridCol w="1260294">
                  <a:extLst>
                    <a:ext uri="{9D8B030D-6E8A-4147-A177-3AD203B41FA5}">
                      <a16:colId xmlns:a16="http://schemas.microsoft.com/office/drawing/2014/main" val="463697566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Course Section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Number of Lectures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HA Given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HW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Chapter(s) in Text (Ulaby)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6925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Introduction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1727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1. Transmission Lines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8938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2. Review of Vector Analysis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10/05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10/07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01913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3. Electrostatics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0555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4. Magnetostatics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73802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5. Time-Varying Fields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6, 5.7, 7.5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5250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6. Electromagnetic Waves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7, 8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46515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Review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638419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Final Exam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(</a:t>
                      </a:r>
                      <a:r>
                        <a:rPr lang="en-US" sz="15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format to be announced later</a:t>
                      </a: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Group 18C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(12:30-2:30 p.m.)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0D5203-EFD3-47DF-8A29-D406802D7D42}"/>
              </a:ext>
            </a:extLst>
          </p:cNvPr>
          <p:cNvSpPr txBox="1"/>
          <p:nvPr/>
        </p:nvSpPr>
        <p:spPr>
          <a:xfrm>
            <a:off x="971550" y="600075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Time Table, updated on 09/21/20</a:t>
            </a:r>
          </a:p>
        </p:txBody>
      </p:sp>
    </p:spTree>
    <p:extLst>
      <p:ext uri="{BB962C8B-B14F-4D97-AF65-F5344CB8AC3E}">
        <p14:creationId xmlns:p14="http://schemas.microsoft.com/office/powerpoint/2010/main" val="1060582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2F050-FD86-446E-95F2-7ED063D53B3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8307" name="Picture 4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431925" y="1063625"/>
            <a:ext cx="712628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822325" y="1236663"/>
            <a:ext cx="549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3.</a:t>
            </a:r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1355725" y="274638"/>
            <a:ext cx="3551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POINTS TO REMEMBER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173287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D9221-97A5-4BF9-8822-A41435B7874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9331" name="Picture 4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235075" y="893763"/>
            <a:ext cx="768032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625475" y="976313"/>
            <a:ext cx="50165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4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7.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32476975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42C9E9E-513C-42AD-A814-6678F5007DD3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64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94211" name="Picture 4" descr="24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71475"/>
            <a:ext cx="365125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0B08346-D36F-436C-9E82-D790CD6DDB73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65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95235" name="Picture 4" descr="25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8463"/>
            <a:ext cx="6008688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7771E1F-7BF1-4146-9250-BF7805A9752A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66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96259" name="Picture 4" descr="2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57200"/>
            <a:ext cx="5981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8B21A5F-77E5-43E3-8C91-9B1A4BA13BDF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67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pic>
        <p:nvPicPr>
          <p:cNvPr id="97283" name="Picture 4" descr="2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457325"/>
            <a:ext cx="76549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BB8FF8-8EAA-4325-A177-51DE5C97E2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638"/>
            <a:ext cx="8001000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An operator acting on a vector field                   can produce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either a scalar or a vector.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>
                <a:solidFill>
                  <a:srgbClr val="0000FF"/>
                </a:solidFill>
                <a:latin typeface="Verdana" panose="020B0604030504040204" pitchFamily="34" charset="0"/>
              </a:rPr>
              <a:t>Example</a:t>
            </a:r>
            <a:r>
              <a:rPr lang="en-US" altLang="en-US" sz="2000">
                <a:solidFill>
                  <a:srgbClr val="0000FF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2000">
                <a:latin typeface="Verdana" panose="020B0604030504040204" pitchFamily="34" charset="0"/>
              </a:rPr>
              <a:t> 	            (the length operator),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		     Evaluate          at the point </a:t>
            </a:r>
            <a:r>
              <a:rPr lang="en-US" altLang="en-US" sz="2000">
                <a:solidFill>
                  <a:srgbClr val="990033"/>
                </a:solidFill>
                <a:latin typeface="Verdana" panose="020B0604030504040204" pitchFamily="34" charset="0"/>
              </a:rPr>
              <a:t>x=1, y=2, z=-2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Thus, O is </a:t>
            </a:r>
            <a:r>
              <a:rPr lang="en-US" altLang="en-US" sz="2000" u="sng">
                <a:solidFill>
                  <a:srgbClr val="0000FF"/>
                </a:solidFill>
                <a:latin typeface="Verdana" panose="020B0604030504040204" pitchFamily="34" charset="0"/>
              </a:rPr>
              <a:t>a scalar operator acting on a vector field</a:t>
            </a:r>
            <a:r>
              <a:rPr lang="en-US" altLang="en-US" sz="2000"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>
                <a:solidFill>
                  <a:srgbClr val="0000FF"/>
                </a:solidFill>
                <a:latin typeface="Verdana" panose="020B0604030504040204" pitchFamily="34" charset="0"/>
              </a:rPr>
              <a:t>Example</a:t>
            </a:r>
            <a:r>
              <a:rPr lang="en-US" altLang="en-US" sz="2000">
                <a:solidFill>
                  <a:srgbClr val="0000FF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2000">
                <a:latin typeface="Verdana" panose="020B0604030504040204" pitchFamily="34" charset="0"/>
              </a:rPr>
              <a:t> 		            ,		         ,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990033"/>
                </a:solidFill>
                <a:latin typeface="Verdana" panose="020B0604030504040204" pitchFamily="34" charset="0"/>
              </a:rPr>
              <a:t>x=1, y=2, z=-2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Thus, O is </a:t>
            </a:r>
            <a:r>
              <a:rPr lang="en-US" altLang="en-US" sz="2000" u="sng">
                <a:solidFill>
                  <a:srgbClr val="0000FF"/>
                </a:solidFill>
                <a:latin typeface="Verdana" panose="020B0604030504040204" pitchFamily="34" charset="0"/>
              </a:rPr>
              <a:t>a vector operator acting on a vector field</a:t>
            </a:r>
            <a:r>
              <a:rPr lang="en-US" altLang="en-US" sz="2000" u="sng"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73732" name="Object 2"/>
          <p:cNvGraphicFramePr>
            <a:graphicFrameLocks noChangeAspect="1"/>
          </p:cNvGraphicFramePr>
          <p:nvPr/>
        </p:nvGraphicFramePr>
        <p:xfrm>
          <a:off x="5378450" y="296863"/>
          <a:ext cx="1549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74" name="Equation" r:id="rId4" imgW="914400" imgH="228600" progId="Equation.3">
                  <p:embed/>
                </p:oleObj>
              </mc:Choice>
              <mc:Fallback>
                <p:oleObj name="Equation" r:id="rId4" imgW="914400" imgH="228600" progId="Equation.3">
                  <p:embed/>
                  <p:pic>
                    <p:nvPicPr>
                      <p:cNvPr id="737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96863"/>
                        <a:ext cx="1549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3"/>
          <p:cNvGraphicFramePr>
            <a:graphicFrameLocks noChangeAspect="1"/>
          </p:cNvGraphicFramePr>
          <p:nvPr/>
        </p:nvGraphicFramePr>
        <p:xfrm>
          <a:off x="2065338" y="1266825"/>
          <a:ext cx="15144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75" name="Equation" r:id="rId6" imgW="927100" imgH="215900" progId="Equation.3">
                  <p:embed/>
                </p:oleObj>
              </mc:Choice>
              <mc:Fallback>
                <p:oleObj name="Equation" r:id="rId6" imgW="927100" imgH="215900" progId="Equation.3">
                  <p:embed/>
                  <p:pic>
                    <p:nvPicPr>
                      <p:cNvPr id="737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1266825"/>
                        <a:ext cx="15144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4"/>
          <p:cNvGraphicFramePr>
            <a:graphicFrameLocks noChangeAspect="1"/>
          </p:cNvGraphicFramePr>
          <p:nvPr/>
        </p:nvGraphicFramePr>
        <p:xfrm>
          <a:off x="6592888" y="1290638"/>
          <a:ext cx="18034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76" name="Equation" r:id="rId8" imgW="1079032" imgH="253890" progId="Equation.3">
                  <p:embed/>
                </p:oleObj>
              </mc:Choice>
              <mc:Fallback>
                <p:oleObj name="Equation" r:id="rId8" imgW="1079032" imgH="253890" progId="Equation.3">
                  <p:embed/>
                  <p:pic>
                    <p:nvPicPr>
                      <p:cNvPr id="737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1290638"/>
                        <a:ext cx="18034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5"/>
          <p:cNvGraphicFramePr>
            <a:graphicFrameLocks noChangeAspect="1"/>
          </p:cNvGraphicFramePr>
          <p:nvPr/>
        </p:nvGraphicFramePr>
        <p:xfrm>
          <a:off x="3368675" y="1620838"/>
          <a:ext cx="6619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77" name="Equation" r:id="rId10" imgW="393529" imgH="228501" progId="Equation.3">
                  <p:embed/>
                </p:oleObj>
              </mc:Choice>
              <mc:Fallback>
                <p:oleObj name="Equation" r:id="rId10" imgW="393529" imgH="228501" progId="Equation.3">
                  <p:embed/>
                  <p:pic>
                    <p:nvPicPr>
                      <p:cNvPr id="737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1620838"/>
                        <a:ext cx="6619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6"/>
          <p:cNvGraphicFramePr>
            <a:graphicFrameLocks noChangeAspect="1"/>
          </p:cNvGraphicFramePr>
          <p:nvPr/>
        </p:nvGraphicFramePr>
        <p:xfrm>
          <a:off x="1714500" y="2160588"/>
          <a:ext cx="63992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78" name="Equation" r:id="rId12" imgW="3644900" imgH="279400" progId="Equation.3">
                  <p:embed/>
                </p:oleObj>
              </mc:Choice>
              <mc:Fallback>
                <p:oleObj name="Equation" r:id="rId12" imgW="3644900" imgH="279400" progId="Equation.3">
                  <p:embed/>
                  <p:pic>
                    <p:nvPicPr>
                      <p:cNvPr id="737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160588"/>
                        <a:ext cx="63992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7"/>
          <p:cNvGraphicFramePr>
            <a:graphicFrameLocks noChangeAspect="1"/>
          </p:cNvGraphicFramePr>
          <p:nvPr/>
        </p:nvGraphicFramePr>
        <p:xfrm>
          <a:off x="2078038" y="3278188"/>
          <a:ext cx="2460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79" name="Equation" r:id="rId14" imgW="1511300" imgH="266700" progId="Equation.3">
                  <p:embed/>
                </p:oleObj>
              </mc:Choice>
              <mc:Fallback>
                <p:oleObj name="Equation" r:id="rId14" imgW="1511300" imgH="266700" progId="Equation.3">
                  <p:embed/>
                  <p:pic>
                    <p:nvPicPr>
                      <p:cNvPr id="737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3278188"/>
                        <a:ext cx="24606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8"/>
          <p:cNvGraphicFramePr>
            <a:graphicFrameLocks noChangeAspect="1"/>
          </p:cNvGraphicFramePr>
          <p:nvPr/>
        </p:nvGraphicFramePr>
        <p:xfrm>
          <a:off x="4991100" y="3319463"/>
          <a:ext cx="1893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80" name="Equation" r:id="rId16" imgW="1079032" imgH="253890" progId="Equation.3">
                  <p:embed/>
                </p:oleObj>
              </mc:Choice>
              <mc:Fallback>
                <p:oleObj name="Equation" r:id="rId16" imgW="1079032" imgH="253890" progId="Equation.3">
                  <p:embed/>
                  <p:pic>
                    <p:nvPicPr>
                      <p:cNvPr id="737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319463"/>
                        <a:ext cx="18938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9"/>
          <p:cNvGraphicFramePr>
            <a:graphicFrameLocks noChangeAspect="1"/>
          </p:cNvGraphicFramePr>
          <p:nvPr/>
        </p:nvGraphicFramePr>
        <p:xfrm>
          <a:off x="1787525" y="4008438"/>
          <a:ext cx="5365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81" name="Equation" r:id="rId17" imgW="3098800" imgH="825500" progId="Equation.3">
                  <p:embed/>
                </p:oleObj>
              </mc:Choice>
              <mc:Fallback>
                <p:oleObj name="Equation" r:id="rId17" imgW="3098800" imgH="825500" progId="Equation.3">
                  <p:embed/>
                  <p:pic>
                    <p:nvPicPr>
                      <p:cNvPr id="737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008438"/>
                        <a:ext cx="536575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24268369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58843-E99B-4688-BD3A-A6DBC88E1D2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28600"/>
            <a:ext cx="8031162" cy="614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Positions in the x-y plane are determined by the values of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2332038" y="3900488"/>
            <a:ext cx="4221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Relationship between (x,y,z) and </a:t>
            </a:r>
          </a:p>
        </p:txBody>
      </p:sp>
      <p:graphicFrame>
        <p:nvGraphicFramePr>
          <p:cNvPr id="82949" name="Object 2"/>
          <p:cNvGraphicFramePr>
            <a:graphicFrameLocks noChangeAspect="1"/>
          </p:cNvGraphicFramePr>
          <p:nvPr/>
        </p:nvGraphicFramePr>
        <p:xfrm>
          <a:off x="5019675" y="3944938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2" name="Equation" r:id="rId4" imgW="532937" imgH="215713" progId="Equation.3">
                  <p:embed/>
                </p:oleObj>
              </mc:Choice>
              <mc:Fallback>
                <p:oleObj name="Equation" r:id="rId4" imgW="532937" imgH="215713" progId="Equation.3">
                  <p:embed/>
                  <p:pic>
                    <p:nvPicPr>
                      <p:cNvPr id="829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944938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3"/>
          <p:cNvGraphicFramePr>
            <a:graphicFrameLocks noChangeAspect="1"/>
          </p:cNvGraphicFramePr>
          <p:nvPr/>
        </p:nvGraphicFramePr>
        <p:xfrm>
          <a:off x="727075" y="4967288"/>
          <a:ext cx="9540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3" name="Equation" r:id="rId6" imgW="558558" imgH="215806" progId="Equation.3">
                  <p:embed/>
                </p:oleObj>
              </mc:Choice>
              <mc:Fallback>
                <p:oleObj name="Equation" r:id="rId6" imgW="558558" imgH="215806" progId="Equation.3">
                  <p:embed/>
                  <p:pic>
                    <p:nvPicPr>
                      <p:cNvPr id="829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4967288"/>
                        <a:ext cx="9540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4"/>
          <p:cNvGraphicFramePr>
            <a:graphicFrameLocks noChangeAspect="1"/>
          </p:cNvGraphicFramePr>
          <p:nvPr/>
        </p:nvGraphicFramePr>
        <p:xfrm>
          <a:off x="2271713" y="5327650"/>
          <a:ext cx="4318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4" name="Equation" r:id="rId8" imgW="2527300" imgH="406400" progId="Equation.3">
                  <p:embed/>
                </p:oleObj>
              </mc:Choice>
              <mc:Fallback>
                <p:oleObj name="Equation" r:id="rId8" imgW="2527300" imgH="406400" progId="Equation.3">
                  <p:embed/>
                  <p:pic>
                    <p:nvPicPr>
                      <p:cNvPr id="829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5327650"/>
                        <a:ext cx="43180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2" name="Picture 11" descr="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95">
            <a:off x="2039938" y="590550"/>
            <a:ext cx="44164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322012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5F35BB0-07D5-41EA-B8E7-31B55F65A642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727075"/>
            <a:ext cx="7593013" cy="6540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u="sng" dirty="0">
                <a:latin typeface="Verdana" panose="020B0604030504040204" pitchFamily="34" charset="0"/>
              </a:rPr>
              <a:t>Vector Algebra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33425" y="1600200"/>
            <a:ext cx="77247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Two vectors      and      can be </a:t>
            </a:r>
            <a:r>
              <a:rPr lang="en-US" altLang="en-US" sz="2400" u="sng" dirty="0">
                <a:solidFill>
                  <a:srgbClr val="0000FF"/>
                </a:solidFill>
                <a:latin typeface="Verdana" panose="020B0604030504040204" pitchFamily="34" charset="0"/>
              </a:rPr>
              <a:t>added</a:t>
            </a:r>
            <a:r>
              <a:rPr lang="en-US" altLang="en-US" sz="2400" dirty="0">
                <a:latin typeface="Verdana" panose="020B0604030504040204" pitchFamily="34" charset="0"/>
              </a:rPr>
              <a:t> together to give another vector    ; that is,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</a:rPr>
              <a:t>Vectors are added by adding their individual components</a:t>
            </a:r>
            <a:r>
              <a:rPr lang="en-US" altLang="en-US" sz="2400" dirty="0">
                <a:latin typeface="Verdana" panose="020B0604030504040204" pitchFamily="34" charset="0"/>
              </a:rPr>
              <a:t>. Thus, if</a:t>
            </a:r>
            <a:endParaRPr lang="en-US" altLang="en-US" sz="2400" u="sng" dirty="0">
              <a:latin typeface="Verdana" panose="020B0604030504040204" pitchFamily="34" charset="0"/>
            </a:endParaRPr>
          </a:p>
        </p:txBody>
      </p:sp>
      <p:graphicFrame>
        <p:nvGraphicFramePr>
          <p:cNvPr id="4506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468580"/>
              </p:ext>
            </p:extLst>
          </p:nvPr>
        </p:nvGraphicFramePr>
        <p:xfrm>
          <a:off x="2837815" y="1619250"/>
          <a:ext cx="298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8" name="Equation" r:id="rId4" imgW="164957" imgH="190335" progId="Equation.3">
                  <p:embed/>
                </p:oleObj>
              </mc:Choice>
              <mc:Fallback>
                <p:oleObj name="Equation" r:id="rId4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15" y="1619250"/>
                        <a:ext cx="2984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24179"/>
              </p:ext>
            </p:extLst>
          </p:nvPr>
        </p:nvGraphicFramePr>
        <p:xfrm>
          <a:off x="4089400" y="1598613"/>
          <a:ext cx="2952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9" name="Equation" r:id="rId6" imgW="164957" imgH="203024" progId="Equation.3">
                  <p:embed/>
                </p:oleObj>
              </mc:Choice>
              <mc:Fallback>
                <p:oleObj name="Equation" r:id="rId6" imgW="164957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598613"/>
                        <a:ext cx="295275" cy="3635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75009"/>
              </p:ext>
            </p:extLst>
          </p:nvPr>
        </p:nvGraphicFramePr>
        <p:xfrm>
          <a:off x="4327525" y="2009775"/>
          <a:ext cx="3016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0" name="Equation" r:id="rId8" imgW="164885" imgH="215619" progId="Equation.3">
                  <p:embed/>
                </p:oleObj>
              </mc:Choice>
              <mc:Fallback>
                <p:oleObj name="Equation" r:id="rId8" imgW="164885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2009775"/>
                        <a:ext cx="301625" cy="3921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60233"/>
              </p:ext>
            </p:extLst>
          </p:nvPr>
        </p:nvGraphicFramePr>
        <p:xfrm>
          <a:off x="3689285" y="2598736"/>
          <a:ext cx="1651129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1" name="Equation" r:id="rId10" imgW="761669" imgH="215806" progId="Equation.3">
                  <p:embed/>
                </p:oleObj>
              </mc:Choice>
              <mc:Fallback>
                <p:oleObj name="Equation" r:id="rId10" imgW="761669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285" y="2598736"/>
                        <a:ext cx="1651129" cy="468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4380"/>
              </p:ext>
            </p:extLst>
          </p:nvPr>
        </p:nvGraphicFramePr>
        <p:xfrm>
          <a:off x="822256" y="4491520"/>
          <a:ext cx="3284607" cy="53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2" name="Equation" r:id="rId12" imgW="1333500" imgH="241300" progId="Equation.3">
                  <p:embed/>
                </p:oleObj>
              </mc:Choice>
              <mc:Fallback>
                <p:oleObj name="Equation" r:id="rId12" imgW="1333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256" y="4491520"/>
                        <a:ext cx="3284607" cy="53051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77176"/>
              </p:ext>
            </p:extLst>
          </p:nvPr>
        </p:nvGraphicFramePr>
        <p:xfrm>
          <a:off x="5125969" y="4470512"/>
          <a:ext cx="34210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3" name="Equation" r:id="rId14" imgW="1586811" imgH="253890" progId="Equation.3">
                  <p:embed/>
                </p:oleObj>
              </mc:Choice>
              <mc:Fallback>
                <p:oleObj name="Equation" r:id="rId14" imgW="1586811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969" y="4470512"/>
                        <a:ext cx="3421062" cy="54610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4" name="Equation" r:id="rId16" imgW="114151" imgH="215619" progId="Equation.3">
                  <p:embed/>
                </p:oleObj>
              </mc:Choice>
              <mc:Fallback>
                <p:oleObj name="Equation" r:id="rId16" imgW="114151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44164"/>
              </p:ext>
            </p:extLst>
          </p:nvPr>
        </p:nvGraphicFramePr>
        <p:xfrm>
          <a:off x="1231082" y="5362053"/>
          <a:ext cx="679613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5" name="Equation" r:id="rId18" imgW="2997200" imgH="241300" progId="Equation.3">
                  <p:embed/>
                </p:oleObj>
              </mc:Choice>
              <mc:Fallback>
                <p:oleObj name="Equation" r:id="rId18" imgW="29972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082" y="5362053"/>
                        <a:ext cx="6796135" cy="546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458F7-693D-415D-BCE9-9BA4583E7124}"/>
              </a:ext>
            </a:extLst>
          </p:cNvPr>
          <p:cNvSpPr txBox="1"/>
          <p:nvPr/>
        </p:nvSpPr>
        <p:spPr>
          <a:xfrm>
            <a:off x="4237037" y="4525942"/>
            <a:ext cx="8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/>
              <a:t>and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BE602-BF67-4807-90E2-640BAF2A58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4995" name="Picture 5" descr="10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514350"/>
            <a:ext cx="5824538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3925888" y="5672138"/>
          <a:ext cx="86836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6" name="Equation" r:id="rId5" imgW="710891" imgH="215806" progId="Equation.3">
                  <p:embed/>
                </p:oleObj>
              </mc:Choice>
              <mc:Fallback>
                <p:oleObj name="Equation" r:id="rId5" imgW="710891" imgH="215806" progId="Equation.3">
                  <p:embed/>
                  <p:pic>
                    <p:nvPicPr>
                      <p:cNvPr id="849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672138"/>
                        <a:ext cx="868362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7346950" y="2484438"/>
            <a:ext cx="1417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semi-infinite plane with its edge along the z - axis</a:t>
            </a: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2989263" y="5646738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Constant               surfaces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25478277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5342D-734B-4974-9FD5-BE7302A419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9011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305675" y="2630488"/>
          <a:ext cx="12207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0" name="Equation" r:id="rId4" imgW="1104421" imgH="634725" progId="Equation.3">
                  <p:embed/>
                </p:oleObj>
              </mc:Choice>
              <mc:Fallback>
                <p:oleObj name="Equation" r:id="rId4" imgW="1104421" imgH="634725" progId="Equation.3">
                  <p:embed/>
                  <p:pic>
                    <p:nvPicPr>
                      <p:cNvPr id="9011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2630488"/>
                        <a:ext cx="12207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3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862013" y="431800"/>
          <a:ext cx="80152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1" name="Equation" r:id="rId6" imgW="5041900" imgH="533400" progId="Equation.3">
                  <p:embed/>
                </p:oleObj>
              </mc:Choice>
              <mc:Fallback>
                <p:oleObj name="Equation" r:id="rId6" imgW="5041900" imgH="533400" progId="Equation.3">
                  <p:embed/>
                  <p:pic>
                    <p:nvPicPr>
                      <p:cNvPr id="9011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431800"/>
                        <a:ext cx="80152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4"/>
          <p:cNvGraphicFramePr>
            <a:graphicFrameLocks noChangeAspect="1"/>
          </p:cNvGraphicFramePr>
          <p:nvPr/>
        </p:nvGraphicFramePr>
        <p:xfrm>
          <a:off x="3475038" y="1290638"/>
          <a:ext cx="23542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2" name="Equation" r:id="rId8" imgW="1497950" imgH="406224" progId="Equation.3">
                  <p:embed/>
                </p:oleObj>
              </mc:Choice>
              <mc:Fallback>
                <p:oleObj name="Equation" r:id="rId8" imgW="1497950" imgH="406224" progId="Equation.3">
                  <p:embed/>
                  <p:pic>
                    <p:nvPicPr>
                      <p:cNvPr id="901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290638"/>
                        <a:ext cx="235426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8" name="Picture 7" descr="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06600"/>
            <a:ext cx="6062663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1857375" y="5981700"/>
            <a:ext cx="6334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Relationships between space variables</a:t>
            </a:r>
          </a:p>
        </p:txBody>
      </p:sp>
      <p:graphicFrame>
        <p:nvGraphicFramePr>
          <p:cNvPr id="9012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972050" y="5999163"/>
          <a:ext cx="2133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3" name="Equation" r:id="rId11" imgW="2019300" imgH="215900" progId="Equation.3">
                  <p:embed/>
                </p:oleObj>
              </mc:Choice>
              <mc:Fallback>
                <p:oleObj name="Equation" r:id="rId11" imgW="2019300" imgH="215900" progId="Equation.3">
                  <p:embed/>
                  <p:pic>
                    <p:nvPicPr>
                      <p:cNvPr id="9012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5999163"/>
                        <a:ext cx="2133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15026724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5127EE-197E-416D-97B5-B495E9081C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1139" name="Picture 5" descr="1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646113"/>
            <a:ext cx="619601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0" name="Object 2"/>
          <p:cNvGraphicFramePr>
            <a:graphicFrameLocks noGrp="1" noChangeAspect="1"/>
          </p:cNvGraphicFramePr>
          <p:nvPr>
            <p:ph/>
          </p:nvPr>
        </p:nvGraphicFramePr>
        <p:xfrm>
          <a:off x="3784600" y="5978525"/>
          <a:ext cx="754063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4" name="Equation" r:id="rId5" imgW="736280" imgH="215806" progId="Equation.3">
                  <p:embed/>
                </p:oleObj>
              </mc:Choice>
              <mc:Fallback>
                <p:oleObj name="Equation" r:id="rId5" imgW="736280" imgH="215806" progId="Equation.3">
                  <p:embed/>
                  <p:pic>
                    <p:nvPicPr>
                      <p:cNvPr id="9114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5978525"/>
                        <a:ext cx="754063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8"/>
          <p:cNvSpPr txBox="1">
            <a:spLocks noChangeArrowheads="1"/>
          </p:cNvSpPr>
          <p:nvPr/>
        </p:nvSpPr>
        <p:spPr bwMode="auto">
          <a:xfrm>
            <a:off x="2857500" y="5934075"/>
            <a:ext cx="314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Constant	             surfaces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Review of Vector Analysis</a:t>
            </a:r>
          </a:p>
        </p:txBody>
      </p:sp>
    </p:spTree>
    <p:extLst>
      <p:ext uri="{BB962C8B-B14F-4D97-AF65-F5344CB8AC3E}">
        <p14:creationId xmlns:p14="http://schemas.microsoft.com/office/powerpoint/2010/main" val="84219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DCA1F0E-5FDD-4ACC-973F-24F653DE5DF0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57200"/>
            <a:ext cx="8020050" cy="5668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	</a:t>
            </a: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Parallelogram	Head-to-tail  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                                        rule                       </a:t>
            </a:r>
            <a:r>
              <a:rPr lang="en-US" altLang="en-US" sz="2000" b="1" dirty="0" err="1">
                <a:solidFill>
                  <a:srgbClr val="990033"/>
                </a:solidFill>
                <a:latin typeface="Verdana" panose="020B0604030504040204" pitchFamily="34" charset="0"/>
              </a:rPr>
              <a:t>rule</a:t>
            </a:r>
            <a:endParaRPr lang="en-US" altLang="en-US" sz="2000" b="1" dirty="0">
              <a:solidFill>
                <a:srgbClr val="990033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990033"/>
                </a:solidFill>
                <a:latin typeface="Verdana" panose="020B0604030504040204" pitchFamily="34" charset="0"/>
              </a:rPr>
              <a:t>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			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	</a:t>
            </a:r>
            <a:r>
              <a:rPr lang="en-US" altLang="en-US" sz="2400" dirty="0">
                <a:latin typeface="Verdana" panose="020B0604030504040204" pitchFamily="34" charset="0"/>
              </a:rPr>
              <a:t>Vector </a:t>
            </a:r>
            <a:r>
              <a:rPr lang="en-US" altLang="en-US" sz="2400" u="sng" dirty="0">
                <a:solidFill>
                  <a:srgbClr val="0000FF"/>
                </a:solidFill>
                <a:latin typeface="Verdana" panose="020B0604030504040204" pitchFamily="34" charset="0"/>
              </a:rPr>
              <a:t>subtraction</a:t>
            </a:r>
            <a:r>
              <a:rPr lang="en-US" altLang="en-US" sz="2400" dirty="0">
                <a:latin typeface="Verdana" panose="020B0604030504040204" pitchFamily="34" charset="0"/>
              </a:rPr>
              <a:t> is similarly carried out as</a:t>
            </a:r>
          </a:p>
        </p:txBody>
      </p:sp>
      <p:graphicFrame>
        <p:nvGraphicFramePr>
          <p:cNvPr id="460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93988"/>
              </p:ext>
            </p:extLst>
          </p:nvPr>
        </p:nvGraphicFramePr>
        <p:xfrm>
          <a:off x="1030121" y="4895850"/>
          <a:ext cx="7293307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Equation" r:id="rId4" imgW="3009900" imgH="508000" progId="Equation.3">
                  <p:embed/>
                </p:oleObj>
              </mc:Choice>
              <mc:Fallback>
                <p:oleObj name="Equation" r:id="rId4" imgW="30099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121" y="4895850"/>
                        <a:ext cx="7293307" cy="1230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3" y="0"/>
            <a:ext cx="3184688" cy="23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31" y="2097882"/>
            <a:ext cx="50133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3BE4DA-7DD8-447E-BC48-78CD19B9624E}" type="slidenum">
              <a:rPr lang="en-US" altLang="en-US" sz="1400" i="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400" i="0">
              <a:latin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471488"/>
            <a:ext cx="7986713" cy="565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The three basic laws of algebra obeyed by any given vector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latin typeface="Verdana" panose="020B0604030504040204" pitchFamily="34" charset="0"/>
              </a:rPr>
              <a:t>A, B</a:t>
            </a:r>
            <a:r>
              <a:rPr lang="en-US" altLang="en-US" sz="2000" dirty="0">
                <a:latin typeface="Verdana" panose="020B0604030504040204" pitchFamily="34" charset="0"/>
              </a:rPr>
              <a:t>, and </a:t>
            </a:r>
            <a:r>
              <a:rPr lang="en-US" altLang="en-US" sz="2000" b="1" dirty="0">
                <a:latin typeface="Verdana" panose="020B0604030504040204" pitchFamily="34" charset="0"/>
              </a:rPr>
              <a:t>C,</a:t>
            </a:r>
            <a:r>
              <a:rPr lang="en-US" altLang="en-US" sz="2000" dirty="0">
                <a:latin typeface="Verdana" panose="020B0604030504040204" pitchFamily="34" charset="0"/>
              </a:rPr>
              <a:t> are summarized as follows: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Law</a:t>
            </a:r>
            <a:r>
              <a:rPr lang="en-US" altLang="en-US" sz="2000" b="1" u="sng" dirty="0">
                <a:latin typeface="Verdana" panose="020B0604030504040204" pitchFamily="34" charset="0"/>
              </a:rPr>
              <a:t>			</a:t>
            </a:r>
            <a:r>
              <a:rPr lang="en-US" altLang="en-US" sz="20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Addition</a:t>
            </a:r>
            <a:r>
              <a:rPr lang="en-US" altLang="en-US" sz="2000" b="1" u="sng" dirty="0">
                <a:latin typeface="Verdana" panose="020B0604030504040204" pitchFamily="34" charset="0"/>
              </a:rPr>
              <a:t>		</a:t>
            </a:r>
            <a:r>
              <a:rPr lang="en-US" altLang="en-US" sz="20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Multiplication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Commutative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Associative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</a:t>
            </a:r>
            <a:r>
              <a:rPr lang="en-US" altLang="en-US" sz="2000" b="1" dirty="0">
                <a:solidFill>
                  <a:srgbClr val="0000FF"/>
                </a:solidFill>
                <a:latin typeface="Verdana" panose="020B0604030504040204" pitchFamily="34" charset="0"/>
              </a:rPr>
              <a:t>Distributive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where k and l are scalars</a:t>
            </a:r>
            <a:r>
              <a:rPr lang="en-US" altLang="en-US" sz="2000" b="1" dirty="0">
                <a:latin typeface="Verdana" panose="020B0604030504040204" pitchFamily="34" charset="0"/>
              </a:rPr>
              <a:t>			</a:t>
            </a:r>
          </a:p>
        </p:txBody>
      </p:sp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3325813" y="2011363"/>
          <a:ext cx="1727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9" name="Equation" r:id="rId4" imgW="1028700" imgH="190500" progId="Equation.3">
                  <p:embed/>
                </p:oleObj>
              </mc:Choice>
              <mc:Fallback>
                <p:oleObj name="Equation" r:id="rId4" imgW="10287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2011363"/>
                        <a:ext cx="17272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3"/>
          <p:cNvGraphicFramePr>
            <a:graphicFrameLocks noChangeAspect="1"/>
          </p:cNvGraphicFramePr>
          <p:nvPr/>
        </p:nvGraphicFramePr>
        <p:xfrm>
          <a:off x="3054350" y="2751138"/>
          <a:ext cx="29924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0" name="Equation" r:id="rId6" imgW="1816100" imgH="228600" progId="Equation.3">
                  <p:embed/>
                </p:oleObj>
              </mc:Choice>
              <mc:Fallback>
                <p:oleObj name="Equation" r:id="rId6" imgW="1816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751138"/>
                        <a:ext cx="299243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4"/>
          <p:cNvGraphicFramePr>
            <a:graphicFrameLocks noChangeAspect="1"/>
          </p:cNvGraphicFramePr>
          <p:nvPr/>
        </p:nvGraphicFramePr>
        <p:xfrm>
          <a:off x="6648450" y="2022475"/>
          <a:ext cx="10445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1" name="Equation" r:id="rId8" imgW="634725" imgH="190417" progId="Equation.3">
                  <p:embed/>
                </p:oleObj>
              </mc:Choice>
              <mc:Fallback>
                <p:oleObj name="Equation" r:id="rId8" imgW="634725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2022475"/>
                        <a:ext cx="10445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5"/>
          <p:cNvGraphicFramePr>
            <a:graphicFrameLocks noChangeAspect="1"/>
          </p:cNvGraphicFramePr>
          <p:nvPr/>
        </p:nvGraphicFramePr>
        <p:xfrm>
          <a:off x="6667500" y="2749550"/>
          <a:ext cx="16351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2" name="Equation" r:id="rId10" imgW="927100" imgH="228600" progId="Equation.3">
                  <p:embed/>
                </p:oleObj>
              </mc:Choice>
              <mc:Fallback>
                <p:oleObj name="Equation" r:id="rId10" imgW="927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2749550"/>
                        <a:ext cx="16351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6"/>
          <p:cNvGraphicFramePr>
            <a:graphicFrameLocks noChangeAspect="1"/>
          </p:cNvGraphicFramePr>
          <p:nvPr/>
        </p:nvGraphicFramePr>
        <p:xfrm>
          <a:off x="3355975" y="3403600"/>
          <a:ext cx="2354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63" name="Equation" r:id="rId12" imgW="1397000" imgH="228600" progId="Equation.3">
                  <p:embed/>
                </p:oleObj>
              </mc:Choice>
              <mc:Fallback>
                <p:oleObj name="Equation" r:id="rId12" imgW="1397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403600"/>
                        <a:ext cx="23542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0" u="sng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Review of Vector Analysis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3453</Words>
  <Application>Microsoft Office PowerPoint</Application>
  <PresentationFormat>On-screen Show (4:3)</PresentationFormat>
  <Paragraphs>803</Paragraphs>
  <Slides>72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Calibri</vt:lpstr>
      <vt:lpstr>Cambria Math</vt:lpstr>
      <vt:lpstr>CG Times</vt:lpstr>
      <vt:lpstr>Segoe UI</vt:lpstr>
      <vt:lpstr>Times New Roman</vt:lpstr>
      <vt:lpstr>Tw Cen MT</vt:lpstr>
      <vt:lpstr>Verdana</vt:lpstr>
      <vt:lpstr>Wingdings</vt:lpstr>
      <vt:lpstr>Wingdings 2</vt:lpstr>
      <vt:lpstr>Default Design</vt:lpstr>
      <vt:lpstr>2_Median</vt:lpstr>
      <vt:lpstr>1_Default Design</vt:lpstr>
      <vt:lpstr>Mathcad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Radius Vector</vt:lpstr>
      <vt:lpstr>Vector Algebra</vt:lpstr>
      <vt:lpstr>PowerPoint Presentation</vt:lpstr>
      <vt:lpstr>PowerPoint Presentation</vt:lpstr>
      <vt:lpstr>PowerPoint Presentation</vt:lpstr>
      <vt:lpstr> READING ASSIGNMENT FOR SECTION 2  (Review of Vector Analysis)     Textbook (Ulaby and Ravaioli): In Ch. 3, Sections 3.1 – 3.3, and 3.6 (introductory part and subsection 3.6.1), Chapter 3 Summary (pp. 169-170) Exercises: 3-1 to 3-8, and 3-14 Examples: 3-1 to 3-5, 3.7, and 3.8  Course Packet (Lecture Slides): Review of Vector Analysis  HA2 (take-home Test 2) will be given on Oct. 5 (M) between 1 and 2 p.m.; HW2 is to be turned in via Canvas not later than Oct. 7 (W), 11:45 a.m.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Radius Vector</vt:lpstr>
      <vt:lpstr>PowerPoint Presentation</vt:lpstr>
      <vt:lpstr>PowerPoint Presentation</vt:lpstr>
      <vt:lpstr>PowerPoint Presentation</vt:lpstr>
      <vt:lpstr>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gaston alfred</dc:creator>
  <cp:lastModifiedBy>VAR</cp:lastModifiedBy>
  <cp:revision>233</cp:revision>
  <cp:lastPrinted>2008-09-30T20:36:11Z</cp:lastPrinted>
  <dcterms:created xsi:type="dcterms:W3CDTF">2010-09-10T03:34:41Z</dcterms:created>
  <dcterms:modified xsi:type="dcterms:W3CDTF">2020-09-30T16:41:35Z</dcterms:modified>
</cp:coreProperties>
</file>