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904" r:id="rId3"/>
    <p:sldMasterId id="2147483928" r:id="rId4"/>
    <p:sldMasterId id="2147484076" r:id="rId5"/>
    <p:sldMasterId id="2147484215" r:id="rId6"/>
    <p:sldMasterId id="2147484245" r:id="rId7"/>
    <p:sldMasterId id="2147484260" r:id="rId8"/>
    <p:sldMasterId id="2147484290" r:id="rId9"/>
    <p:sldMasterId id="2147484302" r:id="rId10"/>
    <p:sldMasterId id="2147484317" r:id="rId11"/>
  </p:sldMasterIdLst>
  <p:notesMasterIdLst>
    <p:notesMasterId r:id="rId61"/>
  </p:notesMasterIdLst>
  <p:handoutMasterIdLst>
    <p:handoutMasterId r:id="rId62"/>
  </p:handoutMasterIdLst>
  <p:sldIdLst>
    <p:sldId id="309" r:id="rId12"/>
    <p:sldId id="256" r:id="rId13"/>
    <p:sldId id="399" r:id="rId14"/>
    <p:sldId id="257" r:id="rId15"/>
    <p:sldId id="319" r:id="rId16"/>
    <p:sldId id="320" r:id="rId17"/>
    <p:sldId id="258" r:id="rId18"/>
    <p:sldId id="259" r:id="rId19"/>
    <p:sldId id="260" r:id="rId20"/>
    <p:sldId id="313" r:id="rId21"/>
    <p:sldId id="405" r:id="rId22"/>
    <p:sldId id="262" r:id="rId23"/>
    <p:sldId id="285" r:id="rId24"/>
    <p:sldId id="263" r:id="rId25"/>
    <p:sldId id="318" r:id="rId26"/>
    <p:sldId id="321" r:id="rId27"/>
    <p:sldId id="266" r:id="rId28"/>
    <p:sldId id="267" r:id="rId29"/>
    <p:sldId id="403" r:id="rId30"/>
    <p:sldId id="406" r:id="rId31"/>
    <p:sldId id="268" r:id="rId32"/>
    <p:sldId id="284" r:id="rId33"/>
    <p:sldId id="270" r:id="rId34"/>
    <p:sldId id="271" r:id="rId35"/>
    <p:sldId id="290" r:id="rId36"/>
    <p:sldId id="294" r:id="rId37"/>
    <p:sldId id="316" r:id="rId38"/>
    <p:sldId id="404" r:id="rId39"/>
    <p:sldId id="322" r:id="rId40"/>
    <p:sldId id="323" r:id="rId41"/>
    <p:sldId id="325" r:id="rId42"/>
    <p:sldId id="273" r:id="rId43"/>
    <p:sldId id="277" r:id="rId44"/>
    <p:sldId id="301" r:id="rId45"/>
    <p:sldId id="408" r:id="rId46"/>
    <p:sldId id="278" r:id="rId47"/>
    <p:sldId id="298" r:id="rId48"/>
    <p:sldId id="286" r:id="rId49"/>
    <p:sldId id="303" r:id="rId50"/>
    <p:sldId id="279" r:id="rId51"/>
    <p:sldId id="280" r:id="rId52"/>
    <p:sldId id="281" r:id="rId53"/>
    <p:sldId id="331" r:id="rId54"/>
    <p:sldId id="407" r:id="rId55"/>
    <p:sldId id="288" r:id="rId56"/>
    <p:sldId id="307" r:id="rId57"/>
    <p:sldId id="326" r:id="rId58"/>
    <p:sldId id="304" r:id="rId59"/>
    <p:sldId id="312" r:id="rId6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4" autoAdjust="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1.wmf"/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10" Type="http://schemas.openxmlformats.org/officeDocument/2006/relationships/image" Target="../media/image7.wmf"/><Relationship Id="rId4" Type="http://schemas.openxmlformats.org/officeDocument/2006/relationships/image" Target="../media/image77.wmf"/><Relationship Id="rId9" Type="http://schemas.openxmlformats.org/officeDocument/2006/relationships/image" Target="../media/image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6.wmf"/><Relationship Id="rId2" Type="http://schemas.openxmlformats.org/officeDocument/2006/relationships/image" Target="../media/image82.wmf"/><Relationship Id="rId1" Type="http://schemas.openxmlformats.org/officeDocument/2006/relationships/image" Target="../media/image7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47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9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92.wmf"/><Relationship Id="rId5" Type="http://schemas.openxmlformats.org/officeDocument/2006/relationships/image" Target="../media/image87.wmf"/><Relationship Id="rId4" Type="http://schemas.openxmlformats.org/officeDocument/2006/relationships/image" Target="../media/image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4" Type="http://schemas.openxmlformats.org/officeDocument/2006/relationships/image" Target="../media/image10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4" Type="http://schemas.openxmlformats.org/officeDocument/2006/relationships/image" Target="../media/image10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11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111.wmf"/><Relationship Id="rId1" Type="http://schemas.openxmlformats.org/officeDocument/2006/relationships/image" Target="../media/image11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26.wmf"/><Relationship Id="rId7" Type="http://schemas.openxmlformats.org/officeDocument/2006/relationships/image" Target="../media/image100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11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Relationship Id="rId9" Type="http://schemas.openxmlformats.org/officeDocument/2006/relationships/image" Target="../media/image1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image" Target="../media/image134.wmf"/><Relationship Id="rId7" Type="http://schemas.openxmlformats.org/officeDocument/2006/relationships/image" Target="../media/image113.wmf"/><Relationship Id="rId12" Type="http://schemas.openxmlformats.org/officeDocument/2006/relationships/image" Target="../media/image142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11" Type="http://schemas.openxmlformats.org/officeDocument/2006/relationships/image" Target="../media/image141.wmf"/><Relationship Id="rId5" Type="http://schemas.openxmlformats.org/officeDocument/2006/relationships/image" Target="../media/image136.wmf"/><Relationship Id="rId10" Type="http://schemas.openxmlformats.org/officeDocument/2006/relationships/image" Target="../media/image140.wmf"/><Relationship Id="rId4" Type="http://schemas.openxmlformats.org/officeDocument/2006/relationships/image" Target="../media/image135.wmf"/><Relationship Id="rId9" Type="http://schemas.openxmlformats.org/officeDocument/2006/relationships/image" Target="../media/image139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3" Type="http://schemas.openxmlformats.org/officeDocument/2006/relationships/image" Target="../media/image149.wmf"/><Relationship Id="rId7" Type="http://schemas.openxmlformats.org/officeDocument/2006/relationships/image" Target="../media/image153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6" Type="http://schemas.openxmlformats.org/officeDocument/2006/relationships/image" Target="../media/image152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5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2.wmf"/><Relationship Id="rId7" Type="http://schemas.openxmlformats.org/officeDocument/2006/relationships/image" Target="../media/image19.wmf"/><Relationship Id="rId2" Type="http://schemas.openxmlformats.org/officeDocument/2006/relationships/image" Target="../media/image16.wmf"/><Relationship Id="rId1" Type="http://schemas.openxmlformats.org/officeDocument/2006/relationships/image" Target="../media/image14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3.wmf"/><Relationship Id="rId9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1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DF27ACF9-6FF0-47DF-8D49-2694B93D0F7B}" type="datetime1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B9100B-C272-46A7-A493-FB2D6179C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3A413FC-B8B5-4D44-9BA4-FA4B9AE7FF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FA530-3566-4738-AE77-DAED203170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2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461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8322250" indent="-37860288" defTabSz="461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61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61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61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61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61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61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61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A647B1-7A0D-4ABD-B255-2FD4339DB56A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F67BFE-38E6-41C3-8A77-157118BC39D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9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237D064-8179-43BA-8E7E-3E3C9A08105D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91CBDC-6677-4B7B-9CA4-B59582FC46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085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E23120-264C-425A-BBF5-4B6CCC66E4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48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C95E04D-7BF4-438F-855C-9AE6BE503D2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C2B78-304F-4B98-BB9A-1B2D4F2E89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02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8A278-3C2C-4315-9B64-64378083A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2207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7172-8E18-48A8-B8A8-1CC3B26DCF1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23BD-FA6E-44E7-BE10-2099919E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673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7172-8E18-48A8-B8A8-1CC3B26DCF1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23BD-FA6E-44E7-BE10-2099919E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337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7172-8E18-48A8-B8A8-1CC3B26DCF1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23BD-FA6E-44E7-BE10-2099919E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942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7172-8E18-48A8-B8A8-1CC3B26DCF1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23BD-FA6E-44E7-BE10-2099919E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598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7172-8E18-48A8-B8A8-1CC3B26DCF1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23BD-FA6E-44E7-BE10-2099919E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19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7172-8E18-48A8-B8A8-1CC3B26DCF1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23BD-FA6E-44E7-BE10-2099919E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702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7172-8E18-48A8-B8A8-1CC3B26DCF1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23BD-FA6E-44E7-BE10-2099919E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255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7172-8E18-48A8-B8A8-1CC3B26DCF1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23BD-FA6E-44E7-BE10-2099919E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528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7172-8E18-48A8-B8A8-1CC3B26DCF1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23BD-FA6E-44E7-BE10-2099919E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324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7172-8E18-48A8-B8A8-1CC3B26DCF1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23BD-FA6E-44E7-BE10-2099919E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3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39B01-0692-4FB3-A10E-869A0CB1F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3253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7172-8E18-48A8-B8A8-1CC3B26DCF1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23BD-FA6E-44E7-BE10-2099919E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999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84546-89DA-43ED-A635-F1932008B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6951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0DE9D-2B69-4F7D-B0D5-2886B70B9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2168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970F1-4681-4400-AB5B-A411B8842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6491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B3DE1-DA04-44AD-B0AB-3F2F10DE4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0359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40F04-0D6C-4B0D-AE84-39848B94F2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1389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37F29-6096-4325-8056-F68B8975A0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0266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ECBFE-F04D-45FD-8CFD-650BEE19E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4937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CD9F3-22E6-4EB5-A981-83789DCC7D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3204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6C5F5-2AB7-45B7-B311-805C47CD65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200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B0523-D2CE-4045-8B70-23183BD33F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2408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7853-6B1D-4650-BF83-C35EBF7D1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227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370EC-AD65-48A0-B9B0-6FC1AC815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3613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6B1AC-FC03-4823-AB5B-9B53B7D9A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6051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05E66-AFEE-4A90-BC4C-C130C6958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7044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A70AA-4579-4404-8207-2121E39E11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8696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0E964-6DD8-4CC7-A739-77115AB0F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1752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28891-519F-4F96-A38C-1D3A394206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7088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FCD5A-B82A-4B33-95F8-2187A4F86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3689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C4691-D0AC-4338-81F9-CC85678C2B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53243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9F478-EBC9-495B-A20D-75880297B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516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/>
            </a:lvl1pPr>
          </a:lstStyle>
          <a:p>
            <a:pPr>
              <a:defRPr/>
            </a:pPr>
            <a:fld id="{F88D1457-05DA-48FF-AB0D-2751227C6D59}" type="datetime1">
              <a:rPr lang="en-US" altLang="en-US"/>
              <a:pPr>
                <a:defRPr/>
              </a:pPr>
              <a:t>11/3/2020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4855EDA3-DF4F-430E-A171-A8190EBC45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9850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904A7-6A4B-402D-A6FC-5A261E4A0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1713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7BE8C-6D17-4179-BDD3-B368123DC5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5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5EBF3-C0BD-4EAA-92D7-CB02F59FC2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80315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A9516-896C-4E20-81F5-71D0BA3EF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1362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78335-67C6-4099-ACF2-C3AD04A6DF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9875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907A6-492A-41B2-914F-C1E77DE5D9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1218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09840-3519-4E34-8C4E-61E457A8FF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5396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CEFBC-71B9-4EDF-84E3-DE2A8A56F4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03044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40784D-EC5F-43D1-ACC1-96470ED59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703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/>
            </a:lvl1pPr>
          </a:lstStyle>
          <a:p>
            <a:pPr>
              <a:defRPr/>
            </a:pPr>
            <a:fld id="{1097A1B9-F368-42DC-B354-68FF8C03221D}" type="datetime1">
              <a:rPr lang="en-US" altLang="en-US"/>
              <a:pPr>
                <a:defRPr/>
              </a:pPr>
              <a:t>11/3/2020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77179B7F-E7C3-46DD-8388-2B2BD92C7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95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/>
            </a:lvl1pPr>
          </a:lstStyle>
          <a:p>
            <a:pPr>
              <a:defRPr/>
            </a:pPr>
            <a:fld id="{58207B91-922A-42D8-95DA-5C8010FFB0E8}" type="datetime1">
              <a:rPr lang="en-US" altLang="en-US"/>
              <a:pPr>
                <a:defRPr/>
              </a:pPr>
              <a:t>11/3/2020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A1E9E687-C22D-41FE-BA62-35FC0B945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942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/>
            </a:lvl1pPr>
          </a:lstStyle>
          <a:p>
            <a:pPr>
              <a:defRPr/>
            </a:pPr>
            <a:fld id="{8915DFFD-990A-453A-B1B6-9DC8141C5182}" type="datetime1">
              <a:rPr lang="en-US" altLang="en-US"/>
              <a:pPr>
                <a:defRPr/>
              </a:pPr>
              <a:t>11/3/2020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56096078-C67D-41F0-9CAD-167F83D79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266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/>
            </a:lvl1pPr>
          </a:lstStyle>
          <a:p>
            <a:pPr>
              <a:defRPr/>
            </a:pPr>
            <a:fld id="{09500779-64D8-42F6-8A0C-199E09663821}" type="datetime1">
              <a:rPr lang="en-US" altLang="en-US"/>
              <a:pPr>
                <a:defRPr/>
              </a:pPr>
              <a:t>11/3/2020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2DD3B5E3-BD47-4763-ABC5-E65BA501F8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7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/>
            </a:lvl1pPr>
          </a:lstStyle>
          <a:p>
            <a:pPr>
              <a:defRPr/>
            </a:pPr>
            <a:fld id="{CF9969D0-9945-491A-AD5D-983CAF88523C}" type="datetime1">
              <a:rPr lang="en-US" altLang="en-US"/>
              <a:pPr>
                <a:defRPr/>
              </a:pPr>
              <a:t>11/3/2020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841BF670-1792-431A-8BA1-E0A899385F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741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/>
            </a:lvl1pPr>
          </a:lstStyle>
          <a:p>
            <a:pPr>
              <a:defRPr/>
            </a:pPr>
            <a:fld id="{924474AF-C6EE-45E6-A063-906300E5BD61}" type="datetime1">
              <a:rPr lang="en-US" altLang="en-US"/>
              <a:pPr>
                <a:defRPr/>
              </a:pPr>
              <a:t>11/3/2020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2CE22B80-95AD-4F71-99E0-9A9D381979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67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7A5F4-B2B7-43A4-A279-E68EA1264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487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/>
            </a:lvl1pPr>
          </a:lstStyle>
          <a:p>
            <a:pPr>
              <a:defRPr/>
            </a:pPr>
            <a:fld id="{F587ADC8-44DC-4E35-B266-0C0006A5406A}" type="datetime1">
              <a:rPr lang="en-US" altLang="en-US"/>
              <a:pPr>
                <a:defRPr/>
              </a:pPr>
              <a:t>11/3/2020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5EB8C496-A9A8-4D67-A169-6D99B1D00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30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/>
            </a:lvl1pPr>
          </a:lstStyle>
          <a:p>
            <a:pPr>
              <a:defRPr/>
            </a:pPr>
            <a:fld id="{D46BFC9D-3F88-49D2-9713-EA4099B3DDF6}" type="datetime1">
              <a:rPr lang="en-US" altLang="en-US"/>
              <a:pPr>
                <a:defRPr/>
              </a:pPr>
              <a:t>11/3/2020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22F8A5B0-ED39-4B20-A0FE-A35ECB7C9B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278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/>
            </a:lvl1pPr>
          </a:lstStyle>
          <a:p>
            <a:pPr>
              <a:defRPr/>
            </a:pPr>
            <a:fld id="{0388C291-C453-4E1B-B278-E252FA209A55}" type="datetime1">
              <a:rPr lang="en-US" altLang="en-US"/>
              <a:pPr>
                <a:defRPr/>
              </a:pPr>
              <a:t>11/3/2020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4C0B655F-A9CF-46F6-B9FD-7F614EC8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557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>
              <a:defRPr/>
            </a:lvl1pPr>
          </a:lstStyle>
          <a:p>
            <a:pPr>
              <a:defRPr/>
            </a:pPr>
            <a:fld id="{4DE0A530-190B-4921-BEBE-8CF0F9F43453}" type="datetime1">
              <a:rPr lang="en-US" altLang="en-US"/>
              <a:pPr>
                <a:defRPr/>
              </a:pPr>
              <a:t>11/3/2020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>
              <a:defRPr/>
            </a:lvl1pPr>
          </a:lstStyle>
          <a:p>
            <a:fld id="{40EFA873-8B92-4E66-9F9A-26B2ACC16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47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9C89A1BA-D629-48A7-87C7-94D40FF707C2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EEECE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fld id="{0A968ED6-1221-47D7-A3A5-F76347E68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309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1945518-5CF4-4785-9E62-AC06B282E5E7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08EE0-7B6F-42C0-9F15-C80354BC25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533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C04D190-305C-4BB7-9426-6C1D4B13BF7A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DF61CE37-1D24-429B-85D2-D450EF7E249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87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9B81BE1-A07E-4782-A8A3-F2C45FC77952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55ED61-1537-4BED-BBE7-31E3817AA76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41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E18A50F3-7243-43F0-9499-9E2F648F46DD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84BF17-1583-42BD-AE77-6C02F37043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04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AED472B8-8CDE-40B2-BEE2-4D7A58428BE7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36C95-1CD9-48D2-A490-8B7927EFFA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9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A8AC7-7981-4682-80A2-DFE4D6984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477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3B8A55AC-E8A5-4C8E-816D-02E6FF925C90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fld id="{78701609-9C1A-40EF-9512-ACEF79B9F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011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97421426-FE50-46E2-B07E-18C62E61B1DC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AF6F4-EC22-4848-86FB-D310FFFA30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910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76AA391-6140-4ADA-9C78-E8DF9E6AF5B2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AC1A0727-2011-4510-A2F1-C2ADF6DAA4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00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D1469293-E9E7-492E-9EBB-8E04611852B0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32F6F-D2B6-4262-BBE8-5F8E3FE62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871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E215016-E871-4046-84DE-AAFDB2FC0EC3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6FE69EA7-2589-4C57-8E41-F9CF7502D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498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9C89A1BA-D629-48A7-87C7-94D40FF707C2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EEECE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fld id="{53A0705C-D4BA-4CA4-B4BB-0CBBAE35BE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182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1945518-5CF4-4785-9E62-AC06B282E5E7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2EB7B-25EF-481F-B3F6-08399376B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777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C04D190-305C-4BB7-9426-6C1D4B13BF7A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8ABBDE23-DC19-4EBF-AFDC-37CE7E171C4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07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9B81BE1-A07E-4782-A8A3-F2C45FC77952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1DAF4E-0643-4554-A4B6-5CCBCF9D812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886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E18A50F3-7243-43F0-9499-9E2F648F46DD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E40284-A0EE-4173-95BB-D89AB7E2C46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0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D111E-67C0-42B6-908A-6CB815D0C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3570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AED472B8-8CDE-40B2-BEE2-4D7A58428BE7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445D6-A849-4477-80C8-C93054B85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383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3B8A55AC-E8A5-4C8E-816D-02E6FF925C90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fld id="{8F585CB3-50B2-4A12-83BA-FAB7E60B7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334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97421426-FE50-46E2-B07E-18C62E61B1DC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18C96-61CA-4604-8ABC-88D1227C3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727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76AA391-6140-4ADA-9C78-E8DF9E6AF5B2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FAEF014D-416D-4DB7-996F-62741BA37B4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25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D1469293-E9E7-492E-9EBB-8E04611852B0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DC4B4-A64C-4F3F-B6FB-F9DBB53EE0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770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E215016-E871-4046-84DE-AAFDB2FC0EC3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D6EFBC30-229C-43E5-866F-CD085E6EB2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447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A491E-B9BC-4263-884E-BB811F6E9C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042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39734-C0D3-4E02-8981-83A4DD53A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7294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DF46A-2942-4531-963E-5B28746501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9359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E7E5B-DC98-4DCD-AEA6-EB94CB783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7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AC217-CD42-4D02-ABFA-1045E34A99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905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DE629-7484-455A-B21A-8BB9525008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8699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9BF47-CA2C-4324-B502-81AE78CDC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4361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8D229-8740-41D4-9D26-2EC04A1176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573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912DE-B364-4C9C-8173-915EE3DB42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3351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2D465-D506-4398-9305-0EBAD0B29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4502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73872-AEDC-4277-A602-006F75D2A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2604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54CB8-B0C7-415D-B9A6-A93CBC048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7065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56AFB-0026-4234-BF51-4B43222D50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8269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040EE-7313-4937-BA23-1ED4626555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9505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09CC6-D82B-4D45-84C9-8B726F8D7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32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12E0A-79C5-41DB-B253-41C5D60CA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2083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DF7BC-1938-4B8B-B662-2FDE8D6F5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5969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B000B-DCF9-4911-9A76-3201254FE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827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D07BF-DD93-4728-8DF8-76BD77EF6E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9715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20437-2CC4-49FD-9852-AA22BA25D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769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0C763-3129-45EE-856F-48DB632C4B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720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C0B7A-7A73-45B2-BB92-9D0107A819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3827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BD0A2-AAE2-46F8-9F92-525964EEB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669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D7420-A0FE-4D37-9533-9C25EC8AA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7820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1F528-909B-4F0B-92C8-78EDAC914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344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2F2B1-2DFA-4C41-9B26-BF9B33881A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25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9247F-8918-4707-B573-AEC1DB1364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4240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68F8B-0C9D-4F83-9F65-C6C6A2A715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5665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47B0B-5D80-44EC-9CA7-11B68230D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9004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EE83B-9572-48E2-9E24-48CD4835AD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879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8A1DC-9E7A-4E37-A183-2CB0259A2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634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D4BDB-22C9-489D-9E32-6DED419310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3565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A49BF-72C1-4CBC-8B76-8240FB0664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8934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ADBEC-C76D-49AF-8113-8D66B2035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0595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EC4C7-18E7-4100-99EC-72BA47F7EF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9432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C7A81-9541-41FD-9230-BE591DD984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7823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8BE2F-DBD2-40C6-8F40-251343A510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58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69C04-8E05-44BC-87BE-15DCA2689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9259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01812-738C-4879-A5B7-5A3E32007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9328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2E8BBB-D8D7-4432-BF29-759BE8D63F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3635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1DC0D-8C05-4200-9C7E-C2EE9E15DC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4772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39287-1119-4E3E-847A-FF370FAD0A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0389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BE220-0C1A-4EC6-9AB7-8787B1832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6533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DA8F99-268D-4A9D-9ED4-582AF373D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8752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CF88E-056B-4388-985F-D7F0A3ADD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6270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54D71-CC4E-4CD9-BB35-A5DF789FB2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3292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C72A6-808E-465C-9758-E54FD39F19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5708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DF7B2-7ACD-485C-8332-3305B184C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52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11F78-0B71-4854-903B-718DBBD432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2524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C06EE-2786-4E8F-8454-DC6C73646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0539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37B8-65B8-4132-9765-416F5F30D1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6068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B78FF-ADB1-4056-974E-B1EC715EC8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2257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5E9EC-AE0A-4BCF-9FD8-16A0234CE1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524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7E4E6-7F63-4E9B-A3D9-C00B166779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9277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0A060-1DA4-427A-A4B4-996C99FCC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0279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472E4-69C1-4F20-929D-19257AC42C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0059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1E563-CE5C-4B3C-87DC-75033FE3B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5556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FA8EE-1E7E-48C1-A08C-B96F24AE1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5720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5E0CD-413A-49E2-A267-9A679224C2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05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strip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6"/>
          <p:cNvSpPr>
            <a:spLocks noChangeShapeType="1"/>
          </p:cNvSpPr>
          <p:nvPr userDrawn="1"/>
        </p:nvSpPr>
        <p:spPr bwMode="auto">
          <a:xfrm>
            <a:off x="1219200" y="6477000"/>
            <a:ext cx="57150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1066800" y="6705600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Oval 18"/>
          <p:cNvSpPr>
            <a:spLocks noChangeArrowheads="1"/>
          </p:cNvSpPr>
          <p:nvPr userDrawn="1"/>
        </p:nvSpPr>
        <p:spPr bwMode="auto">
          <a:xfrm rot="5400000">
            <a:off x="1190626" y="6437312"/>
            <a:ext cx="74612" cy="74613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Oval 19"/>
          <p:cNvSpPr>
            <a:spLocks noChangeArrowheads="1"/>
          </p:cNvSpPr>
          <p:nvPr userDrawn="1"/>
        </p:nvSpPr>
        <p:spPr bwMode="auto">
          <a:xfrm rot="5400000">
            <a:off x="1036638" y="6665913"/>
            <a:ext cx="74612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6953250" y="6338888"/>
            <a:ext cx="2190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EEL 3472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" y="6353175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776DF066-8B74-40A4-B18F-0E30BF77DB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strip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8"/>
          <p:cNvSpPr>
            <a:spLocks noChangeShapeType="1"/>
          </p:cNvSpPr>
          <p:nvPr userDrawn="1"/>
        </p:nvSpPr>
        <p:spPr bwMode="auto">
          <a:xfrm>
            <a:off x="1219200" y="6477000"/>
            <a:ext cx="57150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19"/>
          <p:cNvSpPr>
            <a:spLocks noChangeShapeType="1"/>
          </p:cNvSpPr>
          <p:nvPr userDrawn="1"/>
        </p:nvSpPr>
        <p:spPr bwMode="auto">
          <a:xfrm>
            <a:off x="1066800" y="6705600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Oval 20"/>
          <p:cNvSpPr>
            <a:spLocks noChangeArrowheads="1"/>
          </p:cNvSpPr>
          <p:nvPr userDrawn="1"/>
        </p:nvSpPr>
        <p:spPr bwMode="auto">
          <a:xfrm rot="5400000">
            <a:off x="1190626" y="6437312"/>
            <a:ext cx="74612" cy="74613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i="0">
              <a:latin typeface="Times New Roman" charset="0"/>
            </a:endParaRPr>
          </a:p>
        </p:txBody>
      </p:sp>
      <p:sp>
        <p:nvSpPr>
          <p:cNvPr id="1030" name="Oval 21"/>
          <p:cNvSpPr>
            <a:spLocks noChangeArrowheads="1"/>
          </p:cNvSpPr>
          <p:nvPr userDrawn="1"/>
        </p:nvSpPr>
        <p:spPr bwMode="auto">
          <a:xfrm rot="5400000">
            <a:off x="1036638" y="6665913"/>
            <a:ext cx="74612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6953250" y="6338888"/>
            <a:ext cx="2190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i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EEL 3472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" y="6353175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panose="020B0604020202020204" pitchFamily="34" charset="0"/>
              </a:defRPr>
            </a:lvl1pPr>
          </a:lstStyle>
          <a:p>
            <a:fld id="{2ECC0040-6664-498E-9121-91F398B6A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82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  <p:sldLayoutId id="2147484314" r:id="rId12"/>
    <p:sldLayoutId id="2147484315" r:id="rId13"/>
    <p:sldLayoutId id="214748431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strip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Line 8"/>
          <p:cNvSpPr>
            <a:spLocks noChangeShapeType="1"/>
          </p:cNvSpPr>
          <p:nvPr userDrawn="1"/>
        </p:nvSpPr>
        <p:spPr bwMode="auto">
          <a:xfrm>
            <a:off x="1219200" y="6477000"/>
            <a:ext cx="57150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Line 9"/>
          <p:cNvSpPr>
            <a:spLocks noChangeShapeType="1"/>
          </p:cNvSpPr>
          <p:nvPr userDrawn="1"/>
        </p:nvSpPr>
        <p:spPr bwMode="auto">
          <a:xfrm>
            <a:off x="1066800" y="6705600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Oval 10"/>
          <p:cNvSpPr>
            <a:spLocks noChangeArrowheads="1"/>
          </p:cNvSpPr>
          <p:nvPr userDrawn="1"/>
        </p:nvSpPr>
        <p:spPr bwMode="auto">
          <a:xfrm rot="5400000">
            <a:off x="1190626" y="6437312"/>
            <a:ext cx="74612" cy="74613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Oval 11"/>
          <p:cNvSpPr>
            <a:spLocks noChangeArrowheads="1"/>
          </p:cNvSpPr>
          <p:nvPr userDrawn="1"/>
        </p:nvSpPr>
        <p:spPr bwMode="auto">
          <a:xfrm rot="5400000">
            <a:off x="1036638" y="6665913"/>
            <a:ext cx="74612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6953250" y="6338888"/>
            <a:ext cx="219075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EEL 3472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" y="6353175"/>
            <a:ext cx="40005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05F4D50-0206-4339-8DDD-C7FB9B362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09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  <p:sldLayoutId id="2147484329" r:id="rId12"/>
    <p:sldLayoutId id="2147484330" r:id="rId13"/>
    <p:sldLayoutId id="214748433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38CE158-0046-43CC-A822-FA16645B4308}" type="datetime1">
              <a:rPr lang="en-US" altLang="en-US"/>
              <a:pPr>
                <a:defRPr/>
              </a:pPr>
              <a:t>11/3/2020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92FC3B8-7628-43D5-B32E-8DB019D6F4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1F497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C6D2FE1-7D9F-43E2-9118-FBF27AF2152D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1F497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fld id="{B6260A36-E742-47A2-BB14-31590DAC3C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1F497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C6D2FE1-7D9F-43E2-9118-FBF27AF2152D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1F497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fld id="{AC09E8AF-FC70-4432-9DAD-2B1E090FEA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 descr="strip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Line 16"/>
          <p:cNvSpPr>
            <a:spLocks noChangeShapeType="1"/>
          </p:cNvSpPr>
          <p:nvPr userDrawn="1"/>
        </p:nvSpPr>
        <p:spPr bwMode="auto">
          <a:xfrm>
            <a:off x="1219200" y="6477000"/>
            <a:ext cx="57150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Line 17"/>
          <p:cNvSpPr>
            <a:spLocks noChangeShapeType="1"/>
          </p:cNvSpPr>
          <p:nvPr userDrawn="1"/>
        </p:nvSpPr>
        <p:spPr bwMode="auto">
          <a:xfrm>
            <a:off x="1066800" y="6705600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Oval 18"/>
          <p:cNvSpPr>
            <a:spLocks noChangeArrowheads="1"/>
          </p:cNvSpPr>
          <p:nvPr userDrawn="1"/>
        </p:nvSpPr>
        <p:spPr bwMode="auto">
          <a:xfrm rot="5400000">
            <a:off x="1190626" y="6437312"/>
            <a:ext cx="74612" cy="74613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Oval 19"/>
          <p:cNvSpPr>
            <a:spLocks noChangeArrowheads="1"/>
          </p:cNvSpPr>
          <p:nvPr userDrawn="1"/>
        </p:nvSpPr>
        <p:spPr bwMode="auto">
          <a:xfrm rot="5400000">
            <a:off x="1036638" y="6665913"/>
            <a:ext cx="74612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6953250" y="6338888"/>
            <a:ext cx="2190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EEL 3472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" y="6353175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1407FD2C-FA05-4CC7-989B-E286F2EB46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strip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6"/>
          <p:cNvSpPr>
            <a:spLocks noChangeShapeType="1"/>
          </p:cNvSpPr>
          <p:nvPr userDrawn="1"/>
        </p:nvSpPr>
        <p:spPr bwMode="auto">
          <a:xfrm>
            <a:off x="1219200" y="6477000"/>
            <a:ext cx="57150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1066800" y="6705600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Oval 18"/>
          <p:cNvSpPr>
            <a:spLocks noChangeArrowheads="1"/>
          </p:cNvSpPr>
          <p:nvPr userDrawn="1"/>
        </p:nvSpPr>
        <p:spPr bwMode="auto">
          <a:xfrm rot="5400000">
            <a:off x="1190626" y="6437312"/>
            <a:ext cx="74612" cy="74613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Oval 19"/>
          <p:cNvSpPr>
            <a:spLocks noChangeArrowheads="1"/>
          </p:cNvSpPr>
          <p:nvPr userDrawn="1"/>
        </p:nvSpPr>
        <p:spPr bwMode="auto">
          <a:xfrm rot="5400000">
            <a:off x="1036638" y="6665913"/>
            <a:ext cx="74612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6953250" y="6338888"/>
            <a:ext cx="2190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EEL 3472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" y="6353175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41761633-1FC5-436A-AB3B-10B7D1848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79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  <p:sldLayoutId id="2147484228" r:id="rId13"/>
    <p:sldLayoutId id="214748422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7" descr="strip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Line 18"/>
          <p:cNvSpPr>
            <a:spLocks noChangeShapeType="1"/>
          </p:cNvSpPr>
          <p:nvPr userDrawn="1"/>
        </p:nvSpPr>
        <p:spPr bwMode="auto">
          <a:xfrm>
            <a:off x="1219200" y="6477000"/>
            <a:ext cx="57150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19"/>
          <p:cNvSpPr>
            <a:spLocks noChangeShapeType="1"/>
          </p:cNvSpPr>
          <p:nvPr userDrawn="1"/>
        </p:nvSpPr>
        <p:spPr bwMode="auto">
          <a:xfrm>
            <a:off x="1066800" y="6705600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Oval 20"/>
          <p:cNvSpPr>
            <a:spLocks noChangeArrowheads="1"/>
          </p:cNvSpPr>
          <p:nvPr userDrawn="1"/>
        </p:nvSpPr>
        <p:spPr bwMode="auto">
          <a:xfrm rot="5400000">
            <a:off x="1190626" y="6437312"/>
            <a:ext cx="74612" cy="74613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i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0" name="Oval 21"/>
          <p:cNvSpPr>
            <a:spLocks noChangeArrowheads="1"/>
          </p:cNvSpPr>
          <p:nvPr userDrawn="1"/>
        </p:nvSpPr>
        <p:spPr bwMode="auto">
          <a:xfrm rot="5400000">
            <a:off x="1036638" y="6665913"/>
            <a:ext cx="74612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6953250" y="6338888"/>
            <a:ext cx="2190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EEL 3472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" y="6353175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7926BE66-59EA-43ED-A9AB-5E290A0931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34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57" r:id="rId12"/>
    <p:sldLayoutId id="2147484258" r:id="rId13"/>
    <p:sldLayoutId id="214748425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trip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8"/>
          <p:cNvSpPr>
            <a:spLocks noChangeShapeType="1"/>
          </p:cNvSpPr>
          <p:nvPr userDrawn="1"/>
        </p:nvSpPr>
        <p:spPr bwMode="auto">
          <a:xfrm>
            <a:off x="1219200" y="6477000"/>
            <a:ext cx="57150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9"/>
          <p:cNvSpPr>
            <a:spLocks noChangeShapeType="1"/>
          </p:cNvSpPr>
          <p:nvPr userDrawn="1"/>
        </p:nvSpPr>
        <p:spPr bwMode="auto">
          <a:xfrm>
            <a:off x="1066800" y="6705600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Oval 10"/>
          <p:cNvSpPr>
            <a:spLocks noChangeArrowheads="1"/>
          </p:cNvSpPr>
          <p:nvPr userDrawn="1"/>
        </p:nvSpPr>
        <p:spPr bwMode="auto">
          <a:xfrm rot="5400000">
            <a:off x="1190626" y="6437312"/>
            <a:ext cx="74612" cy="74613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1030" name="Oval 11"/>
          <p:cNvSpPr>
            <a:spLocks noChangeArrowheads="1"/>
          </p:cNvSpPr>
          <p:nvPr userDrawn="1"/>
        </p:nvSpPr>
        <p:spPr bwMode="auto">
          <a:xfrm rot="5400000">
            <a:off x="1036638" y="6665913"/>
            <a:ext cx="74612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6953250" y="6338888"/>
            <a:ext cx="2190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EEL 3472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" y="6353175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FE699ED0-A146-4C90-B420-0100A38EB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27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  <p:sldLayoutId id="214748427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MS PGothic" pitchFamily="34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MS PGothic" pitchFamily="34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MS PGothic" pitchFamily="34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MS PGothic" pitchFamily="34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A7172-8E18-48A8-B8A8-1CC3B26DCF1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D23BD-FA6E-44E7-BE10-2099919E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0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7.wmf"/><Relationship Id="rId3" Type="http://schemas.openxmlformats.org/officeDocument/2006/relationships/image" Target="../media/image40.png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5.bin"/><Relationship Id="rId3" Type="http://schemas.openxmlformats.org/officeDocument/2006/relationships/image" Target="../media/image51.png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4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5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65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6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7.wmf"/><Relationship Id="rId11" Type="http://schemas.openxmlformats.org/officeDocument/2006/relationships/image" Target="../media/image69.wmf"/><Relationship Id="rId5" Type="http://schemas.openxmlformats.org/officeDocument/2006/relationships/oleObject" Target="../embeddings/oleObject62.bin"/><Relationship Id="rId10" Type="http://schemas.openxmlformats.org/officeDocument/2006/relationships/oleObject" Target="../embeddings/oleObject65.bin"/><Relationship Id="rId4" Type="http://schemas.openxmlformats.org/officeDocument/2006/relationships/image" Target="../media/image66.wmf"/><Relationship Id="rId9" Type="http://schemas.openxmlformats.org/officeDocument/2006/relationships/image" Target="../media/image6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10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69.bin"/></Relationships>
</file>

<file path=ppt/slides/_rels/slide2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74.png"/><Relationship Id="rId10" Type="http://schemas.openxmlformats.org/officeDocument/2006/relationships/image" Target="../media/image173.png"/><Relationship Id="rId9" Type="http://schemas.openxmlformats.org/officeDocument/2006/relationships/image" Target="../media/image1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75.bin"/><Relationship Id="rId39" Type="http://schemas.openxmlformats.org/officeDocument/2006/relationships/image" Target="../media/image7.wmf"/><Relationship Id="rId3" Type="http://schemas.openxmlformats.org/officeDocument/2006/relationships/oleObject" Target="../embeddings/oleObject70.bin"/><Relationship Id="rId34" Type="http://schemas.openxmlformats.org/officeDocument/2006/relationships/oleObject" Target="../embeddings/oleObject81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8.wmf"/><Relationship Id="rId33" Type="http://schemas.openxmlformats.org/officeDocument/2006/relationships/oleObject" Target="../embeddings/oleObject80.bin"/><Relationship Id="rId38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0.wmf"/><Relationship Id="rId29" Type="http://schemas.openxmlformats.org/officeDocument/2006/relationships/image" Target="../media/image176.png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74.bin"/><Relationship Id="rId32" Type="http://schemas.openxmlformats.org/officeDocument/2006/relationships/oleObject" Target="../embeddings/oleObject79.bin"/><Relationship Id="rId37" Type="http://schemas.openxmlformats.org/officeDocument/2006/relationships/image" Target="../media/image6.wmf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36" Type="http://schemas.openxmlformats.org/officeDocument/2006/relationships/oleObject" Target="../embeddings/oleObject82.bin"/><Relationship Id="rId10" Type="http://schemas.openxmlformats.org/officeDocument/2006/relationships/image" Target="../media/image77.wmf"/><Relationship Id="rId31" Type="http://schemas.openxmlformats.org/officeDocument/2006/relationships/oleObject" Target="../embeddings/oleObject78.bin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79.wmf"/><Relationship Id="rId30" Type="http://schemas.openxmlformats.org/officeDocument/2006/relationships/oleObject" Target="../embeddings/oleObject77.bin"/><Relationship Id="rId35" Type="http://schemas.openxmlformats.org/officeDocument/2006/relationships/image" Target="../media/image8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84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8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3.bin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83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9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102.bin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91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100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image" Target="../media/image95.w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4.bin"/><Relationship Id="rId12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7.png"/><Relationship Id="rId11" Type="http://schemas.openxmlformats.org/officeDocument/2006/relationships/oleObject" Target="../embeddings/oleObject106.bin"/><Relationship Id="rId5" Type="http://schemas.openxmlformats.org/officeDocument/2006/relationships/image" Target="../media/image96.png"/><Relationship Id="rId10" Type="http://schemas.openxmlformats.org/officeDocument/2006/relationships/image" Target="../media/image87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10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87.wmf"/><Relationship Id="rId3" Type="http://schemas.openxmlformats.org/officeDocument/2006/relationships/image" Target="../media/image101.png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7.wmf"/><Relationship Id="rId5" Type="http://schemas.openxmlformats.org/officeDocument/2006/relationships/image" Target="../media/image98.wmf"/><Relationship Id="rId15" Type="http://schemas.openxmlformats.org/officeDocument/2006/relationships/image" Target="../media/image92.wmf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11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05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1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2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image" Target="../media/image112.png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129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24.bin"/><Relationship Id="rId11" Type="http://schemas.openxmlformats.org/officeDocument/2006/relationships/oleObject" Target="../embeddings/oleObject128.bin"/><Relationship Id="rId5" Type="http://schemas.openxmlformats.org/officeDocument/2006/relationships/image" Target="../media/image111.wmf"/><Relationship Id="rId10" Type="http://schemas.openxmlformats.org/officeDocument/2006/relationships/oleObject" Target="../embeddings/oleObject127.bin"/><Relationship Id="rId4" Type="http://schemas.openxmlformats.org/officeDocument/2006/relationships/oleObject" Target="../embeddings/oleObject123.bin"/><Relationship Id="rId9" Type="http://schemas.openxmlformats.org/officeDocument/2006/relationships/oleObject" Target="../embeddings/oleObject126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14.png"/><Relationship Id="rId7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31.bin"/><Relationship Id="rId5" Type="http://schemas.openxmlformats.org/officeDocument/2006/relationships/image" Target="../media/image113.wmf"/><Relationship Id="rId10" Type="http://schemas.openxmlformats.org/officeDocument/2006/relationships/image" Target="../media/image100.wmf"/><Relationship Id="rId4" Type="http://schemas.openxmlformats.org/officeDocument/2006/relationships/oleObject" Target="../embeddings/oleObject130.bin"/><Relationship Id="rId9" Type="http://schemas.openxmlformats.org/officeDocument/2006/relationships/oleObject" Target="../embeddings/oleObject13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39.bin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6.bin"/><Relationship Id="rId12" Type="http://schemas.openxmlformats.org/officeDocument/2006/relationships/image" Target="../media/image1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38.bin"/><Relationship Id="rId5" Type="http://schemas.openxmlformats.org/officeDocument/2006/relationships/oleObject" Target="../embeddings/oleObject135.bin"/><Relationship Id="rId10" Type="http://schemas.openxmlformats.org/officeDocument/2006/relationships/image" Target="../media/image121.wmf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3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20.wmf"/><Relationship Id="rId4" Type="http://schemas.openxmlformats.org/officeDocument/2006/relationships/oleObject" Target="../embeddings/oleObject14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46.bin"/><Relationship Id="rId18" Type="http://schemas.openxmlformats.org/officeDocument/2006/relationships/oleObject" Target="../embeddings/oleObject148.bin"/><Relationship Id="rId3" Type="http://schemas.openxmlformats.org/officeDocument/2006/relationships/oleObject" Target="../embeddings/oleObject141.bin"/><Relationship Id="rId21" Type="http://schemas.openxmlformats.org/officeDocument/2006/relationships/image" Target="../media/image130.wmf"/><Relationship Id="rId7" Type="http://schemas.openxmlformats.org/officeDocument/2006/relationships/oleObject" Target="../embeddings/oleObject143.bin"/><Relationship Id="rId12" Type="http://schemas.openxmlformats.org/officeDocument/2006/relationships/image" Target="../media/image128.wmf"/><Relationship Id="rId17" Type="http://schemas.openxmlformats.org/officeDocument/2006/relationships/image" Target="../media/image10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7.bin"/><Relationship Id="rId20" Type="http://schemas.openxmlformats.org/officeDocument/2006/relationships/oleObject" Target="../embeddings/oleObject149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42.bin"/><Relationship Id="rId15" Type="http://schemas.openxmlformats.org/officeDocument/2006/relationships/image" Target="../media/image131.png"/><Relationship Id="rId10" Type="http://schemas.openxmlformats.org/officeDocument/2006/relationships/image" Target="../media/image127.wmf"/><Relationship Id="rId19" Type="http://schemas.openxmlformats.org/officeDocument/2006/relationships/image" Target="../media/image129.wmf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44.bin"/><Relationship Id="rId14" Type="http://schemas.openxmlformats.org/officeDocument/2006/relationships/image" Target="../media/image111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oleObject" Target="../embeddings/oleObject155.bin"/><Relationship Id="rId18" Type="http://schemas.openxmlformats.org/officeDocument/2006/relationships/oleObject" Target="../embeddings/oleObject157.bin"/><Relationship Id="rId26" Type="http://schemas.openxmlformats.org/officeDocument/2006/relationships/oleObject" Target="../embeddings/oleObject161.bin"/><Relationship Id="rId3" Type="http://schemas.openxmlformats.org/officeDocument/2006/relationships/oleObject" Target="../embeddings/oleObject150.bin"/><Relationship Id="rId21" Type="http://schemas.openxmlformats.org/officeDocument/2006/relationships/image" Target="../media/image139.wmf"/><Relationship Id="rId7" Type="http://schemas.openxmlformats.org/officeDocument/2006/relationships/oleObject" Target="../embeddings/oleObject152.bin"/><Relationship Id="rId12" Type="http://schemas.openxmlformats.org/officeDocument/2006/relationships/image" Target="../media/image136.wmf"/><Relationship Id="rId17" Type="http://schemas.openxmlformats.org/officeDocument/2006/relationships/image" Target="../media/image113.wmf"/><Relationship Id="rId25" Type="http://schemas.openxmlformats.org/officeDocument/2006/relationships/image" Target="../media/image1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6.bin"/><Relationship Id="rId20" Type="http://schemas.openxmlformats.org/officeDocument/2006/relationships/oleObject" Target="../embeddings/oleObject158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154.bin"/><Relationship Id="rId24" Type="http://schemas.openxmlformats.org/officeDocument/2006/relationships/oleObject" Target="../embeddings/oleObject160.bin"/><Relationship Id="rId5" Type="http://schemas.openxmlformats.org/officeDocument/2006/relationships/oleObject" Target="../embeddings/oleObject151.bin"/><Relationship Id="rId15" Type="http://schemas.openxmlformats.org/officeDocument/2006/relationships/image" Target="../media/image143.png"/><Relationship Id="rId23" Type="http://schemas.openxmlformats.org/officeDocument/2006/relationships/image" Target="../media/image140.wmf"/><Relationship Id="rId10" Type="http://schemas.openxmlformats.org/officeDocument/2006/relationships/image" Target="../media/image135.wmf"/><Relationship Id="rId19" Type="http://schemas.openxmlformats.org/officeDocument/2006/relationships/image" Target="../media/image138.wmf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153.bin"/><Relationship Id="rId14" Type="http://schemas.openxmlformats.org/officeDocument/2006/relationships/image" Target="../media/image137.wmf"/><Relationship Id="rId22" Type="http://schemas.openxmlformats.org/officeDocument/2006/relationships/oleObject" Target="../embeddings/oleObject159.bin"/><Relationship Id="rId27" Type="http://schemas.openxmlformats.org/officeDocument/2006/relationships/image" Target="../media/image14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image" Target="../media/image1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63.bin"/><Relationship Id="rId5" Type="http://schemas.openxmlformats.org/officeDocument/2006/relationships/image" Target="../media/image144.wmf"/><Relationship Id="rId4" Type="http://schemas.openxmlformats.org/officeDocument/2006/relationships/oleObject" Target="../embeddings/oleObject162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oleObject" Target="../embeddings/oleObject169.bin"/><Relationship Id="rId18" Type="http://schemas.openxmlformats.org/officeDocument/2006/relationships/image" Target="../media/image154.wmf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6.bin"/><Relationship Id="rId12" Type="http://schemas.openxmlformats.org/officeDocument/2006/relationships/image" Target="../media/image151.wmf"/><Relationship Id="rId17" Type="http://schemas.openxmlformats.org/officeDocument/2006/relationships/oleObject" Target="../embeddings/oleObject17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3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48.wmf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5.bin"/><Relationship Id="rId15" Type="http://schemas.openxmlformats.org/officeDocument/2006/relationships/oleObject" Target="../embeddings/oleObject170.bin"/><Relationship Id="rId10" Type="http://schemas.openxmlformats.org/officeDocument/2006/relationships/image" Target="../media/image150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67.bin"/><Relationship Id="rId14" Type="http://schemas.openxmlformats.org/officeDocument/2006/relationships/image" Target="../media/image15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7" Type="http://schemas.openxmlformats.org/officeDocument/2006/relationships/image" Target="../media/image130.wmf"/><Relationship Id="rId2" Type="http://schemas.openxmlformats.org/officeDocument/2006/relationships/slideLayout" Target="../slideLayouts/slideLayout126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73.bin"/><Relationship Id="rId5" Type="http://schemas.openxmlformats.org/officeDocument/2006/relationships/image" Target="../media/image156.wmf"/><Relationship Id="rId4" Type="http://schemas.openxmlformats.org/officeDocument/2006/relationships/oleObject" Target="../embeddings/oleObject17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3.wmf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7.wmf"/><Relationship Id="rId3" Type="http://schemas.openxmlformats.org/officeDocument/2006/relationships/image" Target="../media/image30.pn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stri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Line 5"/>
          <p:cNvSpPr>
            <a:spLocks noChangeShapeType="1"/>
          </p:cNvSpPr>
          <p:nvPr/>
        </p:nvSpPr>
        <p:spPr bwMode="auto">
          <a:xfrm>
            <a:off x="1219200" y="6477000"/>
            <a:ext cx="57150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3252" name="Line 6"/>
          <p:cNvSpPr>
            <a:spLocks noChangeShapeType="1"/>
          </p:cNvSpPr>
          <p:nvPr/>
        </p:nvSpPr>
        <p:spPr bwMode="auto">
          <a:xfrm>
            <a:off x="1066800" y="6705600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3253" name="Oval 7"/>
          <p:cNvSpPr>
            <a:spLocks noChangeArrowheads="1"/>
          </p:cNvSpPr>
          <p:nvPr/>
        </p:nvSpPr>
        <p:spPr bwMode="auto">
          <a:xfrm rot="5400000">
            <a:off x="1190626" y="6437312"/>
            <a:ext cx="74612" cy="74613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3254" name="Oval 8"/>
          <p:cNvSpPr>
            <a:spLocks noChangeArrowheads="1"/>
          </p:cNvSpPr>
          <p:nvPr/>
        </p:nvSpPr>
        <p:spPr bwMode="auto">
          <a:xfrm rot="5400000">
            <a:off x="1036638" y="6665913"/>
            <a:ext cx="74612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90550" y="2459038"/>
            <a:ext cx="8553450" cy="2590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Magnetostatics</a:t>
            </a:r>
          </a:p>
        </p:txBody>
      </p:sp>
      <p:sp>
        <p:nvSpPr>
          <p:cNvPr id="53256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7EF533-B9A7-4C68-B9A2-A1D42B168BD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871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917" y="2958857"/>
            <a:ext cx="7297616" cy="3151797"/>
          </a:xfrm>
        </p:spPr>
        <p:txBody>
          <a:bodyPr/>
          <a:lstStyle/>
          <a:p>
            <a:pPr marL="0" indent="0">
              <a:buNone/>
            </a:pPr>
            <a:r>
              <a:rPr lang="en-US" altLang="en-US" kern="1200" dirty="0">
                <a:solidFill>
                  <a:srgbClr val="000000"/>
                </a:solidFill>
                <a:latin typeface="Verdana" panose="020B0604030504040204" pitchFamily="34" charset="0"/>
              </a:rPr>
              <a:t>The field produced by </a:t>
            </a:r>
            <a:r>
              <a:rPr lang="en-US" altLang="en-US" b="1" kern="1200" dirty="0">
                <a:solidFill>
                  <a:srgbClr val="0000FF"/>
                </a:solidFill>
                <a:latin typeface="Verdana" panose="020B0604030504040204" pitchFamily="34" charset="0"/>
              </a:rPr>
              <a:t>a wire </a:t>
            </a:r>
            <a:r>
              <a:rPr lang="en-US" altLang="en-US" kern="1200" dirty="0">
                <a:solidFill>
                  <a:srgbClr val="000000"/>
                </a:solidFill>
                <a:latin typeface="Verdana" panose="020B0604030504040204" pitchFamily="34" charset="0"/>
              </a:rPr>
              <a:t>can be found adding up the fields produced by a large number of current elements placed head to tail along the wire (</a:t>
            </a:r>
            <a:r>
              <a:rPr lang="en-US" altLang="en-US" b="1" kern="1200" dirty="0">
                <a:solidFill>
                  <a:srgbClr val="0000FF"/>
                </a:solidFill>
                <a:latin typeface="Verdana" panose="020B0604030504040204" pitchFamily="34" charset="0"/>
              </a:rPr>
              <a:t>the principle of superposition</a:t>
            </a:r>
            <a:r>
              <a:rPr lang="en-US" altLang="en-US" kern="1200" dirty="0">
                <a:solidFill>
                  <a:srgbClr val="000000"/>
                </a:solidFill>
                <a:latin typeface="Verdana" panose="020B0604030504040204" pitchFamily="34" charset="0"/>
              </a:rPr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67A5F4-B2B7-43A4-A279-E68EA12646D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1140209" y="1112038"/>
          <a:ext cx="7420324" cy="154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1" name="Equation" r:id="rId3" imgW="2070100" imgH="431800" progId="Equation.3">
                  <p:embed/>
                </p:oleObj>
              </mc:Choice>
              <mc:Fallback>
                <p:oleObj name="Equation" r:id="rId3" imgW="2070100" imgH="431800" progId="Equation.3">
                  <p:embed/>
                  <p:pic>
                    <p:nvPicPr>
                      <p:cNvPr id="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209" y="1112038"/>
                        <a:ext cx="7420324" cy="154992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3891" y="501923"/>
            <a:ext cx="873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For a single differential current element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Idl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52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74E95450-F98F-4330-9D78-99711AA5D8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956827"/>
              </p:ext>
            </p:extLst>
          </p:nvPr>
        </p:nvGraphicFramePr>
        <p:xfrm>
          <a:off x="2096996" y="1260318"/>
          <a:ext cx="4950008" cy="144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69" name="Equation" r:id="rId3" imgW="1574800" imgH="457200" progId="Equation.3">
                  <p:embed/>
                </p:oleObj>
              </mc:Choice>
              <mc:Fallback>
                <p:oleObj name="Equation" r:id="rId3" imgW="1574800" imgH="457200" progId="Equation.3">
                  <p:embed/>
                  <p:pic>
                    <p:nvPicPr>
                      <p:cNvPr id="768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6996" y="1260318"/>
                        <a:ext cx="4950008" cy="1441394"/>
                      </a:xfrm>
                      <a:prstGeom prst="rect">
                        <a:avLst/>
                      </a:prstGeom>
                      <a:solidFill>
                        <a:srgbClr val="DAEDE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">
            <a:extLst>
              <a:ext uri="{FF2B5EF4-FFF2-40B4-BE49-F238E27FC236}">
                <a16:creationId xmlns:a16="http://schemas.microsoft.com/office/drawing/2014/main" id="{FE8F634E-BD56-45EB-8F73-FFC4BBFDA4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137672"/>
              </p:ext>
            </p:extLst>
          </p:nvPr>
        </p:nvGraphicFramePr>
        <p:xfrm>
          <a:off x="1577974" y="4897196"/>
          <a:ext cx="6540012" cy="1366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70" name="Equation" r:id="rId5" imgW="2070100" imgH="431800" progId="Equation.3">
                  <p:embed/>
                </p:oleObj>
              </mc:Choice>
              <mc:Fallback>
                <p:oleObj name="Equation" r:id="rId5" imgW="2070100" imgH="431800" progId="Equation.3">
                  <p:embed/>
                  <p:pic>
                    <p:nvPicPr>
                      <p:cNvPr id="5633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4" y="4897196"/>
                        <a:ext cx="6540012" cy="136604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27E7BB5-4873-45ED-B994-CA1EE4EE540C}"/>
              </a:ext>
            </a:extLst>
          </p:cNvPr>
          <p:cNvSpPr txBox="1"/>
          <p:nvPr/>
        </p:nvSpPr>
        <p:spPr>
          <a:xfrm>
            <a:off x="1079254" y="652419"/>
            <a:ext cx="723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Coulomb’s Law (single point charge </a:t>
            </a:r>
            <a:r>
              <a:rPr lang="en-US" sz="2400" b="1" i="1" dirty="0"/>
              <a:t>Q</a:t>
            </a:r>
            <a:r>
              <a:rPr lang="en-US" sz="2400" b="1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C56C96-5DC1-4DA8-8E5B-DBBB84BEAB6E}"/>
              </a:ext>
            </a:extLst>
          </p:cNvPr>
          <p:cNvSpPr txBox="1"/>
          <p:nvPr/>
        </p:nvSpPr>
        <p:spPr>
          <a:xfrm>
            <a:off x="318719" y="4133850"/>
            <a:ext cx="875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Biot</a:t>
            </a:r>
            <a:r>
              <a:rPr lang="en-US" sz="2400" b="1" dirty="0"/>
              <a:t>-Savart Law (differential current element </a:t>
            </a:r>
            <a:r>
              <a:rPr lang="en-US" sz="2400" b="1" i="1" dirty="0" err="1"/>
              <a:t>Idl</a:t>
            </a:r>
            <a:r>
              <a:rPr lang="en-US" sz="2400" b="1" dirty="0"/>
              <a:t>)</a:t>
            </a: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49493FF4-0967-4BE3-8478-6A40ED75A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932777"/>
              </p:ext>
            </p:extLst>
          </p:nvPr>
        </p:nvGraphicFramePr>
        <p:xfrm>
          <a:off x="2853351" y="3073372"/>
          <a:ext cx="1228152" cy="828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71" name="Equation" r:id="rId7" imgW="507780" imgH="342751" progId="Equation.3">
                  <p:embed/>
                </p:oleObj>
              </mc:Choice>
              <mc:Fallback>
                <p:oleObj name="Equation" r:id="rId7" imgW="507780" imgH="342751" progId="Equation.3">
                  <p:embed/>
                  <p:pic>
                    <p:nvPicPr>
                      <p:cNvPr id="92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3351" y="3073372"/>
                        <a:ext cx="1228152" cy="82877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285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41">
            <a:extLst>
              <a:ext uri="{FF2B5EF4-FFF2-40B4-BE49-F238E27FC236}">
                <a16:creationId xmlns:a16="http://schemas.microsoft.com/office/drawing/2014/main" id="{2E585235-3AEC-4535-8C09-62A570940B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2202" y="2730001"/>
            <a:ext cx="418773" cy="37166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C994E1-CF5F-4E65-ACD7-A3C18A2616B9}"/>
              </a:ext>
            </a:extLst>
          </p:cNvPr>
          <p:cNvSpPr txBox="1"/>
          <p:nvPr/>
        </p:nvSpPr>
        <p:spPr>
          <a:xfrm>
            <a:off x="2762250" y="4897197"/>
            <a:ext cx="962025" cy="6286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8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533400"/>
            <a:ext cx="8001000" cy="559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Consider an </a:t>
            </a:r>
            <a:r>
              <a:rPr lang="en-US" altLang="en-US" sz="2000" u="sng" dirty="0">
                <a:solidFill>
                  <a:srgbClr val="0000FF"/>
                </a:solidFill>
                <a:latin typeface="Verdana" panose="020B0604030504040204" pitchFamily="34" charset="0"/>
              </a:rPr>
              <a:t>infinitely long straight wire</a:t>
            </a:r>
            <a:r>
              <a:rPr lang="en-US" altLang="en-US" sz="2000" dirty="0">
                <a:latin typeface="Verdana" panose="020B0604030504040204" pitchFamily="34" charset="0"/>
              </a:rPr>
              <a:t> located on the z axis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and carrying a </a:t>
            </a:r>
            <a:r>
              <a:rPr lang="en-US" altLang="en-US" sz="2000" dirty="0">
                <a:solidFill>
                  <a:srgbClr val="C00000"/>
                </a:solidFill>
                <a:latin typeface="Verdana" panose="020B0604030504040204" pitchFamily="34" charset="0"/>
              </a:rPr>
              <a:t>current I in the +z direction</a:t>
            </a:r>
            <a:r>
              <a:rPr lang="en-US" altLang="en-US" sz="2000" dirty="0">
                <a:latin typeface="Verdana" panose="020B0604030504040204" pitchFamily="34" charset="0"/>
              </a:rPr>
              <a:t>. Let a field point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be located </a:t>
            </a:r>
            <a:r>
              <a:rPr lang="en-US" altLang="en-US" sz="2000" dirty="0">
                <a:solidFill>
                  <a:srgbClr val="C00000"/>
                </a:solidFill>
                <a:latin typeface="Verdana" panose="020B0604030504040204" pitchFamily="34" charset="0"/>
              </a:rPr>
              <a:t>at z=0 at a radial distance R from the wire</a:t>
            </a:r>
            <a:r>
              <a:rPr lang="en-US" altLang="en-US" sz="2000" dirty="0">
                <a:latin typeface="Verdana" panose="020B0604030504040204" pitchFamily="34" charset="0"/>
              </a:rPr>
              <a:t>.</a:t>
            </a:r>
            <a:endParaRPr lang="en-US" altLang="en-US" sz="2000" u="sng" dirty="0">
              <a:latin typeface="Verdana" panose="020B0604030504040204" pitchFamily="34" charset="0"/>
            </a:endParaRPr>
          </a:p>
        </p:txBody>
      </p:sp>
      <p:pic>
        <p:nvPicPr>
          <p:cNvPr id="59395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1247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Line 6"/>
          <p:cNvSpPr>
            <a:spLocks noChangeShapeType="1"/>
          </p:cNvSpPr>
          <p:nvPr/>
        </p:nvSpPr>
        <p:spPr bwMode="auto">
          <a:xfrm flipV="1">
            <a:off x="4648200" y="2209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7" name="Line 7"/>
          <p:cNvSpPr>
            <a:spLocks noChangeShapeType="1"/>
          </p:cNvSpPr>
          <p:nvPr/>
        </p:nvSpPr>
        <p:spPr bwMode="auto">
          <a:xfrm>
            <a:off x="4724400" y="236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3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039491"/>
              </p:ext>
            </p:extLst>
          </p:nvPr>
        </p:nvGraphicFramePr>
        <p:xfrm>
          <a:off x="5221654" y="2538611"/>
          <a:ext cx="3846146" cy="1030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3" name="Equation" r:id="rId4" imgW="2933700" imgH="787400" progId="Equation.3">
                  <p:embed/>
                </p:oleObj>
              </mc:Choice>
              <mc:Fallback>
                <p:oleObj name="Equation" r:id="rId4" imgW="2933700" imgH="787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654" y="2538611"/>
                        <a:ext cx="3846146" cy="1030824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413057"/>
              </p:ext>
            </p:extLst>
          </p:nvPr>
        </p:nvGraphicFramePr>
        <p:xfrm>
          <a:off x="971551" y="2015439"/>
          <a:ext cx="2167303" cy="38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4" name="Equation" r:id="rId6" imgW="1409088" imgH="253890" progId="Equation.3">
                  <p:embed/>
                </p:oleObj>
              </mc:Choice>
              <mc:Fallback>
                <p:oleObj name="Equation" r:id="rId6" imgW="1409088" imgH="2538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1" y="2015439"/>
                        <a:ext cx="2167303" cy="38964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460768"/>
              </p:ext>
            </p:extLst>
          </p:nvPr>
        </p:nvGraphicFramePr>
        <p:xfrm>
          <a:off x="1374530" y="5367680"/>
          <a:ext cx="2897109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5" name="Equation" r:id="rId8" imgW="1447172" imgH="406224" progId="Equation.3">
                  <p:embed/>
                </p:oleObj>
              </mc:Choice>
              <mc:Fallback>
                <p:oleObj name="Equation" r:id="rId8" imgW="1447172" imgH="4062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530" y="5367680"/>
                        <a:ext cx="2897109" cy="812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744815"/>
              </p:ext>
            </p:extLst>
          </p:nvPr>
        </p:nvGraphicFramePr>
        <p:xfrm>
          <a:off x="574990" y="4265612"/>
          <a:ext cx="8548057" cy="910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6" name="Equation" r:id="rId10" imgW="5245100" imgH="558800" progId="Equation.3">
                  <p:embed/>
                </p:oleObj>
              </mc:Choice>
              <mc:Fallback>
                <p:oleObj name="Equation" r:id="rId10" imgW="5245100" imgH="558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0" y="4265612"/>
                        <a:ext cx="8548057" cy="910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="1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Magnetostatics</a:t>
            </a:r>
          </a:p>
        </p:txBody>
      </p:sp>
      <p:graphicFrame>
        <p:nvGraphicFramePr>
          <p:cNvPr id="59403" name="Object 6"/>
          <p:cNvGraphicFramePr>
            <a:graphicFrameLocks noChangeAspect="1"/>
          </p:cNvGraphicFramePr>
          <p:nvPr/>
        </p:nvGraphicFramePr>
        <p:xfrm>
          <a:off x="4922838" y="3013075"/>
          <a:ext cx="111125" cy="11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7" name="Equation" r:id="rId12" imgW="127000" imgH="127000" progId="Equation.3">
                  <p:embed/>
                </p:oleObj>
              </mc:Choice>
              <mc:Fallback>
                <p:oleObj name="Equation" r:id="rId12" imgW="127000" imgH="127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3013075"/>
                        <a:ext cx="111125" cy="11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4" name="Object 7"/>
          <p:cNvGraphicFramePr>
            <a:graphicFrameLocks noChangeAspect="1"/>
          </p:cNvGraphicFramePr>
          <p:nvPr/>
        </p:nvGraphicFramePr>
        <p:xfrm>
          <a:off x="4478338" y="3797300"/>
          <a:ext cx="390525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8" name="Equation" r:id="rId14" imgW="330200" imgH="139700" progId="Equation.3">
                  <p:embed/>
                </p:oleObj>
              </mc:Choice>
              <mc:Fallback>
                <p:oleObj name="Equation" r:id="rId14" imgW="330200" imgH="139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338" y="3797300"/>
                        <a:ext cx="390525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5" name="Object 8"/>
          <p:cNvGraphicFramePr>
            <a:graphicFrameLocks noChangeAspect="1"/>
          </p:cNvGraphicFramePr>
          <p:nvPr/>
        </p:nvGraphicFramePr>
        <p:xfrm>
          <a:off x="4757738" y="2397125"/>
          <a:ext cx="182562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9" name="Equation" r:id="rId16" imgW="177800" imgH="254000" progId="Equation.3">
                  <p:embed/>
                </p:oleObj>
              </mc:Choice>
              <mc:Fallback>
                <p:oleObj name="Equation" r:id="rId16" imgW="177800" imgH="254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8" y="2397125"/>
                        <a:ext cx="182562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6" name="Slide Number Placeholder 1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57609E3-3354-4F61-A3EA-B46FD59DC742}" type="slidenum">
              <a:rPr lang="en-US" altLang="en-US" sz="1400"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3238500" y="3463925"/>
            <a:ext cx="76200" cy="285750"/>
          </a:xfrm>
          <a:prstGeom prst="arc">
            <a:avLst>
              <a:gd name="adj1" fmla="val 15621758"/>
              <a:gd name="adj2" fmla="val 456482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408" name="TextBox 16"/>
          <p:cNvSpPr txBox="1">
            <a:spLocks noChangeArrowheads="1"/>
          </p:cNvSpPr>
          <p:nvPr/>
        </p:nvSpPr>
        <p:spPr bwMode="auto">
          <a:xfrm>
            <a:off x="3276600" y="3363526"/>
            <a:ext cx="374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ja-JP" sz="1800" b="1" dirty="0">
                <a:solidFill>
                  <a:srgbClr val="0000FF"/>
                </a:solidFill>
              </a:rPr>
              <a:t>θ</a:t>
            </a:r>
            <a:endParaRPr lang="en-US" altLang="en-US" sz="1800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297613" y="383222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410" name="Group 20"/>
          <p:cNvGrpSpPr>
            <a:grpSpLocks/>
          </p:cNvGrpSpPr>
          <p:nvPr/>
        </p:nvGrpSpPr>
        <p:grpSpPr bwMode="auto">
          <a:xfrm>
            <a:off x="6134100" y="3687763"/>
            <a:ext cx="312738" cy="307975"/>
            <a:chOff x="6141720" y="3832860"/>
            <a:chExt cx="312420" cy="307777"/>
          </a:xfrm>
        </p:grpSpPr>
        <p:sp>
          <p:nvSpPr>
            <p:cNvPr id="59411" name="TextBox 21"/>
            <p:cNvSpPr txBox="1">
              <a:spLocks noChangeArrowheads="1"/>
            </p:cNvSpPr>
            <p:nvPr/>
          </p:nvSpPr>
          <p:spPr bwMode="auto">
            <a:xfrm>
              <a:off x="6141720" y="3832860"/>
              <a:ext cx="3124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/>
                <a:t>z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228944" y="3918530"/>
              <a:ext cx="174447" cy="0"/>
            </a:xfrm>
            <a:prstGeom prst="straightConnector1">
              <a:avLst/>
            </a:prstGeom>
            <a:ln w="6350" cap="sq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779287" y="3404156"/>
            <a:ext cx="24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6385" y="2933314"/>
            <a:ext cx="28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0721" y="5445436"/>
            <a:ext cx="3846146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Applies to finite-length (L) conductors when R &lt;&lt;L.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stri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Line 3"/>
          <p:cNvSpPr>
            <a:spLocks noChangeShapeType="1"/>
          </p:cNvSpPr>
          <p:nvPr/>
        </p:nvSpPr>
        <p:spPr bwMode="auto">
          <a:xfrm>
            <a:off x="1447800" y="6586538"/>
            <a:ext cx="65278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1992313" y="6715125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 rot="5400000">
            <a:off x="1411288" y="6548438"/>
            <a:ext cx="74612" cy="74612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wrap="none" anchor="ctr"/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 rot="5400000">
            <a:off x="1944687" y="6677026"/>
            <a:ext cx="74613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0423" name="Picture 7" descr="largeBlueW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51600"/>
            <a:ext cx="1600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1066800" y="304800"/>
            <a:ext cx="8077200" cy="0"/>
          </a:xfrm>
          <a:prstGeom prst="line">
            <a:avLst/>
          </a:prstGeom>
          <a:noFill/>
          <a:ln w="19050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838200" y="6629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29914185-8E55-42A2-84BC-A46CA8CD4650}" type="slidenum">
              <a:rPr lang="en-US" altLang="en-US" sz="1200">
                <a:solidFill>
                  <a:srgbClr val="FF6600"/>
                </a:solidFill>
                <a:latin typeface="Times New Roman" panose="02020603050405020304" pitchFamily="18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7402" name="Picture 10" descr="groundpla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228600" y="5867400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 lightning strike initiated in 1999 from the underground launcher at the center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 70 </a:t>
            </a: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70 m</a:t>
            </a:r>
            <a:r>
              <a:rPr lang="en-US" altLang="en-US" sz="1800" baseline="30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buried metallic grid</a:t>
            </a:r>
          </a:p>
        </p:txBody>
      </p:sp>
      <p:sp>
        <p:nvSpPr>
          <p:cNvPr id="60428" name="Text Box 13"/>
          <p:cNvSpPr txBox="1">
            <a:spLocks noChangeArrowheads="1"/>
          </p:cNvSpPr>
          <p:nvPr/>
        </p:nvSpPr>
        <p:spPr bwMode="auto">
          <a:xfrm>
            <a:off x="762000" y="0"/>
            <a:ext cx="7467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3333FF"/>
                </a:solidFill>
                <a:latin typeface="Arial" panose="020B0604020202020204" pitchFamily="34" charset="0"/>
              </a:rPr>
              <a:t>    Rocket-and-wire triggered lightning at </a:t>
            </a:r>
            <a:r>
              <a:rPr lang="en-US" altLang="en-US" sz="1600" b="1">
                <a:solidFill>
                  <a:srgbClr val="0000FF"/>
                </a:solidFill>
                <a:latin typeface="Arial" panose="020B0604020202020204" pitchFamily="34" charset="0"/>
              </a:rPr>
              <a:t>Camp Blanding, Florida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54815" y="2523392"/>
            <a:ext cx="685800" cy="72097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0" descr="83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71525"/>
            <a:ext cx="48434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726862"/>
              </p:ext>
            </p:extLst>
          </p:nvPr>
        </p:nvGraphicFramePr>
        <p:xfrm>
          <a:off x="5802073" y="2455712"/>
          <a:ext cx="3269024" cy="500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7" name="Equation" r:id="rId4" imgW="2070100" imgH="317500" progId="Equation.3">
                  <p:embed/>
                </p:oleObj>
              </mc:Choice>
              <mc:Fallback>
                <p:oleObj name="Equation" r:id="rId4" imgW="2070100" imgH="317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073" y="2455712"/>
                        <a:ext cx="3269024" cy="50085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676744"/>
              </p:ext>
            </p:extLst>
          </p:nvPr>
        </p:nvGraphicFramePr>
        <p:xfrm>
          <a:off x="7019925" y="3370810"/>
          <a:ext cx="1160463" cy="372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8" name="Equation" r:id="rId6" imgW="711200" imgH="228600" progId="Equation.3">
                  <p:embed/>
                </p:oleObj>
              </mc:Choice>
              <mc:Fallback>
                <p:oleObj name="Equation" r:id="rId6" imgW="7112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3370810"/>
                        <a:ext cx="1160463" cy="37251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251989"/>
              </p:ext>
            </p:extLst>
          </p:nvPr>
        </p:nvGraphicFramePr>
        <p:xfrm>
          <a:off x="745076" y="5597525"/>
          <a:ext cx="316945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9" name="Equation" r:id="rId8" imgW="2552700" imgH="482600" progId="Equation.3">
                  <p:embed/>
                </p:oleObj>
              </mc:Choice>
              <mc:Fallback>
                <p:oleObj name="Equation" r:id="rId8" imgW="25527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76" y="5597525"/>
                        <a:ext cx="3169455" cy="5984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982697"/>
              </p:ext>
            </p:extLst>
          </p:nvPr>
        </p:nvGraphicFramePr>
        <p:xfrm>
          <a:off x="4675886" y="4419297"/>
          <a:ext cx="4395211" cy="2025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0" name="Equation" r:id="rId10" imgW="2425700" imgH="1117600" progId="Equation.3">
                  <p:embed/>
                </p:oleObj>
              </mc:Choice>
              <mc:Fallback>
                <p:oleObj name="Equation" r:id="rId10" imgW="2425700" imgH="1117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886" y="4419297"/>
                        <a:ext cx="4395211" cy="2025119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7" name="Text Box 25"/>
          <p:cNvSpPr txBox="1">
            <a:spLocks noChangeArrowheads="1"/>
          </p:cNvSpPr>
          <p:nvPr/>
        </p:nvSpPr>
        <p:spPr bwMode="auto">
          <a:xfrm>
            <a:off x="654050" y="4686300"/>
            <a:ext cx="3657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0000FF"/>
                </a:solidFill>
              </a:rPr>
              <a:t>The horizontal components of     (x-components and y-components) add to zero</a:t>
            </a:r>
          </a:p>
        </p:txBody>
      </p:sp>
      <p:graphicFrame>
        <p:nvGraphicFramePr>
          <p:cNvPr id="614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177136"/>
              </p:ext>
            </p:extLst>
          </p:nvPr>
        </p:nvGraphicFramePr>
        <p:xfrm>
          <a:off x="3830447" y="4759325"/>
          <a:ext cx="274638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1" name="Equation" r:id="rId12" imgW="190335" imgH="215713" progId="Equation.3">
                  <p:embed/>
                </p:oleObj>
              </mc:Choice>
              <mc:Fallback>
                <p:oleObj name="Equation" r:id="rId12" imgW="190335" imgH="2157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447" y="4759325"/>
                        <a:ext cx="274638" cy="215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9" name="Object 7"/>
          <p:cNvGraphicFramePr>
            <a:graphicFrameLocks noChangeAspect="1"/>
          </p:cNvGraphicFramePr>
          <p:nvPr/>
        </p:nvGraphicFramePr>
        <p:xfrm>
          <a:off x="1314450" y="1587500"/>
          <a:ext cx="254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2" name="Equation" r:id="rId14" imgW="253780" imgH="253780" progId="Equation.3">
                  <p:embed/>
                </p:oleObj>
              </mc:Choice>
              <mc:Fallback>
                <p:oleObj name="Equation" r:id="rId14" imgW="253780" imgH="2537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587500"/>
                        <a:ext cx="254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0" name="Object 8"/>
          <p:cNvGraphicFramePr>
            <a:graphicFrameLocks noChangeAspect="1"/>
          </p:cNvGraphicFramePr>
          <p:nvPr/>
        </p:nvGraphicFramePr>
        <p:xfrm>
          <a:off x="3178175" y="1371600"/>
          <a:ext cx="190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3" name="Equation" r:id="rId16" imgW="190417" imgH="203112" progId="Equation.3">
                  <p:embed/>
                </p:oleObj>
              </mc:Choice>
              <mc:Fallback>
                <p:oleObj name="Equation" r:id="rId16" imgW="190417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1371600"/>
                        <a:ext cx="1905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1" name="Text Box 29"/>
          <p:cNvSpPr txBox="1">
            <a:spLocks noChangeArrowheads="1"/>
          </p:cNvSpPr>
          <p:nvPr/>
        </p:nvSpPr>
        <p:spPr bwMode="auto">
          <a:xfrm>
            <a:off x="777875" y="1295400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(perpendicular to both</a:t>
            </a:r>
          </a:p>
          <a:p>
            <a:pPr eaLnBrk="1" hangingPunct="1"/>
            <a:r>
              <a:rPr lang="en-US" altLang="en-US" sz="1600"/>
              <a:t>and     )</a:t>
            </a:r>
          </a:p>
        </p:txBody>
      </p:sp>
      <p:graphicFrame>
        <p:nvGraphicFramePr>
          <p:cNvPr id="6145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009642"/>
              </p:ext>
            </p:extLst>
          </p:nvPr>
        </p:nvGraphicFramePr>
        <p:xfrm>
          <a:off x="6556472" y="1251744"/>
          <a:ext cx="2444654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4" name="Equation" r:id="rId18" imgW="1054100" imgH="431800" progId="Equation.3">
                  <p:embed/>
                </p:oleObj>
              </mc:Choice>
              <mc:Fallback>
                <p:oleObj name="Equation" r:id="rId18" imgW="10541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472" y="1251744"/>
                        <a:ext cx="2444654" cy="10017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="1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Magnetostatics</a:t>
            </a:r>
          </a:p>
        </p:txBody>
      </p:sp>
      <p:sp>
        <p:nvSpPr>
          <p:cNvPr id="61454" name="Slide Number Placeholder 1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82B0D6A-508D-44C4-8DCB-6D13766058F3}" type="slidenum">
              <a:rPr lang="en-US" altLang="en-US" sz="1400"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2531" y="2822331"/>
            <a:ext cx="131883" cy="192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54414" y="3743325"/>
            <a:ext cx="149471" cy="11649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37807" y="1468803"/>
            <a:ext cx="93786" cy="23739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14531" y="871328"/>
            <a:ext cx="10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C00000"/>
                </a:solidFill>
              </a:rPr>
              <a:t>Z-axis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73B1BE-073C-4F92-A421-32E9778216A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53" y="1140301"/>
            <a:ext cx="8077200" cy="4432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1.           - </a:t>
            </a:r>
            <a:r>
              <a:rPr lang="en-US" altLang="en-US" sz="20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gradient</a:t>
            </a:r>
            <a:r>
              <a:rPr lang="en-US" altLang="en-US" sz="2000" dirty="0">
                <a:latin typeface="Verdana" panose="020B0604030504040204" pitchFamily="34" charset="0"/>
              </a:rPr>
              <a:t>, acts on a scalar to produce a vector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2.           - </a:t>
            </a:r>
            <a:r>
              <a:rPr lang="en-US" altLang="en-US" sz="20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divergence</a:t>
            </a:r>
            <a:r>
              <a:rPr lang="en-US" altLang="en-US" sz="2000" dirty="0">
                <a:latin typeface="Verdana" panose="020B0604030504040204" pitchFamily="34" charset="0"/>
              </a:rPr>
              <a:t>, acts on a vector to produce a scalar 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3.           - </a:t>
            </a:r>
            <a:r>
              <a:rPr lang="en-US" altLang="en-US" sz="20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curl</a:t>
            </a:r>
            <a:r>
              <a:rPr lang="en-US" altLang="en-US" sz="2000" dirty="0">
                <a:latin typeface="Verdana" panose="020B0604030504040204" pitchFamily="34" charset="0"/>
              </a:rPr>
              <a:t>, acts on a vector to produce a vector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4.           - </a:t>
            </a:r>
            <a:r>
              <a:rPr lang="en-US" altLang="en-US" sz="20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Laplacian</a:t>
            </a:r>
            <a:r>
              <a:rPr lang="en-US" altLang="en-US" sz="2000" dirty="0">
                <a:latin typeface="Verdana" panose="020B0604030504040204" pitchFamily="34" charset="0"/>
              </a:rPr>
              <a:t>, acts on a scalar to produce a scalar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</p:txBody>
      </p:sp>
      <p:graphicFrame>
        <p:nvGraphicFramePr>
          <p:cNvPr id="106500" name="Object 2"/>
          <p:cNvGraphicFramePr>
            <a:graphicFrameLocks noChangeAspect="1"/>
          </p:cNvGraphicFramePr>
          <p:nvPr/>
        </p:nvGraphicFramePr>
        <p:xfrm>
          <a:off x="1295400" y="1484784"/>
          <a:ext cx="582272" cy="386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66" name="Equation" r:id="rId4" imgW="266353" imgH="177569" progId="Equation.3">
                  <p:embed/>
                </p:oleObj>
              </mc:Choice>
              <mc:Fallback>
                <p:oleObj name="Equation" r:id="rId4" imgW="266353" imgH="177569" progId="Equation.3">
                  <p:embed/>
                  <p:pic>
                    <p:nvPicPr>
                      <p:cNvPr id="10650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84784"/>
                        <a:ext cx="582272" cy="38687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1" name="Object 3"/>
          <p:cNvGraphicFramePr>
            <a:graphicFrameLocks noChangeAspect="1"/>
          </p:cNvGraphicFramePr>
          <p:nvPr/>
        </p:nvGraphicFramePr>
        <p:xfrm>
          <a:off x="1157444" y="2546821"/>
          <a:ext cx="770037" cy="424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67" name="Equation" r:id="rId6" imgW="368140" imgH="203112" progId="Equation.3">
                  <p:embed/>
                </p:oleObj>
              </mc:Choice>
              <mc:Fallback>
                <p:oleObj name="Equation" r:id="rId6" imgW="368140" imgH="203112" progId="Equation.3">
                  <p:embed/>
                  <p:pic>
                    <p:nvPicPr>
                      <p:cNvPr id="10650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444" y="2546821"/>
                        <a:ext cx="770037" cy="42471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042519"/>
              </p:ext>
            </p:extLst>
          </p:nvPr>
        </p:nvGraphicFramePr>
        <p:xfrm>
          <a:off x="1076774" y="4066701"/>
          <a:ext cx="908371" cy="439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68" name="Equation" r:id="rId8" imgW="418918" imgH="203112" progId="Equation.3">
                  <p:embed/>
                </p:oleObj>
              </mc:Choice>
              <mc:Fallback>
                <p:oleObj name="Equation" r:id="rId8" imgW="418918" imgH="203112" progId="Equation.3">
                  <p:embed/>
                  <p:pic>
                    <p:nvPicPr>
                      <p:cNvPr id="10650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774" y="4066701"/>
                        <a:ext cx="908371" cy="43953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751348"/>
              </p:ext>
            </p:extLst>
          </p:nvPr>
        </p:nvGraphicFramePr>
        <p:xfrm>
          <a:off x="1207252" y="5111061"/>
          <a:ext cx="720229" cy="461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69" name="Equation" r:id="rId10" imgW="317225" imgH="203024" progId="Equation.3">
                  <p:embed/>
                </p:oleObj>
              </mc:Choice>
              <mc:Fallback>
                <p:oleObj name="Equation" r:id="rId10" imgW="317225" imgH="203024" progId="Equation.3">
                  <p:embed/>
                  <p:pic>
                    <p:nvPicPr>
                      <p:cNvPr id="10650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7252" y="5111061"/>
                        <a:ext cx="720229" cy="46146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Review of Vector Analysis</a:t>
            </a:r>
          </a:p>
        </p:txBody>
      </p:sp>
      <p:sp>
        <p:nvSpPr>
          <p:cNvPr id="106505" name="TextBox 1"/>
          <p:cNvSpPr txBox="1">
            <a:spLocks noChangeArrowheads="1"/>
          </p:cNvSpPr>
          <p:nvPr/>
        </p:nvSpPr>
        <p:spPr bwMode="auto">
          <a:xfrm>
            <a:off x="1619250" y="461963"/>
            <a:ext cx="5832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Differential Operators</a:t>
            </a:r>
          </a:p>
        </p:txBody>
      </p:sp>
      <p:graphicFrame>
        <p:nvGraphicFramePr>
          <p:cNvPr id="106506" name="Object 2"/>
          <p:cNvGraphicFramePr>
            <a:graphicFrameLocks noGrp="1" noChangeAspect="1"/>
          </p:cNvGraphicFramePr>
          <p:nvPr/>
        </p:nvGraphicFramePr>
        <p:xfrm>
          <a:off x="4002990" y="2971532"/>
          <a:ext cx="1438327" cy="769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70" name="Equation" r:id="rId12" imgW="736560" imgH="393480" progId="Equation.3">
                  <p:embed/>
                </p:oleObj>
              </mc:Choice>
              <mc:Fallback>
                <p:oleObj name="Equation" r:id="rId12" imgW="736560" imgH="393480" progId="Equation.3">
                  <p:embed/>
                  <p:pic>
                    <p:nvPicPr>
                      <p:cNvPr id="106506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990" y="2971532"/>
                        <a:ext cx="1438327" cy="76983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7" name="Object 3"/>
          <p:cNvGraphicFramePr>
            <a:graphicFrameLocks noGrp="1" noChangeAspect="1"/>
          </p:cNvGraphicFramePr>
          <p:nvPr/>
        </p:nvGraphicFramePr>
        <p:xfrm>
          <a:off x="4052888" y="2120752"/>
          <a:ext cx="1338532" cy="438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71" name="Equation" r:id="rId14" imgW="736600" imgH="241300" progId="Equation.3">
                  <p:embed/>
                </p:oleObj>
              </mc:Choice>
              <mc:Fallback>
                <p:oleObj name="Equation" r:id="rId14" imgW="736600" imgH="241300" progId="Equation.3">
                  <p:embed/>
                  <p:pic>
                    <p:nvPicPr>
                      <p:cNvPr id="106507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2120752"/>
                        <a:ext cx="1338532" cy="43844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6774" y="3957260"/>
            <a:ext cx="6614901" cy="72096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88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63588" y="692696"/>
            <a:ext cx="8068700" cy="1764195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</a:rPr>
              <a:t>Three approaches to finding </a:t>
            </a:r>
            <a:r>
              <a:rPr lang="en-US" sz="3600" b="1" dirty="0">
                <a:solidFill>
                  <a:srgbClr val="C00000"/>
                </a:solidFill>
              </a:rPr>
              <a:t>magnetic</a:t>
            </a:r>
            <a:r>
              <a:rPr lang="en-US" sz="3600" b="1" dirty="0">
                <a:solidFill>
                  <a:srgbClr val="0000FF"/>
                </a:solidFill>
              </a:rPr>
              <a:t> fields from known sources (</a:t>
            </a:r>
            <a:r>
              <a:rPr lang="en-US" sz="3600" b="1" dirty="0">
                <a:solidFill>
                  <a:srgbClr val="C00000"/>
                </a:solidFill>
              </a:rPr>
              <a:t>steady currents</a:t>
            </a:r>
            <a:r>
              <a:rPr lang="en-US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23628" y="2755132"/>
            <a:ext cx="7348620" cy="2850994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sz="3600" dirty="0"/>
              <a:t>Biot – Savart’s Law</a:t>
            </a:r>
          </a:p>
          <a:p>
            <a:pPr marL="514350" indent="-514350" algn="l">
              <a:buAutoNum type="arabicPeriod"/>
            </a:pPr>
            <a:r>
              <a:rPr lang="en-US" sz="3600" dirty="0"/>
              <a:t>Ampere’s Law</a:t>
            </a:r>
          </a:p>
          <a:p>
            <a:pPr marL="514350" indent="-514350" algn="l">
              <a:buAutoNum type="arabicPeriod"/>
            </a:pPr>
            <a:r>
              <a:rPr lang="en-US" sz="3600" dirty="0"/>
              <a:t>From magnetic vector potential: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21E563-CE5C-4B3C-87DC-75033FE3B6B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1881304" y="4807614"/>
          <a:ext cx="2344011" cy="649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8" name="Equation" r:id="rId3" imgW="825500" imgH="228600" progId="Equation.3">
                  <p:embed/>
                </p:oleObj>
              </mc:Choice>
              <mc:Fallback>
                <p:oleObj name="Equation" r:id="rId3" imgW="825500" imgH="228600" progId="Equation.3">
                  <p:embed/>
                  <p:pic>
                    <p:nvPicPr>
                      <p:cNvPr id="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304" y="4807614"/>
                        <a:ext cx="2344011" cy="64904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857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380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533400"/>
            <a:ext cx="8077200" cy="559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en-US" sz="2000" b="1" u="sng">
                <a:solidFill>
                  <a:srgbClr val="0000FF"/>
                </a:solidFill>
                <a:latin typeface="Verdana" panose="020B0604030504040204" pitchFamily="34" charset="0"/>
              </a:rPr>
              <a:t>The Curl Operator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This operator acts </a:t>
            </a:r>
            <a:r>
              <a:rPr lang="en-US" altLang="en-US" sz="2000" u="sng">
                <a:latin typeface="Verdana" panose="020B0604030504040204" pitchFamily="34" charset="0"/>
              </a:rPr>
              <a:t>on a vector field to produce another vector</a:t>
            </a:r>
          </a:p>
          <a:p>
            <a:pPr eaLnBrk="1" hangingPunct="1">
              <a:buFontTx/>
              <a:buNone/>
            </a:pPr>
            <a:r>
              <a:rPr lang="en-US" altLang="en-US" sz="2000" u="sng">
                <a:latin typeface="Verdana" panose="020B0604030504040204" pitchFamily="34" charset="0"/>
              </a:rPr>
              <a:t>field</a:t>
            </a:r>
            <a:r>
              <a:rPr lang="en-US" altLang="en-US" sz="2000">
                <a:latin typeface="Verdana" panose="020B0604030504040204" pitchFamily="34" charset="0"/>
              </a:rPr>
              <a:t>. Let           	be a vector field. Then the expression 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for the curl of    in </a:t>
            </a:r>
            <a:r>
              <a:rPr lang="en-US" altLang="en-US" sz="2000" u="sng">
                <a:latin typeface="Verdana" panose="020B0604030504040204" pitchFamily="34" charset="0"/>
              </a:rPr>
              <a:t>rectangular</a:t>
            </a:r>
            <a:r>
              <a:rPr lang="en-US" altLang="en-US" sz="2000">
                <a:latin typeface="Verdana" panose="020B0604030504040204" pitchFamily="34" charset="0"/>
              </a:rPr>
              <a:t> coordinates is </a:t>
            </a:r>
          </a:p>
          <a:p>
            <a:pPr eaLnBrk="1" hangingPunct="1"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where     ,     , and     are the rectangular components of  </a:t>
            </a:r>
          </a:p>
          <a:p>
            <a:pPr eaLnBrk="1" hangingPunct="1"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The curl operator can also be written in the form of a </a:t>
            </a:r>
          </a:p>
          <a:p>
            <a:pPr eaLnBrk="1" hangingPunct="1">
              <a:buFontTx/>
              <a:buNone/>
            </a:pPr>
            <a:r>
              <a:rPr lang="en-US" altLang="en-US" sz="2000" u="sng">
                <a:latin typeface="Verdana" panose="020B0604030504040204" pitchFamily="34" charset="0"/>
              </a:rPr>
              <a:t>determinant</a:t>
            </a:r>
            <a:r>
              <a:rPr lang="en-US" altLang="en-US" sz="2000">
                <a:latin typeface="Verdana" panose="020B0604030504040204" pitchFamily="34" charset="0"/>
              </a:rPr>
              <a:t>:</a:t>
            </a:r>
            <a:r>
              <a:rPr lang="en-US" altLang="en-US" sz="2000" u="sng">
                <a:latin typeface="Verdana" panose="020B0604030504040204" pitchFamily="34" charset="0"/>
              </a:rPr>
              <a:t> </a:t>
            </a:r>
          </a:p>
        </p:txBody>
      </p:sp>
      <p:graphicFrame>
        <p:nvGraphicFramePr>
          <p:cNvPr id="63491" name="Object 2"/>
          <p:cNvGraphicFramePr>
            <a:graphicFrameLocks noChangeAspect="1"/>
          </p:cNvGraphicFramePr>
          <p:nvPr/>
        </p:nvGraphicFramePr>
        <p:xfrm>
          <a:off x="2057400" y="1295400"/>
          <a:ext cx="10668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0" name="Equation" r:id="rId3" imgW="774364" imgH="253890" progId="Equation.3">
                  <p:embed/>
                </p:oleObj>
              </mc:Choice>
              <mc:Fallback>
                <p:oleObj name="Equation" r:id="rId3" imgW="774364" imgH="253890" progId="Equation.3">
                  <p:embed/>
                  <p:pic>
                    <p:nvPicPr>
                      <p:cNvPr id="6349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10668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3"/>
          <p:cNvGraphicFramePr>
            <a:graphicFrameLocks noChangeAspect="1"/>
          </p:cNvGraphicFramePr>
          <p:nvPr/>
        </p:nvGraphicFramePr>
        <p:xfrm>
          <a:off x="1419225" y="2151856"/>
          <a:ext cx="696520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1" name="Equation" r:id="rId5" imgW="4546600" imgH="546100" progId="Equation.3">
                  <p:embed/>
                </p:oleObj>
              </mc:Choice>
              <mc:Fallback>
                <p:oleObj name="Equation" r:id="rId5" imgW="4546600" imgH="546100" progId="Equation.3">
                  <p:embed/>
                  <p:pic>
                    <p:nvPicPr>
                      <p:cNvPr id="6349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2151856"/>
                        <a:ext cx="6965202" cy="8366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4"/>
          <p:cNvGraphicFramePr>
            <a:graphicFrameLocks noChangeAspect="1"/>
          </p:cNvGraphicFramePr>
          <p:nvPr/>
        </p:nvGraphicFramePr>
        <p:xfrm>
          <a:off x="2514600" y="1676400"/>
          <a:ext cx="250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2" name="Equation" r:id="rId7" imgW="177569" imgH="215619" progId="Equation.3">
                  <p:embed/>
                </p:oleObj>
              </mc:Choice>
              <mc:Fallback>
                <p:oleObj name="Equation" r:id="rId7" imgW="177569" imgH="215619" progId="Equation.3">
                  <p:embed/>
                  <p:pic>
                    <p:nvPicPr>
                      <p:cNvPr id="6349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676400"/>
                        <a:ext cx="2508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5"/>
          <p:cNvGraphicFramePr>
            <a:graphicFrameLocks noChangeAspect="1"/>
          </p:cNvGraphicFramePr>
          <p:nvPr/>
        </p:nvGraphicFramePr>
        <p:xfrm>
          <a:off x="1600200" y="3124200"/>
          <a:ext cx="3111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3" name="Equation" r:id="rId9" imgW="215713" imgH="253780" progId="Equation.3">
                  <p:embed/>
                </p:oleObj>
              </mc:Choice>
              <mc:Fallback>
                <p:oleObj name="Equation" r:id="rId9" imgW="215713" imgH="253780" progId="Equation.3">
                  <p:embed/>
                  <p:pic>
                    <p:nvPicPr>
                      <p:cNvPr id="6349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24200"/>
                        <a:ext cx="3111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6"/>
          <p:cNvGraphicFramePr>
            <a:graphicFrameLocks noChangeAspect="1"/>
          </p:cNvGraphicFramePr>
          <p:nvPr/>
        </p:nvGraphicFramePr>
        <p:xfrm>
          <a:off x="2057400" y="3124200"/>
          <a:ext cx="3079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4" name="Equation" r:id="rId11" imgW="215619" imgH="266353" progId="Equation.3">
                  <p:embed/>
                </p:oleObj>
              </mc:Choice>
              <mc:Fallback>
                <p:oleObj name="Equation" r:id="rId11" imgW="215619" imgH="266353" progId="Equation.3">
                  <p:embed/>
                  <p:pic>
                    <p:nvPicPr>
                      <p:cNvPr id="634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124200"/>
                        <a:ext cx="3079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7"/>
          <p:cNvGraphicFramePr>
            <a:graphicFrameLocks noChangeAspect="1"/>
          </p:cNvGraphicFramePr>
          <p:nvPr/>
        </p:nvGraphicFramePr>
        <p:xfrm>
          <a:off x="3200400" y="3124200"/>
          <a:ext cx="30956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5" name="Equation" r:id="rId13" imgW="215713" imgH="253780" progId="Equation.3">
                  <p:embed/>
                </p:oleObj>
              </mc:Choice>
              <mc:Fallback>
                <p:oleObj name="Equation" r:id="rId13" imgW="215713" imgH="253780" progId="Equation.3">
                  <p:embed/>
                  <p:pic>
                    <p:nvPicPr>
                      <p:cNvPr id="6349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124200"/>
                        <a:ext cx="30956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7" name="Object 8"/>
          <p:cNvGraphicFramePr>
            <a:graphicFrameLocks noChangeAspect="1"/>
          </p:cNvGraphicFramePr>
          <p:nvPr/>
        </p:nvGraphicFramePr>
        <p:xfrm>
          <a:off x="3190874" y="4242677"/>
          <a:ext cx="3267075" cy="2073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6" name="Equation" r:id="rId15" imgW="1714500" imgH="1435100" progId="Equation.3">
                  <p:embed/>
                </p:oleObj>
              </mc:Choice>
              <mc:Fallback>
                <p:oleObj name="Equation" r:id="rId15" imgW="1714500" imgH="1435100" progId="Equation.3">
                  <p:embed/>
                  <p:pic>
                    <p:nvPicPr>
                      <p:cNvPr id="6349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4" y="4242677"/>
                        <a:ext cx="3267075" cy="2073986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Magnetostatics</a:t>
            </a:r>
          </a:p>
        </p:txBody>
      </p:sp>
      <p:sp>
        <p:nvSpPr>
          <p:cNvPr id="63499" name="Slide Number Placeholder 10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CB06EF-7DA9-4B89-96D5-C5E9EBDCE2F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63500" name="Object 9"/>
          <p:cNvGraphicFramePr>
            <a:graphicFrameLocks noChangeAspect="1"/>
          </p:cNvGraphicFramePr>
          <p:nvPr/>
        </p:nvGraphicFramePr>
        <p:xfrm>
          <a:off x="8034338" y="3136900"/>
          <a:ext cx="24606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7" name="Equation" r:id="rId17" imgW="177569" imgH="202936" progId="Equation.3">
                  <p:embed/>
                </p:oleObj>
              </mc:Choice>
              <mc:Fallback>
                <p:oleObj name="Equation" r:id="rId17" imgW="177569" imgH="202936" progId="Equation.3">
                  <p:embed/>
                  <p:pic>
                    <p:nvPicPr>
                      <p:cNvPr id="6350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338" y="3136900"/>
                        <a:ext cx="246062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979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533400"/>
            <a:ext cx="8001000" cy="55927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The physical significance of </a:t>
            </a:r>
            <a:r>
              <a:rPr lang="en-US" altLang="en-US" sz="2000" b="1" dirty="0">
                <a:latin typeface="Verdana" pitchFamily="34" charset="0"/>
                <a:ea typeface="ＭＳ Ｐゴシック" pitchFamily="34" charset="-128"/>
              </a:rPr>
              <a:t>the curl </a:t>
            </a: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operator is that it </a:t>
            </a:r>
          </a:p>
          <a:p>
            <a:pPr marL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u="sng" dirty="0">
                <a:latin typeface="Verdana" pitchFamily="34" charset="0"/>
                <a:ea typeface="ＭＳ Ｐゴシック" pitchFamily="34" charset="-128"/>
              </a:rPr>
              <a:t>describes the “rotation” of the field at the point in question</a:t>
            </a: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. </a:t>
            </a:r>
          </a:p>
          <a:p>
            <a:pPr marL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b="1" dirty="0">
                <a:latin typeface="Verdana" pitchFamily="34" charset="0"/>
                <a:ea typeface="ＭＳ Ｐゴシック" pitchFamily="34" charset="-128"/>
              </a:rPr>
              <a:t>It may be regarded as </a:t>
            </a:r>
            <a:r>
              <a:rPr lang="en-US" altLang="en-US" sz="2000" b="1" dirty="0">
                <a:solidFill>
                  <a:srgbClr val="0000FF"/>
                </a:solidFill>
                <a:latin typeface="Verdana" pitchFamily="34" charset="0"/>
                <a:ea typeface="ＭＳ Ｐゴシック" pitchFamily="34" charset="-128"/>
              </a:rPr>
              <a:t>a measure of how much the field curls around that point</a:t>
            </a: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000" dirty="0">
              <a:latin typeface="Verdana" pitchFamily="34" charset="0"/>
              <a:ea typeface="ＭＳ Ｐゴシック" pitchFamily="34" charset="-128"/>
            </a:endParaRPr>
          </a:p>
          <a:p>
            <a:pPr marL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The </a:t>
            </a:r>
            <a:r>
              <a:rPr lang="en-US" altLang="en-US" sz="2000" dirty="0">
                <a:solidFill>
                  <a:srgbClr val="0000FF"/>
                </a:solidFill>
                <a:latin typeface="Verdana" pitchFamily="34" charset="0"/>
                <a:ea typeface="ＭＳ Ｐゴシック" pitchFamily="34" charset="-128"/>
              </a:rPr>
              <a:t>curl of    </a:t>
            </a: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is defined as an axial </a:t>
            </a:r>
            <a:r>
              <a:rPr lang="en-US" altLang="en-US" sz="2000" dirty="0">
                <a:solidFill>
                  <a:srgbClr val="0000FF"/>
                </a:solidFill>
                <a:latin typeface="Verdana" pitchFamily="34" charset="0"/>
                <a:ea typeface="ＭＳ Ｐゴシック" pitchFamily="34" charset="-128"/>
              </a:rPr>
              <a:t>vector </a:t>
            </a: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whose </a:t>
            </a:r>
            <a:r>
              <a:rPr lang="en-US" altLang="en-US" sz="2000" dirty="0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rPr>
              <a:t>magnitude</a:t>
            </a: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 is the </a:t>
            </a:r>
            <a:r>
              <a:rPr lang="en-US" altLang="en-US" sz="2000" dirty="0">
                <a:solidFill>
                  <a:srgbClr val="0000FF"/>
                </a:solidFill>
                <a:latin typeface="Verdana" pitchFamily="34" charset="0"/>
                <a:ea typeface="ＭＳ Ｐゴシック" pitchFamily="34" charset="-128"/>
              </a:rPr>
              <a:t>maximum circulation of     per unit area</a:t>
            </a: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 as the area tends to zero and whose </a:t>
            </a:r>
            <a:r>
              <a:rPr lang="en-US" altLang="en-US" sz="2000" dirty="0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rPr>
              <a:t>direction</a:t>
            </a: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 is the normal direction of the area when the area is oriented so as to make the circulation maximum. </a:t>
            </a:r>
          </a:p>
          <a:p>
            <a:pPr marL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000" dirty="0">
              <a:latin typeface="Verdana" pitchFamily="34" charset="0"/>
              <a:ea typeface="ＭＳ Ｐゴシック" pitchFamily="34" charset="-128"/>
            </a:endParaRPr>
          </a:p>
          <a:p>
            <a:pPr marL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000" dirty="0">
              <a:latin typeface="Verdana" pitchFamily="34" charset="0"/>
              <a:ea typeface="ＭＳ Ｐゴシック" pitchFamily="34" charset="-128"/>
            </a:endParaRPr>
          </a:p>
          <a:p>
            <a:pPr marL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000" dirty="0">
              <a:latin typeface="Verdana" pitchFamily="34" charset="0"/>
              <a:ea typeface="ＭＳ Ｐゴシック" pitchFamily="34" charset="-128"/>
            </a:endParaRPr>
          </a:p>
          <a:p>
            <a:pPr marL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000" dirty="0">
              <a:latin typeface="Verdana" pitchFamily="34" charset="0"/>
              <a:ea typeface="ＭＳ Ｐゴシック" pitchFamily="34" charset="-128"/>
            </a:endParaRPr>
          </a:p>
          <a:p>
            <a:pPr marL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000" dirty="0">
              <a:latin typeface="Verdana" pitchFamily="34" charset="0"/>
              <a:ea typeface="ＭＳ Ｐゴシック" pitchFamily="34" charset="-128"/>
            </a:endParaRPr>
          </a:p>
          <a:p>
            <a:pPr marL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where the area       is bounded by the curve L, and    is the </a:t>
            </a:r>
          </a:p>
          <a:p>
            <a:pPr marL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unit vector normal to the surface      and whose direction is related to the direction of integration by the </a:t>
            </a:r>
            <a:r>
              <a:rPr lang="en-US" altLang="en-US" sz="2000" u="sng" dirty="0">
                <a:solidFill>
                  <a:srgbClr val="0000FF"/>
                </a:solidFill>
                <a:latin typeface="Verdana" pitchFamily="34" charset="0"/>
                <a:ea typeface="ＭＳ Ｐゴシック" pitchFamily="34" charset="-128"/>
              </a:rPr>
              <a:t>right–hand rule</a:t>
            </a: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.</a:t>
            </a:r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1991241" y="3744913"/>
          <a:ext cx="5619234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6" name="Equation" r:id="rId3" imgW="3340100" imgH="787400" progId="Equation.3">
                  <p:embed/>
                </p:oleObj>
              </mc:Choice>
              <mc:Fallback>
                <p:oleObj name="Equation" r:id="rId3" imgW="3340100" imgH="787400" progId="Equation.3">
                  <p:embed/>
                  <p:pic>
                    <p:nvPicPr>
                      <p:cNvPr id="645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241" y="3744913"/>
                        <a:ext cx="5619234" cy="13255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3"/>
          <p:cNvGraphicFramePr>
            <a:graphicFrameLocks noChangeAspect="1"/>
          </p:cNvGraphicFramePr>
          <p:nvPr/>
        </p:nvGraphicFramePr>
        <p:xfrm>
          <a:off x="2209800" y="2173288"/>
          <a:ext cx="250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7" name="Equation" r:id="rId5" imgW="177569" imgH="215619" progId="Equation.3">
                  <p:embed/>
                </p:oleObj>
              </mc:Choice>
              <mc:Fallback>
                <p:oleObj name="Equation" r:id="rId5" imgW="177569" imgH="215619" progId="Equation.3">
                  <p:embed/>
                  <p:pic>
                    <p:nvPicPr>
                      <p:cNvPr id="645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73288"/>
                        <a:ext cx="250825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4"/>
          <p:cNvGraphicFramePr>
            <a:graphicFrameLocks noChangeAspect="1"/>
          </p:cNvGraphicFramePr>
          <p:nvPr/>
        </p:nvGraphicFramePr>
        <p:xfrm>
          <a:off x="4648200" y="2433638"/>
          <a:ext cx="250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8" name="Equation" r:id="rId7" imgW="177569" imgH="215619" progId="Equation.3">
                  <p:embed/>
                </p:oleObj>
              </mc:Choice>
              <mc:Fallback>
                <p:oleObj name="Equation" r:id="rId7" imgW="177569" imgH="215619" progId="Equation.3">
                  <p:embed/>
                  <p:pic>
                    <p:nvPicPr>
                      <p:cNvPr id="645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433638"/>
                        <a:ext cx="250825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5"/>
          <p:cNvGraphicFramePr>
            <a:graphicFrameLocks noChangeAspect="1"/>
          </p:cNvGraphicFramePr>
          <p:nvPr/>
        </p:nvGraphicFramePr>
        <p:xfrm>
          <a:off x="5056188" y="5619750"/>
          <a:ext cx="3810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9" name="Equation" r:id="rId8" imgW="253890" imgH="190417" progId="Equation.3">
                  <p:embed/>
                </p:oleObj>
              </mc:Choice>
              <mc:Fallback>
                <p:oleObj name="Equation" r:id="rId8" imgW="253890" imgH="190417" progId="Equation.3">
                  <p:embed/>
                  <p:pic>
                    <p:nvPicPr>
                      <p:cNvPr id="645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188" y="5619750"/>
                        <a:ext cx="381000" cy="285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6"/>
          <p:cNvGraphicFramePr>
            <a:graphicFrameLocks noChangeAspect="1"/>
          </p:cNvGraphicFramePr>
          <p:nvPr/>
        </p:nvGraphicFramePr>
        <p:xfrm>
          <a:off x="7324725" y="5238750"/>
          <a:ext cx="285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0" name="Equation" r:id="rId10" imgW="190417" imgH="253890" progId="Equation.3">
                  <p:embed/>
                </p:oleObj>
              </mc:Choice>
              <mc:Fallback>
                <p:oleObj name="Equation" r:id="rId10" imgW="190417" imgH="253890" progId="Equation.3">
                  <p:embed/>
                  <p:pic>
                    <p:nvPicPr>
                      <p:cNvPr id="645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725" y="5238750"/>
                        <a:ext cx="285750" cy="381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0" name="Object 7"/>
          <p:cNvGraphicFramePr>
            <a:graphicFrameLocks noChangeAspect="1"/>
          </p:cNvGraphicFramePr>
          <p:nvPr/>
        </p:nvGraphicFramePr>
        <p:xfrm>
          <a:off x="2789238" y="5297488"/>
          <a:ext cx="3810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1" name="Equation" r:id="rId12" imgW="253890" imgH="190417" progId="Equation.3">
                  <p:embed/>
                </p:oleObj>
              </mc:Choice>
              <mc:Fallback>
                <p:oleObj name="Equation" r:id="rId12" imgW="253890" imgH="190417" progId="Equation.3">
                  <p:embed/>
                  <p:pic>
                    <p:nvPicPr>
                      <p:cNvPr id="6452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5297488"/>
                        <a:ext cx="381000" cy="285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Magnetostatics</a:t>
            </a:r>
          </a:p>
        </p:txBody>
      </p:sp>
      <p:sp>
        <p:nvSpPr>
          <p:cNvPr id="64522" name="Slide Number Placeholder 9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D8D1C-56E6-4C86-A610-2D0E3A491DF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573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46D9A-2094-4B6F-B105-D4AFC47511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20DE9D-2B69-4F7D-B0D5-2886B70B91E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30713E-8A31-4F37-ABDE-7494C7E1F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489289"/>
              </p:ext>
            </p:extLst>
          </p:nvPr>
        </p:nvGraphicFramePr>
        <p:xfrm>
          <a:off x="971550" y="1234963"/>
          <a:ext cx="7886699" cy="4955175"/>
        </p:xfrm>
        <a:graphic>
          <a:graphicData uri="http://schemas.openxmlformats.org/drawingml/2006/table">
            <a:tbl>
              <a:tblPr/>
              <a:tblGrid>
                <a:gridCol w="2736354">
                  <a:extLst>
                    <a:ext uri="{9D8B030D-6E8A-4147-A177-3AD203B41FA5}">
                      <a16:colId xmlns:a16="http://schemas.microsoft.com/office/drawing/2014/main" val="3483518015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101282936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375030329"/>
                    </a:ext>
                  </a:extLst>
                </a:gridCol>
                <a:gridCol w="1405775">
                  <a:extLst>
                    <a:ext uri="{9D8B030D-6E8A-4147-A177-3AD203B41FA5}">
                      <a16:colId xmlns:a16="http://schemas.microsoft.com/office/drawing/2014/main" val="2090220813"/>
                    </a:ext>
                  </a:extLst>
                </a:gridCol>
                <a:gridCol w="1260294">
                  <a:extLst>
                    <a:ext uri="{9D8B030D-6E8A-4147-A177-3AD203B41FA5}">
                      <a16:colId xmlns:a16="http://schemas.microsoft.com/office/drawing/2014/main" val="463697566"/>
                    </a:ext>
                  </a:extLst>
                </a:gridCol>
              </a:tblGrid>
              <a:tr h="7837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Course Section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Number of Lectures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HA Given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HW Due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Chapter(s) in Text (Ulaby)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469258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Introduction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117279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7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Transmission Lines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(TEM field waves can be represented by V and I (scalars) waves)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7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09/21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09/23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989389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2. Review of Vector Analysis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10/05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10/07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01913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3. Electrostatics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7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10/19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10/21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305556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4. Magnetostatics</a:t>
                      </a:r>
                      <a:endParaRPr lang="en-US" sz="1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</a:t>
                      </a:r>
                      <a:endParaRPr lang="en-US" sz="1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11/02</a:t>
                      </a:r>
                      <a:endParaRPr lang="en-US" sz="1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11/04</a:t>
                      </a:r>
                      <a:endParaRPr lang="en-US" sz="1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</a:t>
                      </a:r>
                      <a:endParaRPr lang="en-US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73802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5. Time-Varying Fields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11/20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11/23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6, 5.7, 7.5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52508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6. Electromagnetic Waves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12/07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12/09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7, 8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465159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Review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1-8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638419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Final Exam</a:t>
                      </a: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(</a:t>
                      </a:r>
                      <a:r>
                        <a:rPr lang="en-US" sz="15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format to be announced later</a:t>
                      </a: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)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Group 18C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12/18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(12:30-2:30 p.m.)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1-8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799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B0D5203-EFD3-47DF-8A29-D406802D7D42}"/>
              </a:ext>
            </a:extLst>
          </p:cNvPr>
          <p:cNvSpPr txBox="1"/>
          <p:nvPr/>
        </p:nvSpPr>
        <p:spPr>
          <a:xfrm>
            <a:off x="971550" y="600075"/>
            <a:ext cx="637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Time Table, updated on 09/21/20</a:t>
            </a:r>
          </a:p>
        </p:txBody>
      </p:sp>
    </p:spTree>
    <p:extLst>
      <p:ext uri="{BB962C8B-B14F-4D97-AF65-F5344CB8AC3E}">
        <p14:creationId xmlns:p14="http://schemas.microsoft.com/office/powerpoint/2010/main" val="24487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4714" y="1717244"/>
            <a:ext cx="73277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4. MAGNETOSTATICS - 5 lectures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	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Biot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-Savart law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4572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- Curl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4572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- Magnetic vector potential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	- Ampere's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law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prstClr val="black"/>
                </a:solidFill>
                <a:latin typeface="CG Times"/>
                <a:ea typeface="SimSun" panose="02010600030101010101" pitchFamily="2" charset="-122"/>
              </a:rPr>
              <a:t>    - Magnetic force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	- Magnetic field boundary conditions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8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74E95450-F98F-4330-9D78-99711AA5D8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929920"/>
              </p:ext>
            </p:extLst>
          </p:nvPr>
        </p:nvGraphicFramePr>
        <p:xfrm>
          <a:off x="515938" y="1304567"/>
          <a:ext cx="49498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6" name="Equation" r:id="rId3" imgW="1574800" imgH="457200" progId="Equation.3">
                  <p:embed/>
                </p:oleObj>
              </mc:Choice>
              <mc:Fallback>
                <p:oleObj name="Equation" r:id="rId3" imgW="1574800" imgH="457200" progId="Equation.3">
                  <p:embed/>
                  <p:pic>
                    <p:nvPicPr>
                      <p:cNvPr id="2" name="Object 4">
                        <a:extLst>
                          <a:ext uri="{FF2B5EF4-FFF2-40B4-BE49-F238E27FC236}">
                            <a16:creationId xmlns:a16="http://schemas.microsoft.com/office/drawing/2014/main" id="{74E95450-F98F-4330-9D78-99711AA5D8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1304567"/>
                        <a:ext cx="4949825" cy="1441450"/>
                      </a:xfrm>
                      <a:prstGeom prst="rect">
                        <a:avLst/>
                      </a:prstGeom>
                      <a:solidFill>
                        <a:srgbClr val="DAEDE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">
            <a:extLst>
              <a:ext uri="{FF2B5EF4-FFF2-40B4-BE49-F238E27FC236}">
                <a16:creationId xmlns:a16="http://schemas.microsoft.com/office/drawing/2014/main" id="{FE8F634E-BD56-45EB-8F73-FFC4BBFDA4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325277"/>
              </p:ext>
            </p:extLst>
          </p:nvPr>
        </p:nvGraphicFramePr>
        <p:xfrm>
          <a:off x="92319" y="4886426"/>
          <a:ext cx="6540012" cy="1366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7" name="Equation" r:id="rId5" imgW="2070100" imgH="431800" progId="Equation.3">
                  <p:embed/>
                </p:oleObj>
              </mc:Choice>
              <mc:Fallback>
                <p:oleObj name="Equation" r:id="rId5" imgW="2070100" imgH="431800" progId="Equation.3">
                  <p:embed/>
                  <p:pic>
                    <p:nvPicPr>
                      <p:cNvPr id="3" name="Object 10">
                        <a:extLst>
                          <a:ext uri="{FF2B5EF4-FFF2-40B4-BE49-F238E27FC236}">
                            <a16:creationId xmlns:a16="http://schemas.microsoft.com/office/drawing/2014/main" id="{FE8F634E-BD56-45EB-8F73-FFC4BBFDA4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19" y="4886426"/>
                        <a:ext cx="6540012" cy="136604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27E7BB5-4873-45ED-B994-CA1EE4EE540C}"/>
              </a:ext>
            </a:extLst>
          </p:cNvPr>
          <p:cNvSpPr txBox="1"/>
          <p:nvPr/>
        </p:nvSpPr>
        <p:spPr>
          <a:xfrm>
            <a:off x="1079254" y="652419"/>
            <a:ext cx="723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Coulomb’s Law (single point charge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Q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C56C96-5DC1-4DA8-8E5B-DBBB84BEAB6E}"/>
              </a:ext>
            </a:extLst>
          </p:cNvPr>
          <p:cNvSpPr txBox="1"/>
          <p:nvPr/>
        </p:nvSpPr>
        <p:spPr>
          <a:xfrm>
            <a:off x="318719" y="4133850"/>
            <a:ext cx="875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Biot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-Savart Law (differential current element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Idl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)</a:t>
            </a: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49493FF4-0967-4BE3-8478-6A40ED75A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483835"/>
              </p:ext>
            </p:extLst>
          </p:nvPr>
        </p:nvGraphicFramePr>
        <p:xfrm>
          <a:off x="1562427" y="2936500"/>
          <a:ext cx="12287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8" name="Equation" r:id="rId7" imgW="507780" imgH="342751" progId="Equation.3">
                  <p:embed/>
                </p:oleObj>
              </mc:Choice>
              <mc:Fallback>
                <p:oleObj name="Equation" r:id="rId7" imgW="507780" imgH="342751" progId="Equation.3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49493FF4-0967-4BE3-8478-6A40ED75A2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427" y="2936500"/>
                        <a:ext cx="1228725" cy="83026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285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41">
            <a:extLst>
              <a:ext uri="{FF2B5EF4-FFF2-40B4-BE49-F238E27FC236}">
                <a16:creationId xmlns:a16="http://schemas.microsoft.com/office/drawing/2014/main" id="{2E585235-3AEC-4535-8C09-62A570940B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66925" y="2685297"/>
            <a:ext cx="362277" cy="38809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C994E1-CF5F-4E65-ACD7-A3C18A2616B9}"/>
              </a:ext>
            </a:extLst>
          </p:cNvPr>
          <p:cNvSpPr txBox="1"/>
          <p:nvPr/>
        </p:nvSpPr>
        <p:spPr>
          <a:xfrm>
            <a:off x="1238740" y="4840271"/>
            <a:ext cx="962025" cy="6286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364E1F-3F46-4D62-893E-D0B5C651B5A7}"/>
              </a:ext>
            </a:extLst>
          </p:cNvPr>
          <p:cNvSpPr txBox="1"/>
          <p:nvPr/>
        </p:nvSpPr>
        <p:spPr>
          <a:xfrm>
            <a:off x="5981700" y="1347556"/>
            <a:ext cx="2524125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Direction of </a:t>
            </a:r>
            <a:r>
              <a:rPr lang="en-US" b="1" i="1" dirty="0"/>
              <a:t>E</a:t>
            </a:r>
            <a:r>
              <a:rPr lang="en-US" dirty="0"/>
              <a:t> is the same as the direction of vector distance </a:t>
            </a:r>
            <a:r>
              <a:rPr lang="en-US" b="1" i="1" dirty="0"/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414173-D61B-40CC-885C-5E11B074FF3A}"/>
              </a:ext>
            </a:extLst>
          </p:cNvPr>
          <p:cNvSpPr txBox="1"/>
          <p:nvPr/>
        </p:nvSpPr>
        <p:spPr>
          <a:xfrm>
            <a:off x="6719764" y="4929032"/>
            <a:ext cx="2352675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Direction of </a:t>
            </a:r>
            <a:r>
              <a:rPr lang="en-US" i="1" dirty="0" err="1"/>
              <a:t>d</a:t>
            </a:r>
            <a:r>
              <a:rPr lang="en-US" b="1" i="1" dirty="0" err="1"/>
              <a:t>H</a:t>
            </a:r>
            <a:r>
              <a:rPr lang="en-US" dirty="0"/>
              <a:t> is perpendicular to the vector distance and </a:t>
            </a:r>
            <a:r>
              <a:rPr lang="en-US" i="1" dirty="0"/>
              <a:t>d</a:t>
            </a:r>
            <a:r>
              <a:rPr lang="en-US" b="1" i="1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9618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86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778977"/>
            <a:ext cx="792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="1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Magnetostatics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389D5F8-07E9-402C-8C6E-2C73DD9AA966}" type="slidenum">
              <a:rPr lang="en-US" altLang="en-US" sz="1400"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163745"/>
            <a:ext cx="8431824" cy="101276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5269" y="320706"/>
            <a:ext cx="8168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 small paddle-wheel with its shaft along the z-axis is used to probe </a:t>
            </a:r>
            <a:r>
              <a:rPr lang="en-US" b="1" dirty="0">
                <a:solidFill>
                  <a:srgbClr val="C00000"/>
                </a:solidFill>
              </a:rPr>
              <a:t>5 </a:t>
            </a:r>
            <a:r>
              <a:rPr lang="en-US" b="1">
                <a:solidFill>
                  <a:srgbClr val="C00000"/>
                </a:solidFill>
              </a:rPr>
              <a:t>different fields</a:t>
            </a:r>
            <a:r>
              <a:rPr lang="en-US" b="1">
                <a:solidFill>
                  <a:srgbClr val="0000FF"/>
                </a:solidFill>
              </a:rPr>
              <a:t>, </a:t>
            </a:r>
            <a:r>
              <a:rPr lang="en-US" b="1" dirty="0">
                <a:solidFill>
                  <a:srgbClr val="0000FF"/>
                </a:solidFill>
              </a:rPr>
              <a:t>to evaluate the curl of the field at the position of the paddle-wheel. </a:t>
            </a:r>
            <a:r>
              <a:rPr lang="en-US" b="1" u="sng" dirty="0">
                <a:solidFill>
                  <a:srgbClr val="C00000"/>
                </a:solidFill>
              </a:rPr>
              <a:t>The z-axis points out of the screen</a:t>
            </a:r>
            <a:r>
              <a:rPr lang="en-US" b="1" dirty="0">
                <a:solidFill>
                  <a:srgbClr val="0000FF"/>
                </a:solidFill>
              </a:rPr>
              <a:t>. No rotation means zero curl.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1361" y="2725615"/>
            <a:ext cx="501161" cy="52753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92009" y="2725615"/>
            <a:ext cx="485774" cy="52753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90775" y="5107629"/>
            <a:ext cx="2246800" cy="10826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B5C3FF-36F6-4FA7-930D-E160670DDC0D}"/>
              </a:ext>
            </a:extLst>
          </p:cNvPr>
          <p:cNvSpPr txBox="1"/>
          <p:nvPr/>
        </p:nvSpPr>
        <p:spPr>
          <a:xfrm>
            <a:off x="7686124" y="4293665"/>
            <a:ext cx="1545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Along the shaft</a:t>
            </a:r>
          </a:p>
        </p:txBody>
      </p:sp>
      <p:sp>
        <p:nvSpPr>
          <p:cNvPr id="11" name="Line 41">
            <a:extLst>
              <a:ext uri="{FF2B5EF4-FFF2-40B4-BE49-F238E27FC236}">
                <a16:creationId xmlns:a16="http://schemas.microsoft.com/office/drawing/2014/main" id="{761D1773-0652-4A00-B6FD-2907A0316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749" y="4953782"/>
            <a:ext cx="333375" cy="51510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83188-AD2C-4009-BB50-01385CC345A1}"/>
              </a:ext>
            </a:extLst>
          </p:cNvPr>
          <p:cNvSpPr txBox="1"/>
          <p:nvPr/>
        </p:nvSpPr>
        <p:spPr>
          <a:xfrm>
            <a:off x="6790775" y="4298449"/>
            <a:ext cx="689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b="1" dirty="0" err="1"/>
              <a:t>e</a:t>
            </a:r>
            <a:r>
              <a:rPr lang="en-US" baseline="-25000" dirty="0" err="1"/>
              <a:t>z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86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638"/>
            <a:ext cx="708660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65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405981"/>
              </p:ext>
            </p:extLst>
          </p:nvPr>
        </p:nvGraphicFramePr>
        <p:xfrm>
          <a:off x="971550" y="5213839"/>
          <a:ext cx="7686023" cy="923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1" name="Equation" r:id="rId4" imgW="4546600" imgH="546100" progId="Equation.3">
                  <p:embed/>
                </p:oleObj>
              </mc:Choice>
              <mc:Fallback>
                <p:oleObj name="Equation" r:id="rId4" imgW="4546600" imgH="546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213839"/>
                        <a:ext cx="7686023" cy="92319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="1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Magnetostatics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BC01894-A374-450F-9927-B964CB8182EB}" type="slidenum">
              <a:rPr lang="en-US" altLang="en-US" sz="1400"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57975" y="5134708"/>
            <a:ext cx="1999598" cy="107266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C897B-249A-4BF2-A451-A0859FC7BA8C}"/>
              </a:ext>
            </a:extLst>
          </p:cNvPr>
          <p:cNvSpPr txBox="1"/>
          <p:nvPr/>
        </p:nvSpPr>
        <p:spPr>
          <a:xfrm>
            <a:off x="2936081" y="2119282"/>
            <a:ext cx="7310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+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z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7E01A6-4657-4653-92EF-E70D7C944892}"/>
              </a:ext>
            </a:extLst>
          </p:cNvPr>
          <p:cNvSpPr txBox="1"/>
          <p:nvPr/>
        </p:nvSpPr>
        <p:spPr>
          <a:xfrm>
            <a:off x="6657975" y="2119282"/>
            <a:ext cx="7310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+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z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463" y="137319"/>
            <a:ext cx="7924800" cy="5592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en-US" sz="2400" b="1" u="sng" dirty="0">
                <a:latin typeface="Verdana" panose="020B0604030504040204" pitchFamily="34" charset="0"/>
              </a:rPr>
              <a:t>Classification of Vector Fields</a:t>
            </a:r>
          </a:p>
          <a:p>
            <a:pPr marL="0" indent="0"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A vector field is uniquely characterized by its </a:t>
            </a:r>
            <a:r>
              <a:rPr lang="en-US" altLang="en-US" sz="20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divergence</a:t>
            </a:r>
            <a:r>
              <a:rPr lang="en-US" altLang="en-US" sz="2000" dirty="0">
                <a:latin typeface="Verdana" panose="020B0604030504040204" pitchFamily="34" charset="0"/>
              </a:rPr>
              <a:t> </a:t>
            </a:r>
          </a:p>
          <a:p>
            <a:pPr marL="0" indent="0"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and </a:t>
            </a:r>
            <a:r>
              <a:rPr lang="en-US" altLang="en-US" sz="2000" b="1" u="sng" dirty="0">
                <a:solidFill>
                  <a:srgbClr val="C00000"/>
                </a:solidFill>
                <a:latin typeface="Verdana" panose="020B0604030504040204" pitchFamily="34" charset="0"/>
              </a:rPr>
              <a:t>curl</a:t>
            </a:r>
            <a:r>
              <a:rPr lang="en-US" altLang="en-US" sz="2000" dirty="0">
                <a:latin typeface="Verdana" panose="020B0604030504040204" pitchFamily="34" charset="0"/>
              </a:rPr>
              <a:t> (Helmholtz’s theorem). The </a:t>
            </a:r>
            <a: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divergence</a:t>
            </a:r>
            <a:r>
              <a:rPr lang="en-US" altLang="en-US" sz="2000" dirty="0">
                <a:latin typeface="Verdana" panose="020B0604030504040204" pitchFamily="34" charset="0"/>
              </a:rPr>
              <a:t> of a vector field is </a:t>
            </a:r>
            <a: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a measure of the strength of its </a:t>
            </a:r>
            <a:r>
              <a:rPr lang="en-US" altLang="en-US" sz="20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flow source</a:t>
            </a:r>
            <a:r>
              <a:rPr lang="en-US" altLang="en-US" sz="2000" b="1" dirty="0"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latin typeface="Verdana" panose="020B0604030504040204" pitchFamily="34" charset="0"/>
              </a:rPr>
              <a:t>and the </a:t>
            </a:r>
            <a:r>
              <a:rPr lang="en-US" alt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curl</a:t>
            </a:r>
            <a:r>
              <a:rPr lang="en-US" altLang="en-US" sz="2000" dirty="0">
                <a:latin typeface="Verdana" panose="020B0604030504040204" pitchFamily="34" charset="0"/>
              </a:rPr>
              <a:t> of the field is </a:t>
            </a:r>
            <a:r>
              <a:rPr lang="en-US" alt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a measure of the strength of its </a:t>
            </a:r>
            <a:r>
              <a:rPr lang="en-US" altLang="en-US" sz="2000" b="1" u="sng" dirty="0">
                <a:solidFill>
                  <a:srgbClr val="C00000"/>
                </a:solidFill>
                <a:latin typeface="Verdana" panose="020B0604030504040204" pitchFamily="34" charset="0"/>
              </a:rPr>
              <a:t>vortex source</a:t>
            </a:r>
            <a:r>
              <a:rPr lang="en-US" altLang="en-US" sz="2000" dirty="0">
                <a:latin typeface="Verdana" panose="020B0604030504040204" pitchFamily="34" charset="0"/>
              </a:rPr>
              <a:t>.</a:t>
            </a:r>
          </a:p>
        </p:txBody>
      </p:sp>
      <p:pic>
        <p:nvPicPr>
          <p:cNvPr id="67587" name="Picture 4" descr="Untitl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30573"/>
            <a:ext cx="67056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="1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Magnetostatics</a:t>
            </a:r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E708A8B-4E8C-47AD-BDD6-43E89E3C0ED4}" type="slidenum">
              <a:rPr lang="en-US" altLang="en-US" sz="1400"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90" name="Object 2"/>
              <p:cNvSpPr txBox="1"/>
              <p:nvPr/>
            </p:nvSpPr>
            <p:spPr bwMode="auto">
              <a:xfrm>
                <a:off x="1524000" y="2624228"/>
                <a:ext cx="1320997" cy="81279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590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2624228"/>
                <a:ext cx="1320997" cy="8127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591" name="Object 3"/>
              <p:cNvSpPr txBox="1"/>
              <p:nvPr/>
            </p:nvSpPr>
            <p:spPr bwMode="auto">
              <a:xfrm>
                <a:off x="2969619" y="2602706"/>
                <a:ext cx="1347387" cy="8262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591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9619" y="2602706"/>
                <a:ext cx="1347387" cy="8262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592" name="Object 4"/>
              <p:cNvSpPr txBox="1"/>
              <p:nvPr/>
            </p:nvSpPr>
            <p:spPr bwMode="auto">
              <a:xfrm>
                <a:off x="4619525" y="2602705"/>
                <a:ext cx="1485105" cy="78501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59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9525" y="2602705"/>
                <a:ext cx="1485105" cy="7850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593" name="Object 5"/>
              <p:cNvSpPr txBox="1"/>
              <p:nvPr/>
            </p:nvSpPr>
            <p:spPr bwMode="auto">
              <a:xfrm>
                <a:off x="6399112" y="2464564"/>
                <a:ext cx="1307306" cy="761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59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9112" y="2464564"/>
                <a:ext cx="1307306" cy="7611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 flipV="1">
            <a:off x="2157413" y="4078288"/>
            <a:ext cx="46037" cy="460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3573463" y="4005263"/>
            <a:ext cx="44450" cy="444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 flipV="1">
            <a:off x="5276850" y="4073525"/>
            <a:ext cx="46038" cy="444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 flipV="1">
            <a:off x="7100888" y="3921125"/>
            <a:ext cx="46037" cy="444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598" name="TextBox 2"/>
          <p:cNvSpPr txBox="1">
            <a:spLocks noChangeArrowheads="1"/>
          </p:cNvSpPr>
          <p:nvPr/>
        </p:nvSpPr>
        <p:spPr bwMode="auto">
          <a:xfrm>
            <a:off x="231775" y="6005512"/>
            <a:ext cx="8912225" cy="339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/>
              <a:t>Fields (a) and (b) are </a:t>
            </a:r>
            <a:r>
              <a:rPr lang="en-US" altLang="en-US" sz="1600" b="1" dirty="0" err="1"/>
              <a:t>irrotational</a:t>
            </a:r>
            <a:r>
              <a:rPr lang="en-US" altLang="en-US" sz="1600" b="1" dirty="0"/>
              <a:t>, and fields (a) and (c) are </a:t>
            </a:r>
            <a:r>
              <a:rPr lang="en-US" altLang="en-US" sz="1600" b="1" dirty="0" err="1"/>
              <a:t>divergenceless</a:t>
            </a:r>
            <a:r>
              <a:rPr lang="en-US" altLang="en-US" sz="16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3999" y="2624229"/>
            <a:ext cx="1206001" cy="7634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32519" y="2987614"/>
            <a:ext cx="1159866" cy="3969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19525" y="2592357"/>
            <a:ext cx="1143100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7200"/>
            <a:ext cx="8001000" cy="5668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If       		, then     is said to be </a:t>
            </a:r>
            <a:r>
              <a:rPr lang="en-US" altLang="en-US" sz="2000" b="1" u="sng" dirty="0" err="1">
                <a:solidFill>
                  <a:srgbClr val="0000FF"/>
                </a:solidFill>
                <a:latin typeface="Verdana" pitchFamily="34" charset="0"/>
                <a:ea typeface="ＭＳ Ｐゴシック" pitchFamily="34" charset="-128"/>
              </a:rPr>
              <a:t>diversionless</a:t>
            </a: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Such a field has neither source nor sink of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flux (</a:t>
            </a:r>
            <a:r>
              <a:rPr lang="en-US" altLang="en-US" sz="2000" dirty="0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rPr>
              <a:t>in case (c), field lines form closed loops</a:t>
            </a: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).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000" dirty="0">
              <a:latin typeface="Verdana" pitchFamily="34" charset="0"/>
              <a:ea typeface="ＭＳ Ｐゴシック" pitchFamily="34" charset="-128"/>
            </a:endParaRPr>
          </a:p>
          <a:p>
            <a:pPr mar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Since                     (for any    ), </a:t>
            </a:r>
            <a:r>
              <a:rPr lang="en-US" altLang="en-US" sz="2000" dirty="0">
                <a:solidFill>
                  <a:srgbClr val="0000FF"/>
                </a:solidFill>
                <a:latin typeface="Verdana" pitchFamily="34" charset="0"/>
                <a:ea typeface="ＭＳ Ｐゴシック" pitchFamily="34" charset="-128"/>
              </a:rPr>
              <a:t>a </a:t>
            </a:r>
            <a:r>
              <a:rPr lang="en-US" altLang="en-US" sz="2000" dirty="0" err="1">
                <a:solidFill>
                  <a:srgbClr val="0000FF"/>
                </a:solidFill>
                <a:latin typeface="Verdana" pitchFamily="34" charset="0"/>
                <a:ea typeface="ＭＳ Ｐゴシック" pitchFamily="34" charset="-128"/>
              </a:rPr>
              <a:t>diversionless</a:t>
            </a:r>
            <a:r>
              <a:rPr lang="en-US" altLang="en-US" sz="2000" dirty="0">
                <a:solidFill>
                  <a:srgbClr val="0000FF"/>
                </a:solidFill>
                <a:latin typeface="Verdana" pitchFamily="34" charset="0"/>
                <a:ea typeface="ＭＳ Ｐゴシック" pitchFamily="34" charset="-128"/>
              </a:rPr>
              <a:t> field     </a:t>
            </a:r>
          </a:p>
          <a:p>
            <a:pPr mar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000" dirty="0">
                <a:solidFill>
                  <a:srgbClr val="0000FF"/>
                </a:solidFill>
                <a:latin typeface="Verdana" pitchFamily="34" charset="0"/>
                <a:ea typeface="ＭＳ Ｐゴシック" pitchFamily="34" charset="-128"/>
              </a:rPr>
              <a:t>can be expressed in terms of another vector    (</a:t>
            </a:r>
            <a:r>
              <a:rPr lang="en-US" altLang="en-US" sz="2000" u="sng" dirty="0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rPr>
              <a:t>related to sources</a:t>
            </a:r>
            <a:r>
              <a:rPr lang="en-US" altLang="en-US" sz="2000" dirty="0">
                <a:solidFill>
                  <a:srgbClr val="0000FF"/>
                </a:solidFill>
                <a:latin typeface="Verdana" pitchFamily="34" charset="0"/>
                <a:ea typeface="ＭＳ Ｐゴシック" pitchFamily="34" charset="-128"/>
              </a:rPr>
              <a:t>)</a:t>
            </a: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000" dirty="0">
              <a:latin typeface="Verdana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000" dirty="0">
              <a:latin typeface="Verdana" pitchFamily="34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000" dirty="0">
              <a:latin typeface="Verdana" pitchFamily="34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If               then    is said to be </a:t>
            </a:r>
            <a:r>
              <a:rPr lang="en-US" altLang="en-US" sz="2000" b="1" u="sng" dirty="0">
                <a:solidFill>
                  <a:srgbClr val="0000FF"/>
                </a:solidFill>
                <a:latin typeface="Verdana" pitchFamily="34" charset="0"/>
                <a:ea typeface="ＭＳ Ｐゴシック" pitchFamily="34" charset="-128"/>
              </a:rPr>
              <a:t>irrotational</a:t>
            </a:r>
            <a:r>
              <a:rPr lang="en-US" altLang="en-US" sz="2000" dirty="0">
                <a:solidFill>
                  <a:srgbClr val="0000FF"/>
                </a:solidFill>
                <a:latin typeface="Verdana" pitchFamily="34" charset="0"/>
                <a:ea typeface="ＭＳ Ｐゴシック" pitchFamily="34" charset="-128"/>
              </a:rPr>
              <a:t> (or potential, or conservative).</a:t>
            </a: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 The circulation of    around a closed path is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identically zero (</a:t>
            </a:r>
            <a:r>
              <a:rPr lang="en-US" altLang="en-US" sz="2000" dirty="0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rPr>
              <a:t>see cases (a) and (b)</a:t>
            </a: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).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000" dirty="0">
              <a:latin typeface="Verdana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000" dirty="0">
              <a:latin typeface="Verdana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Since                     (for any scalar V), </a:t>
            </a:r>
            <a:r>
              <a:rPr lang="en-US" altLang="en-US" sz="2000" dirty="0">
                <a:solidFill>
                  <a:srgbClr val="0000FF"/>
                </a:solidFill>
                <a:latin typeface="Verdana" pitchFamily="34" charset="0"/>
                <a:ea typeface="ＭＳ Ｐゴシック" pitchFamily="34" charset="-128"/>
              </a:rPr>
              <a:t>an </a:t>
            </a:r>
            <a:r>
              <a:rPr lang="en-US" altLang="en-US" sz="2000" dirty="0" err="1">
                <a:solidFill>
                  <a:srgbClr val="0000FF"/>
                </a:solidFill>
                <a:latin typeface="Verdana" pitchFamily="34" charset="0"/>
                <a:ea typeface="ＭＳ Ｐゴシック" pitchFamily="34" charset="-128"/>
              </a:rPr>
              <a:t>irrotational</a:t>
            </a:r>
            <a:r>
              <a:rPr lang="en-US" altLang="en-US" sz="2000" dirty="0">
                <a:solidFill>
                  <a:srgbClr val="0000FF"/>
                </a:solidFill>
                <a:latin typeface="Verdana" pitchFamily="34" charset="0"/>
                <a:ea typeface="ＭＳ Ｐゴシック" pitchFamily="34" charset="-128"/>
              </a:rPr>
              <a:t> field     </a:t>
            </a:r>
          </a:p>
          <a:p>
            <a:pPr mar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000" dirty="0">
                <a:solidFill>
                  <a:srgbClr val="0000FF"/>
                </a:solidFill>
                <a:latin typeface="Verdana" pitchFamily="34" charset="0"/>
                <a:ea typeface="ＭＳ Ｐゴシック" pitchFamily="34" charset="-128"/>
              </a:rPr>
              <a:t>can always be expressed in terms of a scalar field V (</a:t>
            </a:r>
            <a:r>
              <a:rPr lang="en-US" altLang="en-US" sz="2000" u="sng" dirty="0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rPr>
              <a:t>related to sources</a:t>
            </a:r>
            <a:r>
              <a:rPr lang="en-US" altLang="en-US" sz="2000" dirty="0">
                <a:solidFill>
                  <a:srgbClr val="0000FF"/>
                </a:solidFill>
                <a:latin typeface="Verdana" pitchFamily="34" charset="0"/>
                <a:ea typeface="ＭＳ Ｐゴシック" pitchFamily="34" charset="-128"/>
              </a:rPr>
              <a:t>)</a:t>
            </a:r>
            <a:r>
              <a:rPr lang="en-US" altLang="en-US" sz="2000" dirty="0">
                <a:latin typeface="Verdana" pitchFamily="34" charset="0"/>
                <a:ea typeface="ＭＳ Ｐゴシック" pitchFamily="34" charset="-128"/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000" dirty="0">
              <a:latin typeface="Verdana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000" dirty="0">
              <a:latin typeface="Verdana" pitchFamily="34" charset="0"/>
              <a:ea typeface="ＭＳ Ｐゴシック" pitchFamily="34" charset="-128"/>
            </a:endParaRPr>
          </a:p>
        </p:txBody>
      </p:sp>
      <p:graphicFrame>
        <p:nvGraphicFramePr>
          <p:cNvPr id="686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780909"/>
              </p:ext>
            </p:extLst>
          </p:nvPr>
        </p:nvGraphicFramePr>
        <p:xfrm>
          <a:off x="1295400" y="430211"/>
          <a:ext cx="10668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86" name="Equation" r:id="rId3" imgW="736600" imgH="228600" progId="Equation.3">
                  <p:embed/>
                </p:oleObj>
              </mc:Choice>
              <mc:Fallback>
                <p:oleObj name="Equation" r:id="rId3" imgW="7366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0211"/>
                        <a:ext cx="1066800" cy="3317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3"/>
          <p:cNvGraphicFramePr>
            <a:graphicFrameLocks noChangeAspect="1"/>
          </p:cNvGraphicFramePr>
          <p:nvPr/>
        </p:nvGraphicFramePr>
        <p:xfrm>
          <a:off x="3429000" y="457200"/>
          <a:ext cx="250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87" name="Equation" r:id="rId5" imgW="177569" imgH="215619" progId="Equation.3">
                  <p:embed/>
                </p:oleObj>
              </mc:Choice>
              <mc:Fallback>
                <p:oleObj name="Equation" r:id="rId5" imgW="177569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57200"/>
                        <a:ext cx="2508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310139"/>
              </p:ext>
            </p:extLst>
          </p:nvPr>
        </p:nvGraphicFramePr>
        <p:xfrm>
          <a:off x="1600200" y="1640804"/>
          <a:ext cx="15240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88" name="Equation" r:id="rId7" imgW="1155700" imgH="254000" progId="Equation.3">
                  <p:embed/>
                </p:oleObj>
              </mc:Choice>
              <mc:Fallback>
                <p:oleObj name="Equation" r:id="rId7" imgW="11557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40804"/>
                        <a:ext cx="1524000" cy="3349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9050">
                        <a:solidFill>
                          <a:srgbClr val="0000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413394"/>
              </p:ext>
            </p:extLst>
          </p:nvPr>
        </p:nvGraphicFramePr>
        <p:xfrm>
          <a:off x="6509543" y="1981200"/>
          <a:ext cx="198438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89" name="Equation" r:id="rId9" imgW="164885" imgH="215619" progId="Equation.3">
                  <p:embed/>
                </p:oleObj>
              </mc:Choice>
              <mc:Fallback>
                <p:oleObj name="Equation" r:id="rId9" imgW="164885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9543" y="1981200"/>
                        <a:ext cx="198438" cy="2603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218102"/>
              </p:ext>
            </p:extLst>
          </p:nvPr>
        </p:nvGraphicFramePr>
        <p:xfrm>
          <a:off x="1143000" y="3423993"/>
          <a:ext cx="1066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90" name="Equation" r:id="rId11" imgW="800100" imgH="228600" progId="Equation.3">
                  <p:embed/>
                </p:oleObj>
              </mc:Choice>
              <mc:Fallback>
                <p:oleObj name="Equation" r:id="rId11" imgW="8001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3993"/>
                        <a:ext cx="1066800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815169"/>
              </p:ext>
            </p:extLst>
          </p:nvPr>
        </p:nvGraphicFramePr>
        <p:xfrm>
          <a:off x="3457133" y="2425394"/>
          <a:ext cx="1520736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91" name="Equation" r:id="rId13" imgW="812447" imgH="228501" progId="Equation.3">
                  <p:embed/>
                </p:oleObj>
              </mc:Choice>
              <mc:Fallback>
                <p:oleObj name="Equation" r:id="rId13" imgW="812447" imgH="22850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133" y="2425394"/>
                        <a:ext cx="1520736" cy="4286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625944"/>
              </p:ext>
            </p:extLst>
          </p:nvPr>
        </p:nvGraphicFramePr>
        <p:xfrm>
          <a:off x="1732085" y="4882234"/>
          <a:ext cx="14478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92" name="Equation" r:id="rId15" imgW="1016000" imgH="241300" progId="Equation.3">
                  <p:embed/>
                </p:oleObj>
              </mc:Choice>
              <mc:Fallback>
                <p:oleObj name="Equation" r:id="rId15" imgW="10160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2085" y="4882234"/>
                        <a:ext cx="1447800" cy="3444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9050">
                        <a:solidFill>
                          <a:srgbClr val="0000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8618" name="Object 9"/>
              <p:cNvSpPr txBox="1"/>
              <p:nvPr/>
            </p:nvSpPr>
            <p:spPr bwMode="auto">
              <a:xfrm>
                <a:off x="3554412" y="5653393"/>
                <a:ext cx="1381567" cy="4843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  <m:r>
                        <a:rPr lang="en-US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m:rPr>
                          <m:sty m:val="p"/>
                        </m:rPr>
                        <a:rPr lang="en-US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8618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4412" y="5653393"/>
                <a:ext cx="1381567" cy="4843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86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528205"/>
              </p:ext>
            </p:extLst>
          </p:nvPr>
        </p:nvGraphicFramePr>
        <p:xfrm>
          <a:off x="5322887" y="3695211"/>
          <a:ext cx="250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93" name="Equation" r:id="rId30" imgW="177569" imgH="215619" progId="Equation.3">
                  <p:embed/>
                </p:oleObj>
              </mc:Choice>
              <mc:Fallback>
                <p:oleObj name="Equation" r:id="rId30" imgW="177569" imgH="21561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7" y="3695211"/>
                        <a:ext cx="250825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528680"/>
              </p:ext>
            </p:extLst>
          </p:nvPr>
        </p:nvGraphicFramePr>
        <p:xfrm>
          <a:off x="2929060" y="3390411"/>
          <a:ext cx="250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94" name="Equation" r:id="rId31" imgW="177569" imgH="215619" progId="Equation.3">
                  <p:embed/>
                </p:oleObj>
              </mc:Choice>
              <mc:Fallback>
                <p:oleObj name="Equation" r:id="rId31" imgW="177569" imgH="21561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060" y="3390411"/>
                        <a:ext cx="250825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820806"/>
              </p:ext>
            </p:extLst>
          </p:nvPr>
        </p:nvGraphicFramePr>
        <p:xfrm>
          <a:off x="7580770" y="1665104"/>
          <a:ext cx="250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95" name="Equation" r:id="rId32" imgW="177569" imgH="215619" progId="Equation.3">
                  <p:embed/>
                </p:oleObj>
              </mc:Choice>
              <mc:Fallback>
                <p:oleObj name="Equation" r:id="rId32" imgW="177569" imgH="21561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770" y="1665104"/>
                        <a:ext cx="250825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296277"/>
              </p:ext>
            </p:extLst>
          </p:nvPr>
        </p:nvGraphicFramePr>
        <p:xfrm>
          <a:off x="8207375" y="4882234"/>
          <a:ext cx="250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96" name="Equation" r:id="rId33" imgW="177569" imgH="215619" progId="Equation.3">
                  <p:embed/>
                </p:oleObj>
              </mc:Choice>
              <mc:Fallback>
                <p:oleObj name="Equation" r:id="rId33" imgW="177569" imgH="21561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75" y="4882234"/>
                        <a:ext cx="250825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61867"/>
              </p:ext>
            </p:extLst>
          </p:nvPr>
        </p:nvGraphicFramePr>
        <p:xfrm>
          <a:off x="4495800" y="1676400"/>
          <a:ext cx="2333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97" name="Equation" r:id="rId34" imgW="164885" imgH="215619" progId="Equation.3">
                  <p:embed/>
                </p:oleObj>
              </mc:Choice>
              <mc:Fallback>
                <p:oleObj name="Equation" r:id="rId34" imgW="164885" imgH="215619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676400"/>
                        <a:ext cx="233363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="1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Magnetostatics</a:t>
            </a:r>
          </a:p>
        </p:txBody>
      </p:sp>
      <p:sp>
        <p:nvSpPr>
          <p:cNvPr id="68625" name="Slide Number Placeholder 1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D832DEB-09EE-4E0A-8331-B31D4C632073}" type="slidenum">
              <a:rPr lang="en-US" altLang="en-US" sz="1400">
                <a:latin typeface="Arial" panose="020B0604020202020204" pitchFamily="34" charset="0"/>
              </a:rPr>
              <a:pPr eaLnBrk="1" hangingPunct="1"/>
              <a:t>24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FBF25D-9AF6-4073-8C6A-CF5B8002E9A4}"/>
              </a:ext>
            </a:extLst>
          </p:cNvPr>
          <p:cNvCxnSpPr/>
          <p:nvPr/>
        </p:nvCxnSpPr>
        <p:spPr>
          <a:xfrm>
            <a:off x="685800" y="3143250"/>
            <a:ext cx="807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A4C3A223-FC02-4C1E-BD4A-701C1CA472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769558"/>
              </p:ext>
            </p:extLst>
          </p:nvPr>
        </p:nvGraphicFramePr>
        <p:xfrm>
          <a:off x="7202044" y="5595751"/>
          <a:ext cx="1589530" cy="555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98" name="Equation" r:id="rId36" imgW="622030" imgH="215806" progId="Equation.3">
                  <p:embed/>
                </p:oleObj>
              </mc:Choice>
              <mc:Fallback>
                <p:oleObj name="Equation" r:id="rId36" imgW="622030" imgH="215806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044" y="5595751"/>
                        <a:ext cx="1589530" cy="555751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0">
            <a:extLst>
              <a:ext uri="{FF2B5EF4-FFF2-40B4-BE49-F238E27FC236}">
                <a16:creationId xmlns:a16="http://schemas.microsoft.com/office/drawing/2014/main" id="{2BC08B1A-706F-43DC-8C58-A3DD3BF7A6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369170"/>
              </p:ext>
            </p:extLst>
          </p:nvPr>
        </p:nvGraphicFramePr>
        <p:xfrm>
          <a:off x="7010399" y="2393107"/>
          <a:ext cx="1781175" cy="493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99" name="Equation" r:id="rId38" imgW="825500" imgH="228600" progId="Equation.3">
                  <p:embed/>
                </p:oleObj>
              </mc:Choice>
              <mc:Fallback>
                <p:oleObj name="Equation" r:id="rId38" imgW="825500" imgH="228600" progId="Equation.3">
                  <p:embed/>
                  <p:pic>
                    <p:nvPicPr>
                      <p:cNvPr id="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399" y="2393107"/>
                        <a:ext cx="1781175" cy="493197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2857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ine 41">
            <a:extLst>
              <a:ext uri="{FF2B5EF4-FFF2-40B4-BE49-F238E27FC236}">
                <a16:creationId xmlns:a16="http://schemas.microsoft.com/office/drawing/2014/main" id="{3C44F656-4D7D-4717-AC0F-F6E1F8FD4E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0175" y="2591290"/>
            <a:ext cx="1497805" cy="714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" name="Line 41">
            <a:extLst>
              <a:ext uri="{FF2B5EF4-FFF2-40B4-BE49-F238E27FC236}">
                <a16:creationId xmlns:a16="http://schemas.microsoft.com/office/drawing/2014/main" id="{9F30B46A-4773-4F7C-A85C-69400DAE5D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5230" y="5805286"/>
            <a:ext cx="1497805" cy="1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AC0EB-6AC9-4DC9-A69D-6BC3EC946CC0}"/>
              </a:ext>
            </a:extLst>
          </p:cNvPr>
          <p:cNvSpPr txBox="1"/>
          <p:nvPr/>
        </p:nvSpPr>
        <p:spPr>
          <a:xfrm>
            <a:off x="1600200" y="2543523"/>
            <a:ext cx="2006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Here, </a:t>
            </a:r>
            <a:r>
              <a:rPr lang="en-US" sz="1800" b="1" dirty="0"/>
              <a:t>A</a:t>
            </a:r>
            <a:r>
              <a:rPr lang="en-US" sz="1800" dirty="0"/>
              <a:t> is an arbitrary vector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86A4C0-8143-40D8-943C-F2A097D5E72B}"/>
              </a:ext>
            </a:extLst>
          </p:cNvPr>
          <p:cNvSpPr txBox="1"/>
          <p:nvPr/>
        </p:nvSpPr>
        <p:spPr>
          <a:xfrm>
            <a:off x="1600200" y="5808768"/>
            <a:ext cx="2421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Here,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is an arbitrary vector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CFC62-006A-469E-9F94-DAA9B5BAA0FE}"/>
              </a:ext>
            </a:extLst>
          </p:cNvPr>
          <p:cNvSpPr txBox="1"/>
          <p:nvPr/>
        </p:nvSpPr>
        <p:spPr>
          <a:xfrm>
            <a:off x="5305290" y="2667215"/>
            <a:ext cx="1377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div</a:t>
            </a:r>
            <a:r>
              <a:rPr lang="en-US" b="1" dirty="0" err="1"/>
              <a:t>B</a:t>
            </a:r>
            <a:r>
              <a:rPr lang="en-US" dirty="0"/>
              <a:t> =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268449-132C-4698-848A-EAEF3C192FE9}"/>
              </a:ext>
            </a:extLst>
          </p:cNvPr>
          <p:cNvSpPr txBox="1"/>
          <p:nvPr/>
        </p:nvSpPr>
        <p:spPr>
          <a:xfrm>
            <a:off x="5035837" y="5768017"/>
            <a:ext cx="1880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dirty="0" err="1"/>
              <a:t>curl</a:t>
            </a:r>
            <a:r>
              <a:rPr lang="en-US" b="1" dirty="0" err="1"/>
              <a:t>E</a:t>
            </a:r>
            <a:r>
              <a:rPr lang="en-US" dirty="0"/>
              <a:t> = 0</a:t>
            </a:r>
          </a:p>
          <a:p>
            <a:r>
              <a:rPr lang="en-US" dirty="0"/>
              <a:t>(statics only)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4" y="217487"/>
            <a:ext cx="8181975" cy="6135688"/>
          </a:xfrm>
          <a:solidFill>
            <a:schemeClr val="bg1"/>
          </a:solidFill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en-US" sz="20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Magnetic Vector Potential</a:t>
            </a:r>
            <a:endParaRPr lang="en-US" altLang="en-US" sz="2000" b="1" dirty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Some electrostatic field problems can be simplified by first</a:t>
            </a:r>
          </a:p>
          <a:p>
            <a:pPr marL="0" indent="0"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finding the electric potential V that is related to the electric field intensity by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Similarly, some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itchFamily="34" charset="-128"/>
              </a:rPr>
              <a:t>magnetostatic field problems </a:t>
            </a:r>
            <a:r>
              <a:rPr lang="en-US" altLang="en-US" sz="2000" dirty="0">
                <a:latin typeface="Verdana" panose="020B0604030504040204" pitchFamily="34" charset="0"/>
              </a:rPr>
              <a:t>can be simplified by first finding the magnetic vector potential    that is related to magnetic flux density    by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Electric and magnetic vector potentials are related to sources: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					  </a:t>
            </a:r>
          </a:p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                                        </a:t>
            </a:r>
            <a:r>
              <a:rPr lang="en-US" altLang="en-US" sz="2000" dirty="0">
                <a:latin typeface="Verdana" panose="020B0604030504040204" pitchFamily="34" charset="0"/>
              </a:rPr>
              <a:t>V</a:t>
            </a:r>
            <a:r>
              <a:rPr lang="en-US" alt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   (electric scalar potential)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      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					 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                                               </a:t>
            </a:r>
            <a:r>
              <a:rPr lang="en-US" alt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(magnetic vector potential</a:t>
            </a:r>
          </a:p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                                                        </a:t>
            </a:r>
            <a:r>
              <a:rPr lang="en-US" altLang="en-US" sz="2000" b="1" u="sng" dirty="0">
                <a:solidFill>
                  <a:srgbClr val="C00000"/>
                </a:solidFill>
                <a:latin typeface="Verdana" panose="020B0604030504040204" pitchFamily="34" charset="0"/>
              </a:rPr>
              <a:t>for line current</a:t>
            </a:r>
            <a:r>
              <a:rPr lang="en-US" alt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)</a:t>
            </a:r>
          </a:p>
        </p:txBody>
      </p:sp>
      <p:graphicFrame>
        <p:nvGraphicFramePr>
          <p:cNvPr id="7066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765982"/>
              </p:ext>
            </p:extLst>
          </p:nvPr>
        </p:nvGraphicFramePr>
        <p:xfrm>
          <a:off x="3647343" y="3055143"/>
          <a:ext cx="18986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00" name="Equation" r:id="rId3" imgW="825500" imgH="228600" progId="Equation.3">
                  <p:embed/>
                </p:oleObj>
              </mc:Choice>
              <mc:Fallback>
                <p:oleObj name="Equation" r:id="rId3" imgW="8255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343" y="3055143"/>
                        <a:ext cx="1898650" cy="527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77652"/>
              </p:ext>
            </p:extLst>
          </p:nvPr>
        </p:nvGraphicFramePr>
        <p:xfrm>
          <a:off x="1680749" y="4222152"/>
          <a:ext cx="243021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01" name="Equation" r:id="rId5" imgW="1473200" imgH="508000" progId="Equation.3">
                  <p:embed/>
                </p:oleObj>
              </mc:Choice>
              <mc:Fallback>
                <p:oleObj name="Equation" r:id="rId5" imgW="1473200" imgH="508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0749" y="4222152"/>
                        <a:ext cx="2430215" cy="8382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491180"/>
              </p:ext>
            </p:extLst>
          </p:nvPr>
        </p:nvGraphicFramePr>
        <p:xfrm>
          <a:off x="1556631" y="5383303"/>
          <a:ext cx="255433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02" name="Equation" r:id="rId7" imgW="1396394" imgH="533169" progId="Equation.3">
                  <p:embed/>
                </p:oleObj>
              </mc:Choice>
              <mc:Fallback>
                <p:oleObj name="Equation" r:id="rId7" imgW="1396394" imgH="53316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631" y="5383303"/>
                        <a:ext cx="2554333" cy="974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984878"/>
              </p:ext>
            </p:extLst>
          </p:nvPr>
        </p:nvGraphicFramePr>
        <p:xfrm>
          <a:off x="5295168" y="2636837"/>
          <a:ext cx="250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03" name="Equation" r:id="rId9" imgW="177569" imgH="215619" progId="Equation.3">
                  <p:embed/>
                </p:oleObj>
              </mc:Choice>
              <mc:Fallback>
                <p:oleObj name="Equation" r:id="rId9" imgW="177569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168" y="2636837"/>
                        <a:ext cx="250825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85941"/>
              </p:ext>
            </p:extLst>
          </p:nvPr>
        </p:nvGraphicFramePr>
        <p:xfrm>
          <a:off x="7900987" y="2332037"/>
          <a:ext cx="250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04" name="Equation" r:id="rId11" imgW="177569" imgH="215619" progId="Equation.3">
                  <p:embed/>
                </p:oleObj>
              </mc:Choice>
              <mc:Fallback>
                <p:oleObj name="Equation" r:id="rId11" imgW="177569" imgH="21561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0987" y="2332037"/>
                        <a:ext cx="250825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472969"/>
              </p:ext>
            </p:extLst>
          </p:nvPr>
        </p:nvGraphicFramePr>
        <p:xfrm>
          <a:off x="4205508" y="5624513"/>
          <a:ext cx="49053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05" name="Equation" r:id="rId13" imgW="355292" imgH="444114" progId="Equation.3">
                  <p:embed/>
                </p:oleObj>
              </mc:Choice>
              <mc:Fallback>
                <p:oleObj name="Equation" r:id="rId13" imgW="355292" imgH="444114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508" y="5624513"/>
                        <a:ext cx="490537" cy="6127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="1" u="sng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pitchFamily="34" charset="-128"/>
              </a:rPr>
              <a:t>Magnetostatics</a:t>
            </a:r>
          </a:p>
        </p:txBody>
      </p:sp>
      <p:sp>
        <p:nvSpPr>
          <p:cNvPr id="70667" name="Slide Number Placeholder 10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5AB7D74-4639-442B-A52A-BB6FCCC1DBD1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25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103FF3A-CA4F-4EB0-8A35-2DE83C4EDC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905782"/>
              </p:ext>
            </p:extLst>
          </p:nvPr>
        </p:nvGraphicFramePr>
        <p:xfrm>
          <a:off x="3744470" y="1407792"/>
          <a:ext cx="1589530" cy="555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06" name="Equation" r:id="rId15" imgW="622030" imgH="215806" progId="Equation.3">
                  <p:embed/>
                </p:oleObj>
              </mc:Choice>
              <mc:Fallback>
                <p:oleObj name="Equation" r:id="rId15" imgW="622030" imgH="215806" progId="Equation.3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A4C3A223-FC02-4C1E-BD4A-701C1CA472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470" y="1407792"/>
                        <a:ext cx="1589530" cy="555751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BC22D58-DB96-4FBC-A0EB-54027C26E24D}"/>
              </a:ext>
            </a:extLst>
          </p:cNvPr>
          <p:cNvSpPr txBox="1"/>
          <p:nvPr/>
        </p:nvSpPr>
        <p:spPr>
          <a:xfrm>
            <a:off x="2519471" y="4802248"/>
            <a:ext cx="30945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V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 bwMode="auto">
          <a:xfrm>
            <a:off x="474663" y="473075"/>
            <a:ext cx="82296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Magnetic Vector Potential</a:t>
            </a:r>
            <a: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/>
            </a:r>
            <a:b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</a:br>
            <a:endParaRPr lang="en-US" altLang="en-US" dirty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The contribution to     from each differential current element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points </a:t>
            </a:r>
            <a:r>
              <a:rPr lang="en-US" alt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in the same direction as the current element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that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produces it.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The use of    provides a powerful, elegant approach to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solving EM problems (it is more convenient to find    by first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finding     in antenna problems).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6F5578-F55D-4FEC-9E0B-4973ADDD3D9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71685" name="Object 4"/>
          <p:cNvGraphicFramePr>
            <a:graphicFrameLocks noChangeAspect="1"/>
          </p:cNvGraphicFramePr>
          <p:nvPr/>
        </p:nvGraphicFramePr>
        <p:xfrm>
          <a:off x="3059113" y="1579563"/>
          <a:ext cx="250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4" name="Equation" r:id="rId3" imgW="177569" imgH="215619" progId="Equation.3">
                  <p:embed/>
                </p:oleObj>
              </mc:Choice>
              <mc:Fallback>
                <p:oleObj name="Equation" r:id="rId3" imgW="177569" imgH="215619" progId="Equation.3">
                  <p:embed/>
                  <p:pic>
                    <p:nvPicPr>
                      <p:cNvPr id="7168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579563"/>
                        <a:ext cx="250825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5"/>
          <p:cNvGraphicFramePr>
            <a:graphicFrameLocks noChangeAspect="1"/>
          </p:cNvGraphicFramePr>
          <p:nvPr/>
        </p:nvGraphicFramePr>
        <p:xfrm>
          <a:off x="1919288" y="2955925"/>
          <a:ext cx="250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5" name="Equation" r:id="rId5" imgW="177569" imgH="215619" progId="Equation.3">
                  <p:embed/>
                </p:oleObj>
              </mc:Choice>
              <mc:Fallback>
                <p:oleObj name="Equation" r:id="rId5" imgW="177569" imgH="215619" progId="Equation.3">
                  <p:embed/>
                  <p:pic>
                    <p:nvPicPr>
                      <p:cNvPr id="7168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2955925"/>
                        <a:ext cx="250825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7"/>
          <p:cNvGraphicFramePr>
            <a:graphicFrameLocks noChangeAspect="1"/>
          </p:cNvGraphicFramePr>
          <p:nvPr/>
        </p:nvGraphicFramePr>
        <p:xfrm>
          <a:off x="1520825" y="3608388"/>
          <a:ext cx="250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6" name="Equation" r:id="rId6" imgW="177569" imgH="215619" progId="Equation.3">
                  <p:embed/>
                </p:oleObj>
              </mc:Choice>
              <mc:Fallback>
                <p:oleObj name="Equation" r:id="rId6" imgW="177569" imgH="215619" progId="Equation.3">
                  <p:embed/>
                  <p:pic>
                    <p:nvPicPr>
                      <p:cNvPr id="716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3608388"/>
                        <a:ext cx="250825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8" name="Object 8"/>
          <p:cNvGraphicFramePr>
            <a:graphicFrameLocks noChangeAspect="1"/>
          </p:cNvGraphicFramePr>
          <p:nvPr/>
        </p:nvGraphicFramePr>
        <p:xfrm>
          <a:off x="7018338" y="3286125"/>
          <a:ext cx="250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7" name="Equation" r:id="rId7" imgW="177569" imgH="215619" progId="Equation.3">
                  <p:embed/>
                </p:oleObj>
              </mc:Choice>
              <mc:Fallback>
                <p:oleObj name="Equation" r:id="rId7" imgW="177569" imgH="215619" progId="Equation.3">
                  <p:embed/>
                  <p:pic>
                    <p:nvPicPr>
                      <p:cNvPr id="716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338" y="3286125"/>
                        <a:ext cx="250825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9" name="Object 9"/>
          <p:cNvGraphicFramePr>
            <a:graphicFrameLocks noChangeAspect="1"/>
          </p:cNvGraphicFramePr>
          <p:nvPr/>
        </p:nvGraphicFramePr>
        <p:xfrm>
          <a:off x="1799737" y="4878052"/>
          <a:ext cx="2585213" cy="986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8" name="Equation" r:id="rId9" imgW="1396394" imgH="533169" progId="Equation.3">
                  <p:embed/>
                </p:oleObj>
              </mc:Choice>
              <mc:Fallback>
                <p:oleObj name="Equation" r:id="rId9" imgW="1396394" imgH="533169" progId="Equation.3">
                  <p:embed/>
                  <p:pic>
                    <p:nvPicPr>
                      <p:cNvPr id="716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737" y="4878052"/>
                        <a:ext cx="2585213" cy="9865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0" name="Object 10"/>
          <p:cNvGraphicFramePr>
            <a:graphicFrameLocks noChangeAspect="1"/>
          </p:cNvGraphicFramePr>
          <p:nvPr/>
        </p:nvGraphicFramePr>
        <p:xfrm>
          <a:off x="5541224" y="5056525"/>
          <a:ext cx="2089982" cy="578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9" name="Equation" r:id="rId11" imgW="825500" imgH="228600" progId="Equation.3">
                  <p:embed/>
                </p:oleObj>
              </mc:Choice>
              <mc:Fallback>
                <p:oleObj name="Equation" r:id="rId11" imgW="825500" imgH="228600" progId="Equation.3">
                  <p:embed/>
                  <p:pic>
                    <p:nvPicPr>
                      <p:cNvPr id="716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224" y="5056525"/>
                        <a:ext cx="2089982" cy="57870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29635" y="4416395"/>
            <a:ext cx="112541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Step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33820" y="4565591"/>
            <a:ext cx="1104790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4182308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476250"/>
            <a:ext cx="8077200" cy="559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en-US" sz="24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Magnetic Flux Density and Total Flux</a:t>
            </a:r>
          </a:p>
          <a:p>
            <a:pPr algn="ctr" eaLnBrk="1" hangingPunct="1">
              <a:buFontTx/>
              <a:buNone/>
            </a:pPr>
            <a:endParaRPr lang="en-US" altLang="en-US" sz="2000" u="sng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The magnetic flux density vector is related to the magnetic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field intensity     by the following equation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      			    T (tesla) or Wb/m</a:t>
            </a:r>
            <a:r>
              <a:rPr lang="en-US" altLang="en-US" sz="2000" baseline="30000" dirty="0">
                <a:latin typeface="Verdana" panose="020B0604030504040204" pitchFamily="34" charset="0"/>
              </a:rPr>
              <a:t>2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where      is the </a:t>
            </a:r>
            <a:r>
              <a:rPr lang="en-US" altLang="en-US" sz="2000" u="sng" dirty="0">
                <a:latin typeface="Verdana" panose="020B0604030504040204" pitchFamily="34" charset="0"/>
              </a:rPr>
              <a:t>permeability</a:t>
            </a:r>
            <a:r>
              <a:rPr lang="en-US" altLang="en-US" sz="2000" dirty="0">
                <a:latin typeface="Verdana" panose="020B0604030504040204" pitchFamily="34" charset="0"/>
              </a:rPr>
              <a:t> of the medium. </a:t>
            </a:r>
            <a:r>
              <a:rPr lang="en-US" altLang="en-US" sz="2000" dirty="0">
                <a:solidFill>
                  <a:srgbClr val="C00000"/>
                </a:solidFill>
                <a:latin typeface="Verdana" panose="020B0604030504040204" pitchFamily="34" charset="0"/>
              </a:rPr>
              <a:t>Except for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Verdana" panose="020B0604030504040204" pitchFamily="34" charset="0"/>
              </a:rPr>
              <a:t>ferromagnetic materials (such as cobalt, nickel, and iron),</a:t>
            </a:r>
          </a:p>
          <a:p>
            <a:pPr marL="0" indent="0"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most materials have values of     very nearly equal to that for vacuum,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				     H/m        (henry per meter)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The magnetic flux through a given surface S is given by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					  </a:t>
            </a:r>
            <a:r>
              <a:rPr lang="en-US" altLang="en-US" sz="2000" dirty="0" err="1">
                <a:latin typeface="Verdana" panose="020B0604030504040204" pitchFamily="34" charset="0"/>
              </a:rPr>
              <a:t>Wb</a:t>
            </a:r>
            <a:r>
              <a:rPr lang="en-US" altLang="en-US" sz="2000" dirty="0">
                <a:latin typeface="Verdana" panose="020B0604030504040204" pitchFamily="34" charset="0"/>
              </a:rPr>
              <a:t> (weber)</a:t>
            </a:r>
          </a:p>
        </p:txBody>
      </p:sp>
      <p:graphicFrame>
        <p:nvGraphicFramePr>
          <p:cNvPr id="62467" name="Object 2"/>
          <p:cNvGraphicFramePr>
            <a:graphicFrameLocks noChangeAspect="1"/>
          </p:cNvGraphicFramePr>
          <p:nvPr/>
        </p:nvGraphicFramePr>
        <p:xfrm>
          <a:off x="2514600" y="1676400"/>
          <a:ext cx="24130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6" name="Equation" r:id="rId3" imgW="190335" imgH="215713" progId="Equation.3">
                  <p:embed/>
                </p:oleObj>
              </mc:Choice>
              <mc:Fallback>
                <p:oleObj name="Equation" r:id="rId3" imgW="190335" imgH="215713" progId="Equation.3">
                  <p:embed/>
                  <p:pic>
                    <p:nvPicPr>
                      <p:cNvPr id="6246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676400"/>
                        <a:ext cx="241300" cy="2746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3"/>
          <p:cNvGraphicFramePr>
            <a:graphicFrameLocks noChangeAspect="1"/>
          </p:cNvGraphicFramePr>
          <p:nvPr/>
        </p:nvGraphicFramePr>
        <p:xfrm>
          <a:off x="3565524" y="2235995"/>
          <a:ext cx="13208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7" name="Equation" r:id="rId5" imgW="698197" imgH="253890" progId="Equation.3">
                  <p:embed/>
                </p:oleObj>
              </mc:Choice>
              <mc:Fallback>
                <p:oleObj name="Equation" r:id="rId5" imgW="698197" imgH="253890" progId="Equation.3">
                  <p:embed/>
                  <p:pic>
                    <p:nvPicPr>
                      <p:cNvPr id="6246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4" y="2235995"/>
                        <a:ext cx="1320800" cy="4794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4"/>
          <p:cNvGraphicFramePr>
            <a:graphicFrameLocks noChangeAspect="1"/>
          </p:cNvGraphicFramePr>
          <p:nvPr/>
        </p:nvGraphicFramePr>
        <p:xfrm>
          <a:off x="1600200" y="2819400"/>
          <a:ext cx="2381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8" name="Equation" r:id="rId7" imgW="139579" imgH="177646" progId="Equation.3">
                  <p:embed/>
                </p:oleObj>
              </mc:Choice>
              <mc:Fallback>
                <p:oleObj name="Equation" r:id="rId7" imgW="139579" imgH="177646" progId="Equation.3">
                  <p:embed/>
                  <p:pic>
                    <p:nvPicPr>
                      <p:cNvPr id="6246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19400"/>
                        <a:ext cx="238125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5"/>
          <p:cNvGraphicFramePr>
            <a:graphicFrameLocks noChangeAspect="1"/>
          </p:cNvGraphicFramePr>
          <p:nvPr/>
        </p:nvGraphicFramePr>
        <p:xfrm>
          <a:off x="2878138" y="4129088"/>
          <a:ext cx="17891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9" name="Equation" r:id="rId9" imgW="977900" imgH="241300" progId="Equation.3">
                  <p:embed/>
                </p:oleObj>
              </mc:Choice>
              <mc:Fallback>
                <p:oleObj name="Equation" r:id="rId9" imgW="977900" imgH="241300" progId="Equation.3">
                  <p:embed/>
                  <p:pic>
                    <p:nvPicPr>
                      <p:cNvPr id="624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4129088"/>
                        <a:ext cx="1789112" cy="441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6"/>
          <p:cNvGraphicFramePr>
            <a:graphicFrameLocks noChangeAspect="1"/>
          </p:cNvGraphicFramePr>
          <p:nvPr/>
        </p:nvGraphicFramePr>
        <p:xfrm>
          <a:off x="3446462" y="5434014"/>
          <a:ext cx="1754187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0" name="Equation" r:id="rId11" imgW="1028700" imgH="381000" progId="Equation.3">
                  <p:embed/>
                </p:oleObj>
              </mc:Choice>
              <mc:Fallback>
                <p:oleObj name="Equation" r:id="rId11" imgW="1028700" imgH="381000" progId="Equation.3">
                  <p:embed/>
                  <p:pic>
                    <p:nvPicPr>
                      <p:cNvPr id="6247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2" y="5434014"/>
                        <a:ext cx="1754187" cy="6524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7"/>
          <p:cNvGraphicFramePr>
            <a:graphicFrameLocks noChangeAspect="1"/>
          </p:cNvGraphicFramePr>
          <p:nvPr/>
        </p:nvGraphicFramePr>
        <p:xfrm>
          <a:off x="4648199" y="3540126"/>
          <a:ext cx="2381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1" name="Equation" r:id="rId13" imgW="139579" imgH="177646" progId="Equation.3">
                  <p:embed/>
                </p:oleObj>
              </mc:Choice>
              <mc:Fallback>
                <p:oleObj name="Equation" r:id="rId13" imgW="139579" imgH="177646" progId="Equation.3">
                  <p:embed/>
                  <p:pic>
                    <p:nvPicPr>
                      <p:cNvPr id="6247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199" y="3540126"/>
                        <a:ext cx="238125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Magnetostatics</a:t>
            </a:r>
          </a:p>
        </p:txBody>
      </p:sp>
      <p:sp>
        <p:nvSpPr>
          <p:cNvPr id="62474" name="Slide Number Placeholder 9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3DBB01-E20E-4241-AAA4-D4AF290C92F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724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4714" y="1717244"/>
            <a:ext cx="73277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4. MAGNETOSTATICS - 5 lectures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Biot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-Savart law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4572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- Curl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4572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- Magnetic vector potential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	- Ampere's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law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prstClr val="black"/>
                </a:solidFill>
                <a:latin typeface="CG Times"/>
                <a:ea typeface="SimSun" panose="02010600030101010101" pitchFamily="2" charset="-122"/>
              </a:rPr>
              <a:t>    - </a:t>
            </a:r>
            <a:r>
              <a:rPr lang="en-US" sz="3200" dirty="0">
                <a:solidFill>
                  <a:prstClr val="black"/>
                </a:solidFill>
                <a:latin typeface="CG Times"/>
                <a:ea typeface="SimSun" panose="02010600030101010101" pitchFamily="2" charset="-122"/>
              </a:rPr>
              <a:t>Magnetic force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	- Magnetic field boundary conditions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551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501650"/>
            <a:ext cx="8077200" cy="5975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Verdana" panose="020B0604030504040204" pitchFamily="34" charset="0"/>
              </a:rPr>
              <a:t>Stokes’ theorem </a:t>
            </a:r>
            <a:r>
              <a:rPr lang="en-US" altLang="en-US" sz="2000" dirty="0">
                <a:latin typeface="Verdana" panose="020B0604030504040204" pitchFamily="34" charset="0"/>
              </a:rPr>
              <a:t>converts a </a:t>
            </a:r>
            <a:r>
              <a:rPr lang="en-US" altLang="en-US" sz="2000" u="sng" dirty="0">
                <a:solidFill>
                  <a:srgbClr val="0000FF"/>
                </a:solidFill>
                <a:latin typeface="Verdana" panose="020B0604030504040204" pitchFamily="34" charset="0"/>
              </a:rPr>
              <a:t>surface integral of the curl</a:t>
            </a:r>
            <a:r>
              <a:rPr lang="en-US" altLang="en-US" sz="2000" dirty="0">
                <a:latin typeface="Verdana" panose="020B0604030504040204" pitchFamily="34" charset="0"/>
              </a:rPr>
              <a:t> of a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vector to a </a:t>
            </a:r>
            <a:r>
              <a:rPr lang="en-US" altLang="en-US" sz="2000" dirty="0">
                <a:solidFill>
                  <a:srgbClr val="0000FF"/>
                </a:solidFill>
                <a:latin typeface="Verdana" panose="020B0604030504040204" pitchFamily="34" charset="0"/>
              </a:rPr>
              <a:t>line integral of the vector</a:t>
            </a:r>
            <a:r>
              <a:rPr lang="en-US" altLang="en-US" sz="2000" dirty="0">
                <a:latin typeface="Verdana" panose="020B0604030504040204" pitchFamily="34" charset="0"/>
              </a:rPr>
              <a:t>, and vice versa.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(The </a:t>
            </a:r>
            <a:r>
              <a:rPr lang="en-US" altLang="en-US" sz="2000" dirty="0">
                <a:solidFill>
                  <a:srgbClr val="C00000"/>
                </a:solidFill>
                <a:latin typeface="Verdana" panose="020B0604030504040204" pitchFamily="34" charset="0"/>
              </a:rPr>
              <a:t>divergence theorem </a:t>
            </a:r>
            <a:r>
              <a:rPr lang="en-US" altLang="en-US" sz="2000" dirty="0">
                <a:latin typeface="Verdana" panose="020B0604030504040204" pitchFamily="34" charset="0"/>
              </a:rPr>
              <a:t>relates a </a:t>
            </a:r>
            <a:r>
              <a:rPr lang="en-US" altLang="en-US" sz="2000" dirty="0">
                <a:solidFill>
                  <a:srgbClr val="C00000"/>
                </a:solidFill>
                <a:latin typeface="Verdana" panose="020B0604030504040204" pitchFamily="34" charset="0"/>
              </a:rPr>
              <a:t>volume integral of the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Verdana" panose="020B0604030504040204" pitchFamily="34" charset="0"/>
              </a:rPr>
              <a:t>divergence</a:t>
            </a:r>
            <a:r>
              <a:rPr lang="en-US" altLang="en-US" sz="2000" dirty="0">
                <a:latin typeface="Verdana" panose="020B0604030504040204" pitchFamily="34" charset="0"/>
              </a:rPr>
              <a:t> of a vector to a </a:t>
            </a:r>
            <a:r>
              <a:rPr lang="en-US" altLang="en-US" sz="2000" dirty="0">
                <a:solidFill>
                  <a:srgbClr val="C00000"/>
                </a:solidFill>
                <a:latin typeface="Verdana" panose="020B0604030504040204" pitchFamily="34" charset="0"/>
              </a:rPr>
              <a:t>surface integral of the vector</a:t>
            </a:r>
            <a:r>
              <a:rPr lang="en-US" altLang="en-US" sz="2000" dirty="0">
                <a:latin typeface="Verdana" panose="020B0604030504040204" pitchFamily="34" charset="0"/>
              </a:rPr>
              <a:t>, and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vice versa).</a:t>
            </a:r>
          </a:p>
        </p:txBody>
      </p:sp>
      <p:graphicFrame>
        <p:nvGraphicFramePr>
          <p:cNvPr id="7270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157238"/>
              </p:ext>
            </p:extLst>
          </p:nvPr>
        </p:nvGraphicFramePr>
        <p:xfrm>
          <a:off x="3794125" y="5688013"/>
          <a:ext cx="224313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39" name="Equation" r:id="rId3" imgW="1282700" imgH="381000" progId="Equation.3">
                  <p:embed/>
                </p:oleObj>
              </mc:Choice>
              <mc:Fallback>
                <p:oleObj name="Equation" r:id="rId3" imgW="1282700" imgH="381000" progId="Equation.3">
                  <p:embed/>
                  <p:pic>
                    <p:nvPicPr>
                      <p:cNvPr id="7270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5688013"/>
                        <a:ext cx="2243138" cy="6651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708" name="Picture 6" descr="Untitled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474663"/>
            <a:ext cx="444341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4221163" y="32988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2710" name="Text Box 8"/>
          <p:cNvSpPr txBox="1">
            <a:spLocks noChangeArrowheads="1"/>
          </p:cNvSpPr>
          <p:nvPr/>
        </p:nvSpPr>
        <p:spPr bwMode="auto">
          <a:xfrm>
            <a:off x="619125" y="3064470"/>
            <a:ext cx="41973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The direction of integration around L is related to the direction of       by the </a:t>
            </a:r>
            <a:r>
              <a: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right-hand rule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.</a:t>
            </a:r>
            <a:endParaRPr kumimoji="0" lang="en-US" altLang="en-US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ＭＳ Ｐゴシック" pitchFamily="34" charset="-128"/>
                <a:cs typeface="+mn-cs"/>
              </a:rPr>
              <a:t>Magnetostatics</a:t>
            </a:r>
          </a:p>
        </p:txBody>
      </p:sp>
      <p:sp>
        <p:nvSpPr>
          <p:cNvPr id="72712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7F28F8-2279-44B7-A7CA-E52B25BD41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02" y="2767013"/>
            <a:ext cx="3973646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4217" y="130473"/>
            <a:ext cx="308610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Stokes’ Theorem</a:t>
            </a:r>
          </a:p>
        </p:txBody>
      </p:sp>
      <p:graphicFrame>
        <p:nvGraphicFramePr>
          <p:cNvPr id="727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975065"/>
              </p:ext>
            </p:extLst>
          </p:nvPr>
        </p:nvGraphicFramePr>
        <p:xfrm>
          <a:off x="5075238" y="3458205"/>
          <a:ext cx="358775" cy="290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40" name="Equation" r:id="rId7" imgW="139579" imgH="164957" progId="Equation.3">
                  <p:embed/>
                </p:oleObj>
              </mc:Choice>
              <mc:Fallback>
                <p:oleObj name="Equation" r:id="rId7" imgW="139579" imgH="164957" progId="Equation.3">
                  <p:embed/>
                  <p:pic>
                    <p:nvPicPr>
                      <p:cNvPr id="727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3458205"/>
                        <a:ext cx="358775" cy="29084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6" name="TextBox 3"/>
          <p:cNvSpPr txBox="1">
            <a:spLocks noChangeArrowheads="1"/>
          </p:cNvSpPr>
          <p:nvPr/>
        </p:nvSpPr>
        <p:spPr bwMode="auto">
          <a:xfrm>
            <a:off x="5360988" y="936625"/>
            <a:ext cx="372268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The circulation of     around a closed path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L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is equal to the surface integral of the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curl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of     over the </a:t>
            </a: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open</a:t>
            </a: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surface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 bounded by L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.</a:t>
            </a:r>
          </a:p>
        </p:txBody>
      </p:sp>
      <p:graphicFrame>
        <p:nvGraphicFramePr>
          <p:cNvPr id="727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634410"/>
              </p:ext>
            </p:extLst>
          </p:nvPr>
        </p:nvGraphicFramePr>
        <p:xfrm>
          <a:off x="7775575" y="936625"/>
          <a:ext cx="250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41" name="Equation" r:id="rId9" imgW="177569" imgH="215619" progId="Equation.3">
                  <p:embed/>
                </p:oleObj>
              </mc:Choice>
              <mc:Fallback>
                <p:oleObj name="Equation" r:id="rId9" imgW="177569" imgH="215619" progId="Equation.3">
                  <p:embed/>
                  <p:pic>
                    <p:nvPicPr>
                      <p:cNvPr id="727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936625"/>
                        <a:ext cx="250825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45128"/>
              </p:ext>
            </p:extLst>
          </p:nvPr>
        </p:nvGraphicFramePr>
        <p:xfrm>
          <a:off x="6407150" y="1885950"/>
          <a:ext cx="250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42" name="Equation" r:id="rId11" imgW="177569" imgH="215619" progId="Equation.3">
                  <p:embed/>
                </p:oleObj>
              </mc:Choice>
              <mc:Fallback>
                <p:oleObj name="Equation" r:id="rId11" imgW="177569" imgH="215619" progId="Equation.3">
                  <p:embed/>
                  <p:pic>
                    <p:nvPicPr>
                      <p:cNvPr id="727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1885950"/>
                        <a:ext cx="250825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471227"/>
              </p:ext>
            </p:extLst>
          </p:nvPr>
        </p:nvGraphicFramePr>
        <p:xfrm>
          <a:off x="4212001" y="3351213"/>
          <a:ext cx="3016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43" name="Equation" r:id="rId12" imgW="241195" imgH="241195" progId="Equation.3">
                  <p:embed/>
                </p:oleObj>
              </mc:Choice>
              <mc:Fallback>
                <p:oleObj name="Equation" r:id="rId12" imgW="241195" imgH="241195" progId="Equation.3">
                  <p:embed/>
                  <p:pic>
                    <p:nvPicPr>
                      <p:cNvPr id="727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001" y="3351213"/>
                        <a:ext cx="301625" cy="336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318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33D256-A41E-4CD9-BD56-133E125E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9050"/>
            <a:ext cx="8372475" cy="6229350"/>
          </a:xfrm>
        </p:spPr>
        <p:txBody>
          <a:bodyPr/>
          <a:lstStyle/>
          <a:p>
            <a:pPr algn="l"/>
            <a:r>
              <a:rPr lang="en-US" sz="24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en-US" sz="24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READING ASSIGNMENT FOR SECTION 4 </a:t>
            </a:r>
            <a:br>
              <a:rPr lang="en-US" sz="24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Magnetostatics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)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  </a:t>
            </a:r>
            <a:br>
              <a:rPr lang="en-US" sz="28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r>
              <a:rPr lang="en-US" sz="28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en-US" sz="2800" b="0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u="sng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Textbook (</a:t>
            </a:r>
            <a:r>
              <a:rPr lang="en-US" sz="2400" b="1" i="0" u="sng" dirty="0" err="1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Ulaby</a:t>
            </a:r>
            <a:r>
              <a:rPr lang="en-US" sz="2400" b="1" i="0" u="sng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lang="en-US" sz="2400" b="1" i="0" u="sng" dirty="0" err="1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Ravaioli</a:t>
            </a:r>
            <a:r>
              <a:rPr lang="en-US" sz="2400" b="1" i="0" u="sng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): </a:t>
            </a:r>
            <a: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In Ch. 5, Sections 5.1-5.4, 5.6, Chapter 5 Summary (pp. 272-273)</a:t>
            </a:r>
            <a:b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u="sng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Examples</a:t>
            </a:r>
            <a: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: 5-1 to 5-6</a:t>
            </a:r>
            <a:b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u="sng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Exercises</a:t>
            </a:r>
            <a: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: 5-1 to 5-10 and 5-12</a:t>
            </a:r>
            <a:b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u="sng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Course Packet (Lecture Slides, http://www.rakov.ece.ufl.edu/teaching/3472.html):</a:t>
            </a:r>
            <a: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Magnetostatics</a:t>
            </a:r>
            <a:b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r>
              <a:rPr lang="en-US" sz="28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en-US" sz="28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u="sng" dirty="0">
                <a:solidFill>
                  <a:srgbClr val="C00000"/>
                </a:solidFill>
                <a:effectLst/>
                <a:latin typeface="Segoe UI" panose="020B0502040204020203" pitchFamily="34" charset="0"/>
              </a:rPr>
              <a:t>HA4 (take-home Test 4) 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Segoe UI" panose="020B0502040204020203" pitchFamily="34" charset="0"/>
              </a:rPr>
              <a:t>will be given on Nov. 2 (M) between 1 and 2 p.m.; HW4 is to be turned in via Canvas </a:t>
            </a:r>
            <a:r>
              <a:rPr lang="en-US" sz="2400" b="1" i="0" u="sng" dirty="0">
                <a:solidFill>
                  <a:srgbClr val="C00000"/>
                </a:solidFill>
                <a:effectLst/>
                <a:latin typeface="Segoe UI" panose="020B0502040204020203" pitchFamily="34" charset="0"/>
              </a:rPr>
              <a:t>not later than Nov. 4 (W), 11:45 a.m.</a:t>
            </a:r>
            <a:r>
              <a:rPr lang="en-US" sz="2400" b="0" i="0" u="sng" dirty="0">
                <a:solidFill>
                  <a:srgbClr val="C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en-US" sz="2400" b="0" i="0" u="sng" dirty="0">
                <a:solidFill>
                  <a:srgbClr val="C00000"/>
                </a:solidFill>
                <a:effectLst/>
                <a:latin typeface="Segoe UI" panose="020B0502040204020203" pitchFamily="34" charset="0"/>
              </a:rPr>
            </a:br>
            <a:endParaRPr lang="en-US" sz="2400" u="sng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54538-EC34-4DE6-9DD9-9D79EBA2D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2F2B1-2DFA-4C41-9B26-BF9B33881A8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995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" y="361950"/>
            <a:ext cx="542448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ＭＳ Ｐゴシック" pitchFamily="34" charset="-128"/>
                <a:cs typeface="+mn-cs"/>
              </a:rPr>
              <a:t>Magnetostatics</a:t>
            </a:r>
          </a:p>
        </p:txBody>
      </p:sp>
      <p:graphicFrame>
        <p:nvGraphicFramePr>
          <p:cNvPr id="737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927164"/>
              </p:ext>
            </p:extLst>
          </p:nvPr>
        </p:nvGraphicFramePr>
        <p:xfrm>
          <a:off x="5241696" y="2086820"/>
          <a:ext cx="3784369" cy="908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90" name="Equation" r:id="rId4" imgW="1371600" imgH="330200" progId="Equation.3">
                  <p:embed/>
                </p:oleObj>
              </mc:Choice>
              <mc:Fallback>
                <p:oleObj name="Equation" r:id="rId4" imgW="1371600" imgH="330200" progId="Equation.3">
                  <p:embed/>
                  <p:pic>
                    <p:nvPicPr>
                      <p:cNvPr id="737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696" y="2086820"/>
                        <a:ext cx="3784369" cy="90824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3"/>
          <p:cNvGraphicFramePr>
            <a:graphicFrameLocks noChangeAspect="1"/>
          </p:cNvGraphicFramePr>
          <p:nvPr/>
        </p:nvGraphicFramePr>
        <p:xfrm>
          <a:off x="6554788" y="4025900"/>
          <a:ext cx="112712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91" name="Equation" r:id="rId6" imgW="76200" imgH="127000" progId="Equation.3">
                  <p:embed/>
                </p:oleObj>
              </mc:Choice>
              <mc:Fallback>
                <p:oleObj name="Equation" r:id="rId6" imgW="76200" imgH="127000" progId="Equation.3">
                  <p:embed/>
                  <p:pic>
                    <p:nvPicPr>
                      <p:cNvPr id="7373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8" y="4025900"/>
                        <a:ext cx="112712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TextBox 6"/>
          <p:cNvSpPr txBox="1">
            <a:spLocks noChangeArrowheads="1"/>
          </p:cNvSpPr>
          <p:nvPr/>
        </p:nvSpPr>
        <p:spPr bwMode="auto">
          <a:xfrm>
            <a:off x="701214" y="5561479"/>
            <a:ext cx="1623680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Surface S2 (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circular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)</a:t>
            </a:r>
          </a:p>
        </p:txBody>
      </p:sp>
      <p:cxnSp>
        <p:nvCxnSpPr>
          <p:cNvPr id="73735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1394158" y="5048250"/>
            <a:ext cx="596900" cy="520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36" name="Slide Number Placeholder 9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FFE870-D10B-44B4-A7B7-5A809353728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737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386642"/>
              </p:ext>
            </p:extLst>
          </p:nvPr>
        </p:nvGraphicFramePr>
        <p:xfrm>
          <a:off x="5256923" y="2909666"/>
          <a:ext cx="220479" cy="256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92" name="Equation" r:id="rId8" imgW="139579" imgH="164957" progId="Equation.3">
                  <p:embed/>
                </p:oleObj>
              </mc:Choice>
              <mc:Fallback>
                <p:oleObj name="Equation" r:id="rId8" imgW="139579" imgH="164957" progId="Equation.3">
                  <p:embed/>
                  <p:pic>
                    <p:nvPicPr>
                      <p:cNvPr id="737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923" y="2909666"/>
                        <a:ext cx="220479" cy="2565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215146"/>
              </p:ext>
            </p:extLst>
          </p:nvPr>
        </p:nvGraphicFramePr>
        <p:xfrm>
          <a:off x="5460674" y="1431164"/>
          <a:ext cx="1745516" cy="484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93" name="Equation" r:id="rId10" imgW="825500" imgH="228600" progId="Equation.3">
                  <p:embed/>
                </p:oleObj>
              </mc:Choice>
              <mc:Fallback>
                <p:oleObj name="Equation" r:id="rId10" imgW="825500" imgH="228600" progId="Equation.3">
                  <p:embed/>
                  <p:pic>
                    <p:nvPicPr>
                      <p:cNvPr id="7373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0674" y="1431164"/>
                        <a:ext cx="1745516" cy="48454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9" name="TextBox 2"/>
          <p:cNvSpPr txBox="1">
            <a:spLocks noChangeArrowheads="1"/>
          </p:cNvSpPr>
          <p:nvPr/>
        </p:nvSpPr>
        <p:spPr bwMode="auto">
          <a:xfrm>
            <a:off x="5477402" y="4656031"/>
            <a:ext cx="34575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The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total magnetic flux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through S</a:t>
            </a:r>
            <a:r>
              <a:rPr kumimoji="0" lang="en-US" altLang="en-US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1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and S</a:t>
            </a:r>
            <a:r>
              <a:rPr kumimoji="0" lang="en-US" altLang="en-US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2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(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both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bounded by L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) is the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same and equal to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circulation of     over L.</a:t>
            </a:r>
          </a:p>
        </p:txBody>
      </p:sp>
      <p:graphicFrame>
        <p:nvGraphicFramePr>
          <p:cNvPr id="737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685229"/>
              </p:ext>
            </p:extLst>
          </p:nvPr>
        </p:nvGraphicFramePr>
        <p:xfrm>
          <a:off x="7321138" y="5881060"/>
          <a:ext cx="262516" cy="319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94" name="Equation" r:id="rId12" imgW="177569" imgH="215619" progId="Equation.3">
                  <p:embed/>
                </p:oleObj>
              </mc:Choice>
              <mc:Fallback>
                <p:oleObj name="Equation" r:id="rId12" imgW="177569" imgH="215619" progId="Equation.3">
                  <p:embed/>
                  <p:pic>
                    <p:nvPicPr>
                      <p:cNvPr id="737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138" y="5881060"/>
                        <a:ext cx="262516" cy="31994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1" name="TextBox 5"/>
          <p:cNvSpPr txBox="1">
            <a:spLocks noChangeArrowheads="1"/>
          </p:cNvSpPr>
          <p:nvPr/>
        </p:nvSpPr>
        <p:spPr bwMode="auto">
          <a:xfrm>
            <a:off x="1952958" y="25748"/>
            <a:ext cx="6530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Total magnetic flux through surface 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136CD8-C186-4BFA-9CE3-B8B954331EFA}"/>
              </a:ext>
            </a:extLst>
          </p:cNvPr>
          <p:cNvSpPr txBox="1"/>
          <p:nvPr/>
        </p:nvSpPr>
        <p:spPr>
          <a:xfrm>
            <a:off x="4866878" y="3744327"/>
            <a:ext cx="2667398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Surface S1 (</a:t>
            </a:r>
            <a:r>
              <a:rPr lang="en-US" sz="1800" b="1" dirty="0">
                <a:solidFill>
                  <a:srgbClr val="0000FF"/>
                </a:solidFill>
              </a:rPr>
              <a:t>shaped like a glove</a:t>
            </a:r>
            <a:r>
              <a:rPr lang="en-US" sz="18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5F2187-EC55-48D9-BCEA-894D7C200F9E}"/>
              </a:ext>
            </a:extLst>
          </p:cNvPr>
          <p:cNvSpPr txBox="1"/>
          <p:nvPr/>
        </p:nvSpPr>
        <p:spPr>
          <a:xfrm>
            <a:off x="5985554" y="2992426"/>
            <a:ext cx="2296652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Stoke’s</a:t>
            </a:r>
            <a:r>
              <a:rPr lang="en-US" dirty="0"/>
              <a:t> theorem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863B2-D13F-4D00-8961-1E32FF2F043D}"/>
              </a:ext>
            </a:extLst>
          </p:cNvPr>
          <p:cNvSpPr txBox="1"/>
          <p:nvPr/>
        </p:nvSpPr>
        <p:spPr>
          <a:xfrm>
            <a:off x="2601106" y="5759316"/>
            <a:ext cx="2136800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Boundary line L (</a:t>
            </a:r>
            <a:r>
              <a:rPr lang="en-US" sz="1800" b="1" dirty="0">
                <a:solidFill>
                  <a:srgbClr val="0000FF"/>
                </a:solidFill>
              </a:rPr>
              <a:t>same for both S1 and S2</a:t>
            </a:r>
            <a:r>
              <a:rPr lang="en-US" sz="1800" dirty="0"/>
              <a:t>)</a:t>
            </a:r>
          </a:p>
        </p:txBody>
      </p:sp>
      <p:graphicFrame>
        <p:nvGraphicFramePr>
          <p:cNvPr id="17" name="Object 6">
            <a:extLst>
              <a:ext uri="{FF2B5EF4-FFF2-40B4-BE49-F238E27FC236}">
                <a16:creationId xmlns:a16="http://schemas.microsoft.com/office/drawing/2014/main" id="{208244B1-D6E3-49B4-9D1F-95EEFD7F77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370102"/>
              </p:ext>
            </p:extLst>
          </p:nvPr>
        </p:nvGraphicFramePr>
        <p:xfrm>
          <a:off x="5460674" y="456454"/>
          <a:ext cx="2073602" cy="771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95" name="Equation" r:id="rId14" imgW="1028700" imgH="381000" progId="Equation.3">
                  <p:embed/>
                </p:oleObj>
              </mc:Choice>
              <mc:Fallback>
                <p:oleObj name="Equation" r:id="rId14" imgW="1028700" imgH="381000" progId="Equation.3">
                  <p:embed/>
                  <p:pic>
                    <p:nvPicPr>
                      <p:cNvPr id="6247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0674" y="456454"/>
                        <a:ext cx="2073602" cy="77126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1C9C68E-AC13-45B6-B45F-D0331FF1720B}"/>
              </a:ext>
            </a:extLst>
          </p:cNvPr>
          <p:cNvSpPr txBox="1"/>
          <p:nvPr/>
        </p:nvSpPr>
        <p:spPr>
          <a:xfrm>
            <a:off x="6229350" y="1431163"/>
            <a:ext cx="1003761" cy="4845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FFF0BD-A23F-4EE1-BAA3-E055A11D9BEA}"/>
              </a:ext>
            </a:extLst>
          </p:cNvPr>
          <p:cNvCxnSpPr>
            <a:cxnSpLocks/>
          </p:cNvCxnSpPr>
          <p:nvPr/>
        </p:nvCxnSpPr>
        <p:spPr>
          <a:xfrm flipH="1" flipV="1">
            <a:off x="6604051" y="855725"/>
            <a:ext cx="63449" cy="5738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39E5DDA-C055-4DAC-8EC0-692753510DF2}"/>
              </a:ext>
            </a:extLst>
          </p:cNvPr>
          <p:cNvSpPr txBox="1"/>
          <p:nvPr/>
        </p:nvSpPr>
        <p:spPr>
          <a:xfrm>
            <a:off x="6804923" y="2096847"/>
            <a:ext cx="2192127" cy="90560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178CD7-9EB7-4C50-B982-606FE23EEAFD}"/>
              </a:ext>
            </a:extLst>
          </p:cNvPr>
          <p:cNvSpPr txBox="1"/>
          <p:nvPr/>
        </p:nvSpPr>
        <p:spPr>
          <a:xfrm>
            <a:off x="8078851" y="882647"/>
            <a:ext cx="466647" cy="595194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ψ</a:t>
            </a:r>
            <a:endParaRPr lang="en-US" sz="32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7B2571-519D-420D-AD18-D9AAC0EF5D67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 flipH="1">
            <a:off x="7900987" y="1477841"/>
            <a:ext cx="411188" cy="61900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33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63588" y="692696"/>
            <a:ext cx="8068700" cy="1764195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</a:rPr>
              <a:t>Three approaches to finding </a:t>
            </a:r>
            <a:r>
              <a:rPr lang="en-US" sz="3600" b="1" dirty="0">
                <a:solidFill>
                  <a:srgbClr val="C00000"/>
                </a:solidFill>
              </a:rPr>
              <a:t>magnetic</a:t>
            </a:r>
            <a:r>
              <a:rPr lang="en-US" sz="3600" b="1" dirty="0">
                <a:solidFill>
                  <a:srgbClr val="0000FF"/>
                </a:solidFill>
              </a:rPr>
              <a:t> fields from known sources (</a:t>
            </a:r>
            <a:r>
              <a:rPr lang="en-US" sz="3600" b="1" dirty="0">
                <a:solidFill>
                  <a:srgbClr val="C00000"/>
                </a:solidFill>
              </a:rPr>
              <a:t>steady currents</a:t>
            </a:r>
            <a:r>
              <a:rPr lang="en-US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23628" y="2755132"/>
            <a:ext cx="7348620" cy="2850994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sz="3600" dirty="0"/>
              <a:t>Biot – Savart’s Law</a:t>
            </a:r>
          </a:p>
          <a:p>
            <a:pPr marL="514350" indent="-514350" algn="l">
              <a:buAutoNum type="arabicPeriod"/>
            </a:pPr>
            <a:r>
              <a:rPr lang="en-US" sz="3600" dirty="0"/>
              <a:t>Ampere’s Law</a:t>
            </a:r>
          </a:p>
          <a:p>
            <a:pPr marL="514350" indent="-514350" algn="l">
              <a:buAutoNum type="arabicPeriod"/>
            </a:pPr>
            <a:r>
              <a:rPr lang="en-US" sz="3600" dirty="0"/>
              <a:t>From magnetic vector potential: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21E563-CE5C-4B3C-87DC-75033FE3B6B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066695"/>
              </p:ext>
            </p:extLst>
          </p:nvPr>
        </p:nvGraphicFramePr>
        <p:xfrm>
          <a:off x="1890829" y="4817139"/>
          <a:ext cx="2344011" cy="649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3" name="Equation" r:id="rId3" imgW="825500" imgH="228600" progId="Equation.3">
                  <p:embed/>
                </p:oleObj>
              </mc:Choice>
              <mc:Fallback>
                <p:oleObj name="Equation" r:id="rId3" imgW="825500" imgH="228600" progId="Equation.3">
                  <p:embed/>
                  <p:pic>
                    <p:nvPicPr>
                      <p:cNvPr id="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829" y="4817139"/>
                        <a:ext cx="2344011" cy="64904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8575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AC97C7-82B0-4B90-A8CA-41A05FAF43C8}"/>
              </a:ext>
            </a:extLst>
          </p:cNvPr>
          <p:cNvSpPr txBox="1"/>
          <p:nvPr/>
        </p:nvSpPr>
        <p:spPr>
          <a:xfrm>
            <a:off x="1767433" y="3495675"/>
            <a:ext cx="3023641" cy="5239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91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6669" y="193248"/>
            <a:ext cx="8077200" cy="5668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000" dirty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b="1" u="sng" dirty="0">
                <a:solidFill>
                  <a:srgbClr val="0000FF"/>
                </a:solidFill>
                <a:latin typeface="Verdana" pitchFamily="34" charset="0"/>
              </a:rPr>
              <a:t>The </a:t>
            </a:r>
            <a:r>
              <a:rPr lang="en-US" altLang="en-US" sz="2800" b="1" u="sng" dirty="0" err="1">
                <a:solidFill>
                  <a:srgbClr val="0000FF"/>
                </a:solidFill>
                <a:latin typeface="Verdana" pitchFamily="34" charset="0"/>
              </a:rPr>
              <a:t>Magnetostatic</a:t>
            </a:r>
            <a:r>
              <a:rPr lang="en-US" altLang="en-US" sz="2800" b="1" u="sng" dirty="0">
                <a:solidFill>
                  <a:srgbClr val="0000FF"/>
                </a:solidFill>
                <a:latin typeface="Verdana" pitchFamily="34" charset="0"/>
              </a:rPr>
              <a:t> Curl Equation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000" b="1" u="sng" dirty="0">
              <a:solidFill>
                <a:srgbClr val="0000FF"/>
              </a:solidFill>
              <a:latin typeface="Verdana" pitchFamily="34" charset="0"/>
            </a:endParaRPr>
          </a:p>
          <a:p>
            <a:pPr marL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latin typeface="Verdana" pitchFamily="34" charset="0"/>
              </a:rPr>
              <a:t>Basic equation of </a:t>
            </a:r>
            <a:r>
              <a:rPr lang="en-US" altLang="en-US" sz="2400" dirty="0" err="1">
                <a:latin typeface="Verdana" pitchFamily="34" charset="0"/>
              </a:rPr>
              <a:t>magnetostatics</a:t>
            </a:r>
            <a:r>
              <a:rPr lang="en-US" altLang="en-US" sz="2400" dirty="0">
                <a:latin typeface="Verdana" pitchFamily="34" charset="0"/>
              </a:rPr>
              <a:t>, that allows one to find the current when the magnetic field is known is: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>
              <a:latin typeface="Verdana" pitchFamily="34" charset="0"/>
            </a:endParaRPr>
          </a:p>
          <a:p>
            <a:pPr marL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latin typeface="Verdana" pitchFamily="34" charset="0"/>
              </a:rPr>
              <a:t>where    is the magnetic field intensity, and    is the current density (current per unit area passing through a plane perpendicular to the flow).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>
              <a:latin typeface="Verdana" pitchFamily="34" charset="0"/>
            </a:endParaRPr>
          </a:p>
          <a:p>
            <a:pPr marL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latin typeface="Verdana" pitchFamily="34" charset="0"/>
              </a:rPr>
              <a:t>The </a:t>
            </a:r>
            <a:r>
              <a:rPr lang="en-US" altLang="en-US" sz="2400" dirty="0" err="1">
                <a:solidFill>
                  <a:srgbClr val="0000FF"/>
                </a:solidFill>
                <a:latin typeface="Verdana" pitchFamily="34" charset="0"/>
              </a:rPr>
              <a:t>magnetostatic</a:t>
            </a:r>
            <a:r>
              <a:rPr lang="en-US" altLang="en-US" sz="2400" dirty="0">
                <a:solidFill>
                  <a:srgbClr val="0000FF"/>
                </a:solidFill>
                <a:latin typeface="Verdana" pitchFamily="34" charset="0"/>
              </a:rPr>
              <a:t> curl equation </a:t>
            </a:r>
            <a:r>
              <a:rPr lang="en-US" altLang="en-US" sz="2400" dirty="0">
                <a:latin typeface="Verdana" pitchFamily="34" charset="0"/>
              </a:rPr>
              <a:t>is analogous to the </a:t>
            </a:r>
            <a:r>
              <a:rPr lang="en-US" altLang="en-US" sz="2400" dirty="0">
                <a:solidFill>
                  <a:srgbClr val="0000FF"/>
                </a:solidFill>
                <a:latin typeface="Verdana" pitchFamily="34" charset="0"/>
              </a:rPr>
              <a:t>electrostatic field source equation:</a:t>
            </a:r>
          </a:p>
        </p:txBody>
      </p:sp>
      <p:graphicFrame>
        <p:nvGraphicFramePr>
          <p:cNvPr id="747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110731"/>
              </p:ext>
            </p:extLst>
          </p:nvPr>
        </p:nvGraphicFramePr>
        <p:xfrm>
          <a:off x="3345716" y="2400141"/>
          <a:ext cx="2202229" cy="62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33" name="Equation" r:id="rId3" imgW="800100" imgH="228600" progId="Equation.3">
                  <p:embed/>
                </p:oleObj>
              </mc:Choice>
              <mc:Fallback>
                <p:oleObj name="Equation" r:id="rId3" imgW="8001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716" y="2400141"/>
                        <a:ext cx="2202229" cy="6275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145862"/>
              </p:ext>
            </p:extLst>
          </p:nvPr>
        </p:nvGraphicFramePr>
        <p:xfrm>
          <a:off x="3818792" y="5610103"/>
          <a:ext cx="1602418" cy="544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34" name="Equation" r:id="rId5" imgW="748975" imgH="253890" progId="Equation.3">
                  <p:embed/>
                </p:oleObj>
              </mc:Choice>
              <mc:Fallback>
                <p:oleObj name="Equation" r:id="rId5" imgW="748975" imgH="25389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8792" y="5610103"/>
                        <a:ext cx="1602418" cy="544511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19050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="1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Magnetostatics</a:t>
            </a:r>
          </a:p>
        </p:txBody>
      </p:sp>
      <p:graphicFrame>
        <p:nvGraphicFramePr>
          <p:cNvPr id="7475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154782"/>
              </p:ext>
            </p:extLst>
          </p:nvPr>
        </p:nvGraphicFramePr>
        <p:xfrm>
          <a:off x="1715477" y="3338512"/>
          <a:ext cx="295275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35" name="Equation" r:id="rId7" imgW="165100" imgH="152400" progId="Equation.3">
                  <p:embed/>
                </p:oleObj>
              </mc:Choice>
              <mc:Fallback>
                <p:oleObj name="Equation" r:id="rId7" imgW="165100" imgH="15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477" y="3338512"/>
                        <a:ext cx="295275" cy="2714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958605"/>
              </p:ext>
            </p:extLst>
          </p:nvPr>
        </p:nvGraphicFramePr>
        <p:xfrm>
          <a:off x="7505700" y="3333749"/>
          <a:ext cx="23495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36" name="Equation" r:id="rId9" imgW="127000" imgH="152400" progId="Equation.3">
                  <p:embed/>
                </p:oleObj>
              </mc:Choice>
              <mc:Fallback>
                <p:oleObj name="Equation" r:id="rId9" imgW="127000" imgH="152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700" y="3333749"/>
                        <a:ext cx="234950" cy="2809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0" name="Slide Number Placeholder 1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44A63D-1F60-43AB-9C64-7EC2BF9036CB}" type="slidenum">
              <a:rPr lang="en-US" altLang="en-US" sz="1400">
                <a:latin typeface="Arial" panose="020B0604020202020204" pitchFamily="34" charset="0"/>
              </a:rPr>
              <a:pPr eaLnBrk="1" hangingPunct="1"/>
              <a:t>32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006" y="390525"/>
            <a:ext cx="8077200" cy="5867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en-US" altLang="en-US" sz="2400" b="1" u="sng" dirty="0">
                <a:solidFill>
                  <a:srgbClr val="0000FF"/>
                </a:solidFill>
                <a:latin typeface="Verdana" pitchFamily="34" charset="0"/>
              </a:rPr>
              <a:t>Ampere’s Law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000" dirty="0">
                <a:latin typeface="Verdana" pitchFamily="34" charset="0"/>
              </a:rPr>
              <a:t>Choosing </a:t>
            </a:r>
            <a:r>
              <a:rPr lang="en-US" altLang="en-US" sz="2000" dirty="0">
                <a:solidFill>
                  <a:srgbClr val="C00000"/>
                </a:solidFill>
                <a:latin typeface="Verdana" pitchFamily="34" charset="0"/>
              </a:rPr>
              <a:t>any surface S bounded by the border line L </a:t>
            </a:r>
            <a:r>
              <a:rPr lang="en-US" altLang="en-US" sz="2000" dirty="0">
                <a:latin typeface="Verdana" pitchFamily="34" charset="0"/>
              </a:rPr>
              <a:t>and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000" dirty="0">
                <a:latin typeface="Verdana" pitchFamily="34" charset="0"/>
              </a:rPr>
              <a:t>applying </a:t>
            </a:r>
            <a:r>
              <a:rPr lang="en-US" altLang="en-US" sz="2000" b="1" dirty="0">
                <a:latin typeface="Verdana" pitchFamily="34" charset="0"/>
              </a:rPr>
              <a:t>Stokes’ theorem</a:t>
            </a:r>
            <a:r>
              <a:rPr lang="en-US" altLang="en-US" sz="2000" dirty="0">
                <a:latin typeface="Verdana" pitchFamily="34" charset="0"/>
              </a:rPr>
              <a:t> to the magnetic field intensity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000" dirty="0">
                <a:latin typeface="Verdana" pitchFamily="34" charset="0"/>
              </a:rPr>
              <a:t>vector    , we have</a:t>
            </a:r>
          </a:p>
          <a:p>
            <a:pPr eaLnBrk="1" hangingPunct="1">
              <a:buFontTx/>
              <a:buNone/>
              <a:defRPr/>
            </a:pPr>
            <a:endParaRPr lang="en-US" altLang="en-US" sz="2000" dirty="0">
              <a:latin typeface="Verdana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sz="2000" dirty="0">
              <a:latin typeface="Verdana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sz="2000" dirty="0">
              <a:latin typeface="Verdana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000" dirty="0">
                <a:latin typeface="Verdana" pitchFamily="34" charset="0"/>
              </a:rPr>
              <a:t>Substituting the </a:t>
            </a:r>
            <a:r>
              <a:rPr lang="en-US" altLang="en-US" sz="2000" b="1" dirty="0">
                <a:latin typeface="Verdana" pitchFamily="34" charset="0"/>
              </a:rPr>
              <a:t>magnetostatic curl equation:</a:t>
            </a:r>
          </a:p>
          <a:p>
            <a:pPr eaLnBrk="1" hangingPunct="1">
              <a:buFontTx/>
              <a:buNone/>
              <a:defRPr/>
            </a:pPr>
            <a:endParaRPr lang="en-US" altLang="en-US" sz="2000" dirty="0">
              <a:latin typeface="Verdana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sz="2000" dirty="0">
              <a:latin typeface="Verdana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000" dirty="0">
                <a:latin typeface="Verdana" pitchFamily="34" charset="0"/>
              </a:rPr>
              <a:t>we obtain</a:t>
            </a:r>
          </a:p>
          <a:p>
            <a:pPr eaLnBrk="1" hangingPunct="1">
              <a:buFontTx/>
              <a:buNone/>
              <a:defRPr/>
            </a:pPr>
            <a:endParaRPr lang="en-US" altLang="en-US" sz="2000" dirty="0">
              <a:latin typeface="Verdana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sz="2000" dirty="0">
              <a:latin typeface="Verdana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000" dirty="0">
                <a:latin typeface="Verdana" pitchFamily="34" charset="0"/>
              </a:rPr>
              <a:t>which is the </a:t>
            </a:r>
            <a:r>
              <a:rPr lang="en-US" altLang="en-US" sz="2000" b="1" u="sng" dirty="0">
                <a:solidFill>
                  <a:srgbClr val="0000FF"/>
                </a:solidFill>
                <a:latin typeface="Verdana" pitchFamily="34" charset="0"/>
              </a:rPr>
              <a:t>Ampere’s Law</a:t>
            </a:r>
            <a:r>
              <a:rPr lang="en-US" altLang="en-US" sz="2000" dirty="0">
                <a:latin typeface="Verdana" pitchFamily="34" charset="0"/>
              </a:rPr>
              <a:t>. It states that the </a:t>
            </a:r>
            <a:r>
              <a:rPr lang="en-US" altLang="en-US" sz="2000" b="1" dirty="0">
                <a:solidFill>
                  <a:srgbClr val="C00000"/>
                </a:solidFill>
                <a:latin typeface="Verdana" pitchFamily="34" charset="0"/>
              </a:rPr>
              <a:t>circulation </a:t>
            </a:r>
          </a:p>
          <a:p>
            <a:pPr marL="0" eaLnBrk="1" hangingPunct="1">
              <a:buFontTx/>
              <a:buNone/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Verdana" pitchFamily="34" charset="0"/>
              </a:rPr>
              <a:t>of     around a closed path (contour) is equal to the current enclosed by that path</a:t>
            </a:r>
            <a:r>
              <a:rPr lang="en-US" altLang="en-US" sz="2000" dirty="0">
                <a:latin typeface="Verdana" pitchFamily="34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US" altLang="en-US" sz="2000" dirty="0">
              <a:latin typeface="Verdana" pitchFamily="34" charset="0"/>
            </a:endParaRPr>
          </a:p>
        </p:txBody>
      </p:sp>
      <p:graphicFrame>
        <p:nvGraphicFramePr>
          <p:cNvPr id="757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316699"/>
              </p:ext>
            </p:extLst>
          </p:nvPr>
        </p:nvGraphicFramePr>
        <p:xfrm>
          <a:off x="3361530" y="1695616"/>
          <a:ext cx="3962400" cy="926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32" name="Equation" r:id="rId3" imgW="1790700" imgH="419100" progId="Equation.3">
                  <p:embed/>
                </p:oleObj>
              </mc:Choice>
              <mc:Fallback>
                <p:oleObj name="Equation" r:id="rId3" imgW="17907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530" y="1695616"/>
                        <a:ext cx="3962400" cy="92687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698445"/>
              </p:ext>
            </p:extLst>
          </p:nvPr>
        </p:nvGraphicFramePr>
        <p:xfrm>
          <a:off x="1678780" y="1615562"/>
          <a:ext cx="2444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33" name="Equation" r:id="rId5" imgW="190335" imgH="215713" progId="Equation.3">
                  <p:embed/>
                </p:oleObj>
              </mc:Choice>
              <mc:Fallback>
                <p:oleObj name="Equation" r:id="rId5" imgW="190335" imgH="2157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780" y="1615562"/>
                        <a:ext cx="244475" cy="2762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631775"/>
              </p:ext>
            </p:extLst>
          </p:nvPr>
        </p:nvGraphicFramePr>
        <p:xfrm>
          <a:off x="7215583" y="2943451"/>
          <a:ext cx="1699420" cy="485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34" name="Equation" r:id="rId7" imgW="800100" imgH="228600" progId="Equation.3">
                  <p:embed/>
                </p:oleObj>
              </mc:Choice>
              <mc:Fallback>
                <p:oleObj name="Equation" r:id="rId7" imgW="8001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583" y="2943451"/>
                        <a:ext cx="1699420" cy="48554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046830"/>
              </p:ext>
            </p:extLst>
          </p:nvPr>
        </p:nvGraphicFramePr>
        <p:xfrm>
          <a:off x="2157560" y="3639101"/>
          <a:ext cx="2642246" cy="119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35" name="Equation" r:id="rId9" imgW="1295400" imgH="584200" progId="Equation.3">
                  <p:embed/>
                </p:oleObj>
              </mc:Choice>
              <mc:Fallback>
                <p:oleObj name="Equation" r:id="rId9" imgW="1295400" imgH="584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560" y="3639101"/>
                        <a:ext cx="2642246" cy="11928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709264"/>
              </p:ext>
            </p:extLst>
          </p:nvPr>
        </p:nvGraphicFramePr>
        <p:xfrm>
          <a:off x="1171575" y="5608638"/>
          <a:ext cx="236538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36" name="Equation" r:id="rId11" imgW="190335" imgH="215713" progId="Equation.3">
                  <p:embed/>
                </p:oleObj>
              </mc:Choice>
              <mc:Fallback>
                <p:oleObj name="Equation" r:id="rId11" imgW="190335" imgH="2157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5608638"/>
                        <a:ext cx="236538" cy="2682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="1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Magnetostatics</a:t>
            </a:r>
          </a:p>
        </p:txBody>
      </p:sp>
      <p:sp>
        <p:nvSpPr>
          <p:cNvPr id="75785" name="Slide Number Placeholder 8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F8DB4A4-5711-475F-9075-0872204B2DDF}" type="slidenum">
              <a:rPr lang="en-US" altLang="en-US" sz="1400">
                <a:latin typeface="Arial" panose="020B0604020202020204" pitchFamily="34" charset="0"/>
              </a:rPr>
              <a:pPr eaLnBrk="1" hangingPunct="1"/>
              <a:t>33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7578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63001"/>
            <a:ext cx="3962400" cy="958850"/>
          </a:xfrm>
          <a:prstGeom prst="rect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3AF04F0-F989-47F2-A3F8-E3DD882CECD8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34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193675"/>
            <a:ext cx="5121275" cy="62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185D6893-00BA-4A99-AFC5-8C3C98C89E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614969"/>
              </p:ext>
            </p:extLst>
          </p:nvPr>
        </p:nvGraphicFramePr>
        <p:xfrm>
          <a:off x="6292851" y="2523189"/>
          <a:ext cx="2489200" cy="905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5" name="Equation" r:id="rId4" imgW="838080" imgH="304560" progId="Equation.3">
                  <p:embed/>
                </p:oleObj>
              </mc:Choice>
              <mc:Fallback>
                <p:oleObj name="Equation" r:id="rId4" imgW="838080" imgH="304560" progId="Equation.3">
                  <p:embed/>
                  <p:pic>
                    <p:nvPicPr>
                      <p:cNvPr id="13" name="Object 8">
                        <a:extLst>
                          <a:ext uri="{FF2B5EF4-FFF2-40B4-BE49-F238E27FC236}">
                            <a16:creationId xmlns:a16="http://schemas.microsoft.com/office/drawing/2014/main" id="{7A65A135-DE66-41A0-BE92-7BD59D3FF2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1" y="2523189"/>
                        <a:ext cx="2489200" cy="90581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97BB06BC-FBEF-4661-A6B3-1E53EF8BA1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125936"/>
              </p:ext>
            </p:extLst>
          </p:nvPr>
        </p:nvGraphicFramePr>
        <p:xfrm>
          <a:off x="6292851" y="3310731"/>
          <a:ext cx="288925" cy="336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6" name="Equation" r:id="rId6" imgW="139579" imgH="164957" progId="Equation.3">
                  <p:embed/>
                </p:oleObj>
              </mc:Choice>
              <mc:Fallback>
                <p:oleObj name="Equation" r:id="rId6" imgW="139579" imgH="164957" progId="Equation.3">
                  <p:embed/>
                  <p:pic>
                    <p:nvPicPr>
                      <p:cNvPr id="14" name="Object 9">
                        <a:extLst>
                          <a:ext uri="{FF2B5EF4-FFF2-40B4-BE49-F238E27FC236}">
                            <a16:creationId xmlns:a16="http://schemas.microsoft.com/office/drawing/2014/main" id="{ACAC49B5-248E-443A-8A3B-0665175AB6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1" y="3310731"/>
                        <a:ext cx="288925" cy="33615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>
            <a:extLst>
              <a:ext uri="{FF2B5EF4-FFF2-40B4-BE49-F238E27FC236}">
                <a16:creationId xmlns:a16="http://schemas.microsoft.com/office/drawing/2014/main" id="{713F6949-4560-4BA1-BDD5-4A4145C67C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066965"/>
              </p:ext>
            </p:extLst>
          </p:nvPr>
        </p:nvGraphicFramePr>
        <p:xfrm>
          <a:off x="3906716" y="1333446"/>
          <a:ext cx="289720" cy="337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7" name="Equation" r:id="rId8" imgW="139579" imgH="164957" progId="Equation.3">
                  <p:embed/>
                </p:oleObj>
              </mc:Choice>
              <mc:Fallback>
                <p:oleObj name="Equation" r:id="rId8" imgW="139579" imgH="164957" progId="Equation.3">
                  <p:embed/>
                  <p:pic>
                    <p:nvPicPr>
                      <p:cNvPr id="14" name="Object 9">
                        <a:extLst>
                          <a:ext uri="{FF2B5EF4-FFF2-40B4-BE49-F238E27FC236}">
                            <a16:creationId xmlns:a16="http://schemas.microsoft.com/office/drawing/2014/main" id="{ACAC49B5-248E-443A-8A3B-0665175AB6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716" y="1333446"/>
                        <a:ext cx="289720" cy="33707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6376134C-68ED-43F8-86DB-037C111797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165602"/>
              </p:ext>
            </p:extLst>
          </p:nvPr>
        </p:nvGraphicFramePr>
        <p:xfrm>
          <a:off x="5125916" y="4019496"/>
          <a:ext cx="289720" cy="337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8" name="Equation" r:id="rId9" imgW="139579" imgH="164957" progId="Equation.3">
                  <p:embed/>
                </p:oleObj>
              </mc:Choice>
              <mc:Fallback>
                <p:oleObj name="Equation" r:id="rId9" imgW="139579" imgH="164957" progId="Equation.3">
                  <p:embed/>
                  <p:pic>
                    <p:nvPicPr>
                      <p:cNvPr id="14" name="Object 9">
                        <a:extLst>
                          <a:ext uri="{FF2B5EF4-FFF2-40B4-BE49-F238E27FC236}">
                            <a16:creationId xmlns:a16="http://schemas.microsoft.com/office/drawing/2014/main" id="{ACAC49B5-248E-443A-8A3B-0665175AB6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5916" y="4019496"/>
                        <a:ext cx="289720" cy="33707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314B4C61-01A4-47DD-9EF5-CC7E038B86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15450"/>
              </p:ext>
            </p:extLst>
          </p:nvPr>
        </p:nvGraphicFramePr>
        <p:xfrm>
          <a:off x="6311901" y="1333446"/>
          <a:ext cx="289720" cy="337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9" name="Equation" r:id="rId10" imgW="139579" imgH="164957" progId="Equation.3">
                  <p:embed/>
                </p:oleObj>
              </mc:Choice>
              <mc:Fallback>
                <p:oleObj name="Equation" r:id="rId10" imgW="139579" imgH="164957" progId="Equation.3">
                  <p:embed/>
                  <p:pic>
                    <p:nvPicPr>
                      <p:cNvPr id="14" name="Object 9">
                        <a:extLst>
                          <a:ext uri="{FF2B5EF4-FFF2-40B4-BE49-F238E27FC236}">
                            <a16:creationId xmlns:a16="http://schemas.microsoft.com/office/drawing/2014/main" id="{ACAC49B5-248E-443A-8A3B-0665175AB6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1" y="1333446"/>
                        <a:ext cx="289720" cy="33707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6DE5575-86F2-44E0-BE00-8CE7851E25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84503"/>
              </p:ext>
            </p:extLst>
          </p:nvPr>
        </p:nvGraphicFramePr>
        <p:xfrm>
          <a:off x="3438524" y="6091966"/>
          <a:ext cx="224511" cy="261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0" name="Equation" r:id="rId11" imgW="139579" imgH="164957" progId="Equation.3">
                  <p:embed/>
                </p:oleObj>
              </mc:Choice>
              <mc:Fallback>
                <p:oleObj name="Equation" r:id="rId11" imgW="139579" imgH="164957" progId="Equation.3">
                  <p:embed/>
                  <p:pic>
                    <p:nvPicPr>
                      <p:cNvPr id="14" name="Object 9">
                        <a:extLst>
                          <a:ext uri="{FF2B5EF4-FFF2-40B4-BE49-F238E27FC236}">
                            <a16:creationId xmlns:a16="http://schemas.microsoft.com/office/drawing/2014/main" id="{ACAC49B5-248E-443A-8A3B-0665175AB6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4" y="6091966"/>
                        <a:ext cx="224511" cy="2612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4671453-3E1E-4F00-9094-4E38058899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9597"/>
              </p:ext>
            </p:extLst>
          </p:nvPr>
        </p:nvGraphicFramePr>
        <p:xfrm>
          <a:off x="4154246" y="5110891"/>
          <a:ext cx="224511" cy="261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1" name="Equation" r:id="rId12" imgW="139579" imgH="164957" progId="Equation.3">
                  <p:embed/>
                </p:oleObj>
              </mc:Choice>
              <mc:Fallback>
                <p:oleObj name="Equation" r:id="rId12" imgW="139579" imgH="164957" progId="Equation.3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6DE5575-86F2-44E0-BE00-8CE7851E25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246" y="5110891"/>
                        <a:ext cx="224511" cy="2612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33D256-A41E-4CD9-BD56-133E125E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9050"/>
            <a:ext cx="8372475" cy="6229350"/>
          </a:xfrm>
        </p:spPr>
        <p:txBody>
          <a:bodyPr/>
          <a:lstStyle/>
          <a:p>
            <a:pPr algn="l"/>
            <a:r>
              <a:rPr lang="en-US" sz="24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en-US" sz="24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READING ASSIGNMENT FOR SECTION 4 </a:t>
            </a:r>
            <a:br>
              <a:rPr lang="en-US" sz="24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Magnetostatics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)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  </a:t>
            </a:r>
            <a:br>
              <a:rPr lang="en-US" sz="28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r>
              <a:rPr lang="en-US" sz="28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en-US" sz="2800" b="0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u="sng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Textbook (</a:t>
            </a:r>
            <a:r>
              <a:rPr lang="en-US" sz="2400" b="1" i="0" u="sng" dirty="0" err="1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Ulaby</a:t>
            </a:r>
            <a:r>
              <a:rPr lang="en-US" sz="2400" b="1" i="0" u="sng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lang="en-US" sz="2400" b="1" i="0" u="sng" dirty="0" err="1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Ravaioli</a:t>
            </a:r>
            <a:r>
              <a:rPr lang="en-US" sz="2400" b="1" i="0" u="sng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): </a:t>
            </a:r>
            <a: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In Ch. 5, Sections 5.1-5.4, 5.6, Chapter 5 Summary (pp. 272-273)</a:t>
            </a:r>
            <a:b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u="sng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Examples</a:t>
            </a:r>
            <a: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: 5-1 to 5-6</a:t>
            </a:r>
            <a:b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u="sng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Exercises</a:t>
            </a:r>
            <a: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: 5-1 to 5-10 and 5-12</a:t>
            </a:r>
            <a:b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u="sng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Course Packet (Lecture Slides, http://www.rakov.ece.ufl.edu/teaching/3472.html):</a:t>
            </a:r>
            <a: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Magnetostatics</a:t>
            </a:r>
            <a:b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r>
              <a:rPr lang="en-US" sz="28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en-US" sz="28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u="sng" dirty="0">
                <a:solidFill>
                  <a:srgbClr val="C00000"/>
                </a:solidFill>
                <a:effectLst/>
                <a:latin typeface="Segoe UI" panose="020B0502040204020203" pitchFamily="34" charset="0"/>
              </a:rPr>
              <a:t>HA4 (take-home Test 4) 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Segoe UI" panose="020B0502040204020203" pitchFamily="34" charset="0"/>
              </a:rPr>
              <a:t>will be given on Nov. 2 (M) between 1 and 2 p.m.; HW4 is to be turned in via Canvas </a:t>
            </a:r>
            <a:r>
              <a:rPr lang="en-US" sz="2400" b="1" i="0" u="sng" dirty="0">
                <a:solidFill>
                  <a:srgbClr val="C00000"/>
                </a:solidFill>
                <a:effectLst/>
                <a:latin typeface="Segoe UI" panose="020B0502040204020203" pitchFamily="34" charset="0"/>
              </a:rPr>
              <a:t>not later than Nov. 4 (W), 11:45 a.m.</a:t>
            </a:r>
            <a:r>
              <a:rPr lang="en-US" sz="2400" b="0" i="0" u="sng" dirty="0">
                <a:solidFill>
                  <a:srgbClr val="C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en-US" sz="2400" b="0" i="0" u="sng" dirty="0">
                <a:solidFill>
                  <a:srgbClr val="C00000"/>
                </a:solidFill>
                <a:effectLst/>
                <a:latin typeface="Segoe UI" panose="020B0502040204020203" pitchFamily="34" charset="0"/>
              </a:rPr>
            </a:br>
            <a:endParaRPr lang="en-US" sz="2400" u="sng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54538-EC34-4DE6-9DD9-9D79EBA2D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2F2B1-2DFA-4C41-9B26-BF9B33881A8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29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533400"/>
            <a:ext cx="7924800" cy="559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</p:txBody>
      </p:sp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685800" y="5029200"/>
            <a:ext cx="784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</a:rPr>
              <a:t>Ampere’s law </a:t>
            </a:r>
            <a:r>
              <a:rPr lang="en-US" altLang="en-US" dirty="0"/>
              <a:t>is very useful in determining     when there is a closed path L around the current I such that the </a:t>
            </a:r>
            <a:r>
              <a:rPr lang="en-US" altLang="en-US" dirty="0">
                <a:solidFill>
                  <a:srgbClr val="0000FF"/>
                </a:solidFill>
              </a:rPr>
              <a:t>magnitude of     is constant over the path</a:t>
            </a:r>
            <a:r>
              <a:rPr lang="en-US" altLang="en-US" dirty="0"/>
              <a:t>.</a:t>
            </a:r>
          </a:p>
        </p:txBody>
      </p:sp>
      <p:pic>
        <p:nvPicPr>
          <p:cNvPr id="78852" name="Picture 5" descr="Untitled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9248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885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842243"/>
              </p:ext>
            </p:extLst>
          </p:nvPr>
        </p:nvGraphicFramePr>
        <p:xfrm>
          <a:off x="2574925" y="5699125"/>
          <a:ext cx="24447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31" name="Equation" r:id="rId4" imgW="190335" imgH="215713" progId="Equation.3">
                  <p:embed/>
                </p:oleObj>
              </mc:Choice>
              <mc:Fallback>
                <p:oleObj name="Equation" r:id="rId4" imgW="190335" imgH="21571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5699125"/>
                        <a:ext cx="244475" cy="2778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4" name="Text Box 8"/>
          <p:cNvSpPr txBox="1">
            <a:spLocks noChangeArrowheads="1"/>
          </p:cNvSpPr>
          <p:nvPr/>
        </p:nvSpPr>
        <p:spPr bwMode="auto">
          <a:xfrm>
            <a:off x="3184525" y="41211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88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227121"/>
              </p:ext>
            </p:extLst>
          </p:nvPr>
        </p:nvGraphicFramePr>
        <p:xfrm>
          <a:off x="6324600" y="5059363"/>
          <a:ext cx="2667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32" name="Equation" r:id="rId6" imgW="190335" imgH="215713" progId="Equation.3">
                  <p:embed/>
                </p:oleObj>
              </mc:Choice>
              <mc:Fallback>
                <p:oleObj name="Equation" r:id="rId6" imgW="190335" imgH="2157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059363"/>
                        <a:ext cx="266700" cy="301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="1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Magnetostatics</a:t>
            </a:r>
          </a:p>
        </p:txBody>
      </p:sp>
      <p:sp>
        <p:nvSpPr>
          <p:cNvPr id="78857" name="TextBox 8"/>
          <p:cNvSpPr txBox="1">
            <a:spLocks noChangeArrowheads="1"/>
          </p:cNvSpPr>
          <p:nvPr/>
        </p:nvSpPr>
        <p:spPr bwMode="auto">
          <a:xfrm>
            <a:off x="5803899" y="3111500"/>
            <a:ext cx="2359025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(</a:t>
            </a:r>
            <a:r>
              <a:rPr lang="en-US" altLang="en-US" sz="1800" b="1" dirty="0" err="1">
                <a:solidFill>
                  <a:srgbClr val="0000FF"/>
                </a:solidFill>
              </a:rPr>
              <a:t>Amperian</a:t>
            </a:r>
            <a:r>
              <a:rPr lang="en-US" altLang="en-US" sz="1800" b="1" dirty="0">
                <a:solidFill>
                  <a:srgbClr val="0000FF"/>
                </a:solidFill>
              </a:rPr>
              <a:t> Path</a:t>
            </a:r>
            <a:r>
              <a:rPr lang="en-US" altLang="en-US" sz="1800" dirty="0"/>
              <a:t>)</a:t>
            </a:r>
          </a:p>
        </p:txBody>
      </p:sp>
      <p:sp>
        <p:nvSpPr>
          <p:cNvPr id="78858" name="Slide Number Placeholder 9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1F65CA8-61DC-4591-9EE1-215BDCF50474}" type="slidenum">
              <a:rPr lang="en-US" altLang="en-US" sz="1400">
                <a:latin typeface="Arial" panose="020B0604020202020204" pitchFamily="34" charset="0"/>
              </a:rPr>
              <a:pPr eaLnBrk="1" hangingPunct="1"/>
              <a:t>36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8523" y="1459523"/>
            <a:ext cx="492369" cy="4747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34653" y="1500065"/>
            <a:ext cx="726831" cy="4747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8">
            <a:extLst>
              <a:ext uri="{FF2B5EF4-FFF2-40B4-BE49-F238E27FC236}">
                <a16:creationId xmlns:a16="http://schemas.microsoft.com/office/drawing/2014/main" id="{7A65A135-DE66-41A0-BE92-7BD59D3FF2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873510"/>
              </p:ext>
            </p:extLst>
          </p:nvPr>
        </p:nvGraphicFramePr>
        <p:xfrm>
          <a:off x="787400" y="306388"/>
          <a:ext cx="2679879" cy="975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33" name="Equation" r:id="rId7" imgW="838080" imgH="304560" progId="Equation.3">
                  <p:embed/>
                </p:oleObj>
              </mc:Choice>
              <mc:Fallback>
                <p:oleObj name="Equation" r:id="rId7" imgW="838080" imgH="304560" progId="Equation.3">
                  <p:embed/>
                  <p:pic>
                    <p:nvPicPr>
                      <p:cNvPr id="8397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306388"/>
                        <a:ext cx="2679879" cy="97519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>
            <a:extLst>
              <a:ext uri="{FF2B5EF4-FFF2-40B4-BE49-F238E27FC236}">
                <a16:creationId xmlns:a16="http://schemas.microsoft.com/office/drawing/2014/main" id="{ACAC49B5-248E-443A-8A3B-0665175AB6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917992"/>
              </p:ext>
            </p:extLst>
          </p:nvPr>
        </p:nvGraphicFramePr>
        <p:xfrm>
          <a:off x="782516" y="1171521"/>
          <a:ext cx="289720" cy="337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34" name="Equation" r:id="rId9" imgW="139579" imgH="164957" progId="Equation.3">
                  <p:embed/>
                </p:oleObj>
              </mc:Choice>
              <mc:Fallback>
                <p:oleObj name="Equation" r:id="rId9" imgW="139579" imgH="164957" progId="Equation.3">
                  <p:embed/>
                  <p:pic>
                    <p:nvPicPr>
                      <p:cNvPr id="737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516" y="1171521"/>
                        <a:ext cx="289720" cy="33707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38AAD-6A9B-433E-9843-31440A0DEB01}"/>
              </a:ext>
            </a:extLst>
          </p:cNvPr>
          <p:cNvCxnSpPr>
            <a:cxnSpLocks/>
          </p:cNvCxnSpPr>
          <p:nvPr/>
        </p:nvCxnSpPr>
        <p:spPr>
          <a:xfrm flipH="1" flipV="1">
            <a:off x="3495948" y="1725768"/>
            <a:ext cx="921224" cy="10079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4E2E692-A13B-469A-80DC-3670D8A40ACC}"/>
              </a:ext>
            </a:extLst>
          </p:cNvPr>
          <p:cNvSpPr txBox="1"/>
          <p:nvPr/>
        </p:nvSpPr>
        <p:spPr>
          <a:xfrm>
            <a:off x="3875597" y="1877969"/>
            <a:ext cx="39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/>
              <a:t>Electric &amp; Magnetic Forces</a:t>
            </a:r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152400" y="4224790"/>
            <a:ext cx="403994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solidFill>
                  <a:srgbClr val="FF0000"/>
                </a:solidFill>
                <a:latin typeface="Tw Cen MT" pitchFamily="34" charset="0"/>
                <a:ea typeface="+mn-ea"/>
              </a:rPr>
              <a:t>Electromagnetic (Lorentz) force</a:t>
            </a:r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612775" y="1572052"/>
            <a:ext cx="2030413" cy="461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solidFill>
                  <a:srgbClr val="FF0000"/>
                </a:solidFill>
                <a:latin typeface="Tw Cen MT" pitchFamily="34" charset="0"/>
                <a:ea typeface="+mn-ea"/>
              </a:rPr>
              <a:t>Magnetic force</a:t>
            </a:r>
          </a:p>
        </p:txBody>
      </p:sp>
      <p:pic>
        <p:nvPicPr>
          <p:cNvPr id="809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2228850"/>
            <a:ext cx="37703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3292"/>
            <a:ext cx="5173540" cy="46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3338" y="1066800"/>
            <a:ext cx="4030662" cy="5781675"/>
          </a:xfrm>
        </p:spPr>
      </p:pic>
      <p:sp>
        <p:nvSpPr>
          <p:cNvPr id="2" name="TextBox 1"/>
          <p:cNvSpPr txBox="1"/>
          <p:nvPr/>
        </p:nvSpPr>
        <p:spPr>
          <a:xfrm>
            <a:off x="7035068" y="1170206"/>
            <a:ext cx="111540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Positive charge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99021" y="5370512"/>
            <a:ext cx="9671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</a:rPr>
              <a:t>Positive charge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25940" y="3543300"/>
            <a:ext cx="111002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</a:rPr>
              <a:t>Negative charge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559AE-97E7-45A3-ABBC-DD14D80F66BC}"/>
              </a:ext>
            </a:extLst>
          </p:cNvPr>
          <p:cNvSpPr txBox="1"/>
          <p:nvPr/>
        </p:nvSpPr>
        <p:spPr>
          <a:xfrm>
            <a:off x="2420144" y="4963292"/>
            <a:ext cx="885825" cy="46166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457200"/>
            <a:ext cx="8077200" cy="566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Magnetic Force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One can tell if a </a:t>
            </a:r>
            <a:r>
              <a:rPr lang="en-US" altLang="en-US" sz="2000" dirty="0" err="1">
                <a:latin typeface="Verdana" panose="020B0604030504040204" pitchFamily="34" charset="0"/>
              </a:rPr>
              <a:t>magnetostatic</a:t>
            </a:r>
            <a:r>
              <a:rPr lang="en-US" altLang="en-US" sz="2000" dirty="0">
                <a:latin typeface="Verdana" panose="020B0604030504040204" pitchFamily="34" charset="0"/>
              </a:rPr>
              <a:t> field is present because it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exerts forces on </a:t>
            </a:r>
            <a:r>
              <a:rPr lang="en-US" altLang="en-US" sz="2000" dirty="0">
                <a:solidFill>
                  <a:srgbClr val="0000FF"/>
                </a:solidFill>
                <a:latin typeface="Verdana" panose="020B0604030504040204" pitchFamily="34" charset="0"/>
              </a:rPr>
              <a:t>moving</a:t>
            </a:r>
            <a:r>
              <a:rPr lang="en-US" altLang="en-US" sz="2000" dirty="0">
                <a:latin typeface="Verdana" panose="020B0604030504040204" pitchFamily="34" charset="0"/>
              </a:rPr>
              <a:t> charges and on currents. If a current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element      is located in a magnetic field   , it experiences 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force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This force, acting on current element      , is in a direction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perpendicular to the current element and also </a:t>
            </a:r>
            <a:r>
              <a:rPr lang="en-US" altLang="en-US" sz="2000" dirty="0">
                <a:solidFill>
                  <a:srgbClr val="0000FF"/>
                </a:solidFill>
                <a:latin typeface="Verdana" panose="020B0604030504040204" pitchFamily="34" charset="0"/>
              </a:rPr>
              <a:t>perpendicular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Verdana" panose="020B0604030504040204" pitchFamily="34" charset="0"/>
              </a:rPr>
              <a:t>to   </a:t>
            </a:r>
            <a:r>
              <a:rPr lang="en-US" altLang="en-US" sz="2000" dirty="0">
                <a:latin typeface="Verdana" panose="020B0604030504040204" pitchFamily="34" charset="0"/>
              </a:rPr>
              <a:t> . It is largest when     and the wire are perpendicular.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</p:txBody>
      </p:sp>
      <p:graphicFrame>
        <p:nvGraphicFramePr>
          <p:cNvPr id="8192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247221"/>
              </p:ext>
            </p:extLst>
          </p:nvPr>
        </p:nvGraphicFramePr>
        <p:xfrm>
          <a:off x="1802423" y="1758218"/>
          <a:ext cx="422030" cy="367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5" name="Equation" r:id="rId3" imgW="253780" imgH="215713" progId="Equation.3">
                  <p:embed/>
                </p:oleObj>
              </mc:Choice>
              <mc:Fallback>
                <p:oleObj name="Equation" r:id="rId3" imgW="253780" imgH="215713" progId="Equation.3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423" y="1758218"/>
                        <a:ext cx="422030" cy="36738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4" name="Object 3"/>
          <p:cNvGraphicFramePr>
            <a:graphicFrameLocks noChangeAspect="1"/>
          </p:cNvGraphicFramePr>
          <p:nvPr/>
        </p:nvGraphicFramePr>
        <p:xfrm>
          <a:off x="5954713" y="1808163"/>
          <a:ext cx="250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6" name="Equation" r:id="rId5" imgW="177569" imgH="215619" progId="Equation.3">
                  <p:embed/>
                </p:oleObj>
              </mc:Choice>
              <mc:Fallback>
                <p:oleObj name="Equation" r:id="rId5" imgW="177569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13" y="1808163"/>
                        <a:ext cx="250825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5" name="Object 4"/>
          <p:cNvGraphicFramePr>
            <a:graphicFrameLocks noChangeAspect="1"/>
          </p:cNvGraphicFramePr>
          <p:nvPr/>
        </p:nvGraphicFramePr>
        <p:xfrm>
          <a:off x="2976563" y="2906713"/>
          <a:ext cx="333533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7" name="Equation" r:id="rId7" imgW="825500" imgH="165100" progId="Equation.3">
                  <p:embed/>
                </p:oleObj>
              </mc:Choice>
              <mc:Fallback>
                <p:oleObj name="Equation" r:id="rId7" imgW="825500" imgH="165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563" y="2906713"/>
                        <a:ext cx="3335337" cy="6699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1019175" y="5162550"/>
          <a:ext cx="250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8" name="Equation" r:id="rId9" imgW="177569" imgH="215619" progId="Equation.3">
                  <p:embed/>
                </p:oleObj>
              </mc:Choice>
              <mc:Fallback>
                <p:oleObj name="Equation" r:id="rId9" imgW="177569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5162550"/>
                        <a:ext cx="250825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236669"/>
              </p:ext>
            </p:extLst>
          </p:nvPr>
        </p:nvGraphicFramePr>
        <p:xfrm>
          <a:off x="5512777" y="4475285"/>
          <a:ext cx="441936" cy="310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9" name="Equation" r:id="rId11" imgW="215900" imgH="165100" progId="Equation.3">
                  <p:embed/>
                </p:oleObj>
              </mc:Choice>
              <mc:Fallback>
                <p:oleObj name="Equation" r:id="rId11" imgW="215900" imgH="165100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2777" y="4475285"/>
                        <a:ext cx="441936" cy="31041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3816350" y="5146675"/>
          <a:ext cx="250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0" name="Equation" r:id="rId13" imgW="177569" imgH="215619" progId="Equation.3">
                  <p:embed/>
                </p:oleObj>
              </mc:Choice>
              <mc:Fallback>
                <p:oleObj name="Equation" r:id="rId13" imgW="177569" imgH="21561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5146675"/>
                        <a:ext cx="250825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="1" u="sng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pitchFamily="34" charset="-128"/>
              </a:rPr>
              <a:t>Magnetostatics</a:t>
            </a:r>
          </a:p>
        </p:txBody>
      </p:sp>
      <p:sp>
        <p:nvSpPr>
          <p:cNvPr id="81930" name="Slide Number Placeholder 1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D5FE41D-01DF-4E72-BF49-6F0C1A27519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38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54FE960-6A6D-40E9-B32A-2DEEFEC5880A}" type="slidenum">
              <a:rPr lang="en-US" altLang="en-US" sz="1400">
                <a:latin typeface="Arial" panose="020B0604020202020204" pitchFamily="34" charset="0"/>
              </a:rPr>
              <a:pPr eaLnBrk="1" hangingPunct="1"/>
              <a:t>39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829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38113"/>
            <a:ext cx="4254500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256047"/>
              </p:ext>
            </p:extLst>
          </p:nvPr>
        </p:nvGraphicFramePr>
        <p:xfrm>
          <a:off x="6075485" y="2616568"/>
          <a:ext cx="2707054" cy="54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6" name="Equation" r:id="rId4" imgW="825500" imgH="165100" progId="Equation.3">
                  <p:embed/>
                </p:oleObj>
              </mc:Choice>
              <mc:Fallback>
                <p:oleObj name="Equation" r:id="rId4" imgW="825500" imgH="165100" progId="Equation.3">
                  <p:embed/>
                  <p:pic>
                    <p:nvPicPr>
                      <p:cNvPr id="819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485" y="2616568"/>
                        <a:ext cx="2707054" cy="54373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62451" y="827129"/>
            <a:ext cx="106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500" y="3411415"/>
            <a:ext cx="118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4A19E2-4E4A-4EFD-8E39-3AC930A0BE13}"/>
              </a:ext>
            </a:extLst>
          </p:cNvPr>
          <p:cNvCxnSpPr>
            <a:cxnSpLocks/>
          </p:cNvCxnSpPr>
          <p:nvPr/>
        </p:nvCxnSpPr>
        <p:spPr>
          <a:xfrm flipV="1">
            <a:off x="5743575" y="1333500"/>
            <a:ext cx="0" cy="1619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391160"/>
            <a:ext cx="8153400" cy="57759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 algn="ctr" eaLnBrk="1" hangingPunct="1">
              <a:buNone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Magnetostatics</a:t>
            </a:r>
          </a:p>
          <a:p>
            <a:pPr indent="0" eaLnBrk="1" hangingPunct="1">
              <a:buFontTx/>
              <a:buNone/>
              <a:defRPr/>
            </a:pPr>
            <a:r>
              <a:rPr lang="en-US" altLang="en-US" sz="2400" dirty="0">
                <a:latin typeface="Verdana" pitchFamily="34" charset="0"/>
                <a:ea typeface="ＭＳ Ｐゴシック" pitchFamily="34" charset="-128"/>
              </a:rPr>
              <a:t>If charges are moving with constant velocity,  a static magnetic (or magnetostatic) field is produced. Thus, </a:t>
            </a:r>
            <a:r>
              <a:rPr lang="en-US" altLang="en-US" sz="2400" b="1" u="sng" dirty="0">
                <a:solidFill>
                  <a:srgbClr val="0000FF"/>
                </a:solidFill>
                <a:latin typeface="Verdana" pitchFamily="34" charset="0"/>
                <a:ea typeface="ＭＳ Ｐゴシック" pitchFamily="34" charset="-128"/>
              </a:rPr>
              <a:t>magnetostatic fields originate from steady currents</a:t>
            </a:r>
            <a:r>
              <a:rPr lang="en-US" altLang="en-US" sz="2400" b="1" dirty="0">
                <a:solidFill>
                  <a:srgbClr val="0000FF"/>
                </a:solidFill>
                <a:latin typeface="Verdana" pitchFamily="34" charset="0"/>
                <a:ea typeface="ＭＳ Ｐゴシック" pitchFamily="34" charset="-128"/>
              </a:rPr>
              <a:t> </a:t>
            </a:r>
            <a:r>
              <a:rPr lang="en-US" altLang="en-US" sz="2400" dirty="0">
                <a:latin typeface="Verdana" pitchFamily="34" charset="0"/>
                <a:ea typeface="ＭＳ Ｐゴシック" pitchFamily="34" charset="-128"/>
              </a:rPr>
              <a:t>(for instance, direct currents in current-carrying wires).</a:t>
            </a:r>
          </a:p>
          <a:p>
            <a:pPr indent="0" eaLnBrk="1" hangingPunct="1">
              <a:buFontTx/>
              <a:buNone/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rPr>
              <a:t>H</a:t>
            </a:r>
            <a:r>
              <a:rPr lang="en-US" altLang="en-US" sz="2400" dirty="0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rPr>
              <a:t>, A/m – magnetic field intensity</a:t>
            </a:r>
          </a:p>
          <a:p>
            <a:pPr indent="0" eaLnBrk="1" hangingPunct="1">
              <a:buFontTx/>
              <a:buNone/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rPr>
              <a:t>B </a:t>
            </a:r>
            <a:r>
              <a:rPr lang="en-US" altLang="en-US" sz="2400" dirty="0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rPr>
              <a:t>= </a:t>
            </a:r>
            <a:r>
              <a:rPr lang="el-GR" altLang="en-US" sz="2400" dirty="0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rPr>
              <a:t>μ</a:t>
            </a:r>
            <a:r>
              <a:rPr lang="en-US" altLang="en-US" sz="2400" b="1" dirty="0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rPr>
              <a:t>H </a:t>
            </a:r>
            <a:r>
              <a:rPr lang="en-US" altLang="en-US" sz="2400" dirty="0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rPr>
              <a:t>, Wb/m</a:t>
            </a:r>
            <a:r>
              <a:rPr lang="en-US" altLang="en-US" sz="2400" baseline="30000" dirty="0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rPr>
              <a:t>2</a:t>
            </a:r>
            <a:r>
              <a:rPr lang="en-US" altLang="en-US" sz="2400" dirty="0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rPr>
              <a:t> (Tesla) – magnetic flux density</a:t>
            </a:r>
          </a:p>
          <a:p>
            <a:pPr eaLnBrk="1" hangingPunct="1">
              <a:buFontTx/>
              <a:buNone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</a:rPr>
              <a:t>   </a:t>
            </a:r>
            <a:r>
              <a:rPr kumimoji="0" lang="el-G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</a:rPr>
              <a:t>μ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</a:rPr>
              <a:t>0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</a:rPr>
              <a:t> = 4</a:t>
            </a:r>
            <a:r>
              <a:rPr kumimoji="0" lang="el-G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</a:rPr>
              <a:t>ϖ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</a:rPr>
              <a:t> x 10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</a:rPr>
              <a:t>-7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</a:rPr>
              <a:t> H/m</a:t>
            </a:r>
            <a:endParaRPr lang="en-US" altLang="en-US" sz="2400" dirty="0">
              <a:solidFill>
                <a:srgbClr val="C00000"/>
              </a:solidFill>
              <a:latin typeface="Verdana" pitchFamily="34" charset="0"/>
              <a:ea typeface="ＭＳ Ｐゴシック" pitchFamily="34" charset="-128"/>
            </a:endParaRPr>
          </a:p>
          <a:p>
            <a:pPr indent="0" eaLnBrk="1" hangingPunct="1">
              <a:buFontTx/>
              <a:buNone/>
              <a:defRPr/>
            </a:pPr>
            <a:r>
              <a:rPr lang="en-US" altLang="en-US" sz="2400" dirty="0">
                <a:latin typeface="Verdana" pitchFamily="34" charset="0"/>
                <a:ea typeface="ＭＳ Ｐゴシック" pitchFamily="34" charset="-128"/>
              </a:rPr>
              <a:t>There are many similarities between the equations for E-field and H-fields. Most of the equations we have derived for the electric fields may be readily used to obtain corresponding equations for magnetic fields if the </a:t>
            </a:r>
            <a:r>
              <a:rPr lang="en-US" altLang="en-US" sz="2400" dirty="0">
                <a:solidFill>
                  <a:srgbClr val="0000FF"/>
                </a:solidFill>
                <a:latin typeface="Verdana" pitchFamily="34" charset="0"/>
                <a:ea typeface="ＭＳ Ｐゴシック" pitchFamily="34" charset="-128"/>
              </a:rPr>
              <a:t>equivalent analogous quantities </a:t>
            </a:r>
            <a:r>
              <a:rPr lang="en-US" altLang="en-US" sz="2400" dirty="0">
                <a:latin typeface="Verdana" pitchFamily="34" charset="0"/>
                <a:ea typeface="ＭＳ Ｐゴシック" pitchFamily="34" charset="-128"/>
              </a:rPr>
              <a:t>are substituted.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Magnetostatics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7C0A8A-AEEB-4ACC-9510-3EF0EFEF3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9337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4572000" y="527199"/>
            <a:ext cx="4457700" cy="592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Boundary conditions are the relations between field components  in two different media at the boundary between those two media</a:t>
            </a:r>
            <a:r>
              <a:rPr lang="en-US" altLang="en-US" dirty="0">
                <a:solidFill>
                  <a:srgbClr val="0000FF"/>
                </a:solidFill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C00000"/>
                </a:solidFill>
              </a:rPr>
              <a:t>T= tangential components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C00000"/>
                </a:solidFill>
              </a:rPr>
              <a:t>N= normal components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 b="1" dirty="0">
              <a:solidFill>
                <a:srgbClr val="C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We will make use of </a:t>
            </a:r>
            <a:r>
              <a:rPr lang="en-US" altLang="en-US" sz="1800" b="1" dirty="0">
                <a:solidFill>
                  <a:srgbClr val="0000FF"/>
                </a:solidFill>
              </a:rPr>
              <a:t>Gauss’ law </a:t>
            </a:r>
            <a:r>
              <a:rPr lang="en-US" altLang="en-US" sz="1800" dirty="0">
                <a:solidFill>
                  <a:srgbClr val="0000FF"/>
                </a:solidFill>
              </a:rPr>
              <a:t>for magnetic fields </a:t>
            </a:r>
            <a:r>
              <a:rPr lang="en-US" altLang="en-US" sz="1800" dirty="0"/>
              <a:t>for       and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 dirty="0"/>
          </a:p>
          <a:p>
            <a:pPr eaLnBrk="1" hangingPunct="1">
              <a:spcBef>
                <a:spcPct val="50000"/>
              </a:spcBef>
            </a:pPr>
            <a:endParaRPr lang="en-US" altLang="en-US" sz="18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and </a:t>
            </a:r>
            <a:r>
              <a:rPr lang="en-US" altLang="en-US" sz="1800" b="1" dirty="0">
                <a:solidFill>
                  <a:srgbClr val="0000FF"/>
                </a:solidFill>
              </a:rPr>
              <a:t>Ampere’s law </a:t>
            </a:r>
            <a:r>
              <a:rPr lang="en-US" altLang="en-US" sz="1800" dirty="0"/>
              <a:t>for     and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6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 </a:t>
            </a: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4508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76" name="Equation" r:id="rId3" imgW="126890" imgH="241091" progId="Equation.3">
                  <p:embed/>
                </p:oleObj>
              </mc:Choice>
              <mc:Fallback>
                <p:oleObj name="Equation" r:id="rId3" imgW="126890" imgH="24109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08350"/>
                        <a:ext cx="127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008643"/>
              </p:ext>
            </p:extLst>
          </p:nvPr>
        </p:nvGraphicFramePr>
        <p:xfrm>
          <a:off x="6937432" y="3729611"/>
          <a:ext cx="352163" cy="27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77" name="Equation" r:id="rId5" imgW="228600" imgH="177800" progId="Equation.3">
                  <p:embed/>
                </p:oleObj>
              </mc:Choice>
              <mc:Fallback>
                <p:oleObj name="Equation" r:id="rId5" imgW="228600" imgH="177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432" y="3729611"/>
                        <a:ext cx="352163" cy="27450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311231"/>
              </p:ext>
            </p:extLst>
          </p:nvPr>
        </p:nvGraphicFramePr>
        <p:xfrm>
          <a:off x="7900987" y="3729611"/>
          <a:ext cx="391125" cy="27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78" name="Equation" r:id="rId7" imgW="254000" imgH="177800" progId="Equation.3">
                  <p:embed/>
                </p:oleObj>
              </mc:Choice>
              <mc:Fallback>
                <p:oleObj name="Equation" r:id="rId7" imgW="254000" imgH="177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0987" y="3729611"/>
                        <a:ext cx="391125" cy="27450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226316"/>
              </p:ext>
            </p:extLst>
          </p:nvPr>
        </p:nvGraphicFramePr>
        <p:xfrm>
          <a:off x="7370624" y="4969773"/>
          <a:ext cx="328613" cy="298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79" name="Equation" r:id="rId9" imgW="279279" imgH="253890" progId="Equation.3">
                  <p:embed/>
                </p:oleObj>
              </mc:Choice>
              <mc:Fallback>
                <p:oleObj name="Equation" r:id="rId9" imgW="279279" imgH="25389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0624" y="4969773"/>
                        <a:ext cx="328613" cy="29847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08636"/>
              </p:ext>
            </p:extLst>
          </p:nvPr>
        </p:nvGraphicFramePr>
        <p:xfrm>
          <a:off x="8200162" y="4969773"/>
          <a:ext cx="32861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0" name="Equation" r:id="rId11" imgW="279279" imgH="253890" progId="Equation.3">
                  <p:embed/>
                </p:oleObj>
              </mc:Choice>
              <mc:Fallback>
                <p:oleObj name="Equation" r:id="rId11" imgW="279279" imgH="2538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0162" y="4969773"/>
                        <a:ext cx="328613" cy="298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788007"/>
              </p:ext>
            </p:extLst>
          </p:nvPr>
        </p:nvGraphicFramePr>
        <p:xfrm>
          <a:off x="5927725" y="5432189"/>
          <a:ext cx="1973262" cy="71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1" name="Equation" r:id="rId13" imgW="838080" imgH="304560" progId="Equation.3">
                  <p:embed/>
                </p:oleObj>
              </mc:Choice>
              <mc:Fallback>
                <p:oleObj name="Equation" r:id="rId13" imgW="838080" imgH="304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7725" y="5432189"/>
                        <a:ext cx="1973262" cy="7180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8" name="Picture 13" descr="92_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6" y="796486"/>
            <a:ext cx="3816350" cy="531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="1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Magnetostatics</a:t>
            </a:r>
          </a:p>
        </p:txBody>
      </p:sp>
      <p:sp>
        <p:nvSpPr>
          <p:cNvPr id="83982" name="Slide Number Placeholder 1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ECFD17A-2086-4EA7-BD8C-669535642B60}" type="slidenum">
              <a:rPr lang="en-US" altLang="en-US" sz="1400">
                <a:latin typeface="Arial" panose="020B0604020202020204" pitchFamily="34" charset="0"/>
              </a:rPr>
              <a:pPr eaLnBrk="1" hangingPunct="1"/>
              <a:t>40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B0DD53-690D-4795-97B9-AE4A3643D1DA}"/>
              </a:ext>
            </a:extLst>
          </p:cNvPr>
          <p:cNvSpPr txBox="1"/>
          <p:nvPr/>
        </p:nvSpPr>
        <p:spPr>
          <a:xfrm>
            <a:off x="1074600" y="65534"/>
            <a:ext cx="629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Magnetic field boundary conditions</a:t>
            </a:r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AFE7289C-F52C-4B4D-A30E-F1C119F4D5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782442"/>
              </p:ext>
            </p:extLst>
          </p:nvPr>
        </p:nvGraphicFramePr>
        <p:xfrm>
          <a:off x="5908123" y="6094211"/>
          <a:ext cx="222581" cy="258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2" name="Equation" r:id="rId16" imgW="139579" imgH="164957" progId="Equation.3">
                  <p:embed/>
                </p:oleObj>
              </mc:Choice>
              <mc:Fallback>
                <p:oleObj name="Equation" r:id="rId16" imgW="139579" imgH="164957" progId="Equation.3">
                  <p:embed/>
                  <p:pic>
                    <p:nvPicPr>
                      <p:cNvPr id="14" name="Object 9">
                        <a:extLst>
                          <a:ext uri="{FF2B5EF4-FFF2-40B4-BE49-F238E27FC236}">
                            <a16:creationId xmlns:a16="http://schemas.microsoft.com/office/drawing/2014/main" id="{ACAC49B5-248E-443A-8A3B-0665175AB6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123" y="6094211"/>
                        <a:ext cx="222581" cy="25896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7AEAB55-075B-4CC5-9327-2CF25FD7FF77}"/>
              </a:ext>
            </a:extLst>
          </p:cNvPr>
          <p:cNvSpPr txBox="1"/>
          <p:nvPr/>
        </p:nvSpPr>
        <p:spPr>
          <a:xfrm>
            <a:off x="4398883" y="4160640"/>
            <a:ext cx="2456897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Magnetic field lines form closed loops</a:t>
            </a:r>
          </a:p>
        </p:txBody>
      </p:sp>
      <p:graphicFrame>
        <p:nvGraphicFramePr>
          <p:cNvPr id="19" name="Object 21">
            <a:extLst>
              <a:ext uri="{FF2B5EF4-FFF2-40B4-BE49-F238E27FC236}">
                <a16:creationId xmlns:a16="http://schemas.microsoft.com/office/drawing/2014/main" id="{F36EBF6B-95AA-473C-8603-460600472B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029854"/>
              </p:ext>
            </p:extLst>
          </p:nvPr>
        </p:nvGraphicFramePr>
        <p:xfrm>
          <a:off x="3041512" y="4271874"/>
          <a:ext cx="11811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3" name="Equation" r:id="rId18" imgW="634725" imgH="228501" progId="Equation.3">
                  <p:embed/>
                </p:oleObj>
              </mc:Choice>
              <mc:Fallback>
                <p:oleObj name="Equation" r:id="rId18" imgW="634725" imgH="228501" progId="Equation.3">
                  <p:embed/>
                  <p:pic>
                    <p:nvPicPr>
                      <p:cNvPr id="68621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512" y="4271874"/>
                        <a:ext cx="1181100" cy="4238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4">
            <a:extLst>
              <a:ext uri="{FF2B5EF4-FFF2-40B4-BE49-F238E27FC236}">
                <a16:creationId xmlns:a16="http://schemas.microsoft.com/office/drawing/2014/main" id="{06D19A4A-96BA-42A9-969E-4E69541451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164795"/>
              </p:ext>
            </p:extLst>
          </p:nvPr>
        </p:nvGraphicFramePr>
        <p:xfrm>
          <a:off x="7008159" y="4096231"/>
          <a:ext cx="1610843" cy="807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4" name="Equation" r:id="rId20" imgW="761669" imgH="380835" progId="Equation.3">
                  <p:embed/>
                </p:oleObj>
              </mc:Choice>
              <mc:Fallback>
                <p:oleObj name="Equation" r:id="rId20" imgW="761669" imgH="380835" progId="Equation.3">
                  <p:embed/>
                  <p:pic>
                    <p:nvPicPr>
                      <p:cNvPr id="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159" y="4096231"/>
                        <a:ext cx="1610843" cy="80731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4"/>
          <p:cNvSpPr txBox="1">
            <a:spLocks noChangeArrowheads="1"/>
          </p:cNvSpPr>
          <p:nvPr/>
        </p:nvSpPr>
        <p:spPr bwMode="auto">
          <a:xfrm>
            <a:off x="5996658" y="750766"/>
            <a:ext cx="304256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In the limit as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          we have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 dirty="0"/>
          </a:p>
          <a:p>
            <a:pPr eaLnBrk="1" hangingPunct="1">
              <a:spcBef>
                <a:spcPct val="50000"/>
              </a:spcBef>
            </a:pPr>
            <a:endParaRPr lang="en-US" altLang="en-US" sz="18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where      is the </a:t>
            </a:r>
            <a:r>
              <a:rPr lang="en-US" altLang="en-US" sz="1800" dirty="0">
                <a:solidFill>
                  <a:srgbClr val="C00000"/>
                </a:solidFill>
              </a:rPr>
              <a:t>current on the boundary surface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(since </a:t>
            </a:r>
            <a:r>
              <a:rPr lang="en-US" altLang="en-US" sz="1800" dirty="0">
                <a:solidFill>
                  <a:srgbClr val="C00000"/>
                </a:solidFill>
              </a:rPr>
              <a:t>the integration path in the limit is infinitely narrow</a:t>
            </a:r>
            <a:r>
              <a:rPr lang="en-US" altLang="en-US" sz="1800" dirty="0"/>
              <a:t>).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When the conductivities of both media are finite,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600" dirty="0"/>
          </a:p>
        </p:txBody>
      </p:sp>
      <p:sp>
        <p:nvSpPr>
          <p:cNvPr id="84995" name="Text Box 6"/>
          <p:cNvSpPr txBox="1">
            <a:spLocks noChangeArrowheads="1"/>
          </p:cNvSpPr>
          <p:nvPr/>
        </p:nvSpPr>
        <p:spPr bwMode="auto">
          <a:xfrm>
            <a:off x="971550" y="320218"/>
            <a:ext cx="7943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Boundary condition on the </a:t>
            </a:r>
            <a:r>
              <a:rPr lang="en-US" altLang="en-US" b="1" dirty="0">
                <a:solidFill>
                  <a:srgbClr val="C00000"/>
                </a:solidFill>
              </a:rPr>
              <a:t>tangential component of</a:t>
            </a:r>
          </a:p>
        </p:txBody>
      </p:sp>
      <p:graphicFrame>
        <p:nvGraphicFramePr>
          <p:cNvPr id="8499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257659"/>
              </p:ext>
            </p:extLst>
          </p:nvPr>
        </p:nvGraphicFramePr>
        <p:xfrm>
          <a:off x="7774537" y="812991"/>
          <a:ext cx="686149" cy="285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51" name="Equation" r:id="rId3" imgW="609336" imgH="253890" progId="Equation.3">
                  <p:embed/>
                </p:oleObj>
              </mc:Choice>
              <mc:Fallback>
                <p:oleObj name="Equation" r:id="rId3" imgW="609336" imgH="25389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4537" y="812991"/>
                        <a:ext cx="686149" cy="28589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521056"/>
              </p:ext>
            </p:extLst>
          </p:nvPr>
        </p:nvGraphicFramePr>
        <p:xfrm>
          <a:off x="6084032" y="1163588"/>
          <a:ext cx="6858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52" name="Equation" r:id="rId5" imgW="609336" imgH="253890" progId="Equation.3">
                  <p:embed/>
                </p:oleObj>
              </mc:Choice>
              <mc:Fallback>
                <p:oleObj name="Equation" r:id="rId5" imgW="609336" imgH="2538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032" y="1163588"/>
                        <a:ext cx="685800" cy="285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745458"/>
              </p:ext>
            </p:extLst>
          </p:nvPr>
        </p:nvGraphicFramePr>
        <p:xfrm>
          <a:off x="6082446" y="1594780"/>
          <a:ext cx="2949970" cy="5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53" name="Equation" r:id="rId7" imgW="1676400" imgH="330200" progId="Equation.3">
                  <p:embed/>
                </p:oleObj>
              </mc:Choice>
              <mc:Fallback>
                <p:oleObj name="Equation" r:id="rId7" imgW="1676400" imgH="330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446" y="1594780"/>
                        <a:ext cx="2949970" cy="5810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468071"/>
              </p:ext>
            </p:extLst>
          </p:nvPr>
        </p:nvGraphicFramePr>
        <p:xfrm>
          <a:off x="6856413" y="2370226"/>
          <a:ext cx="363538" cy="33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54" name="Equation" r:id="rId9" imgW="279279" imgH="253890" progId="Equation.3">
                  <p:embed/>
                </p:oleObj>
              </mc:Choice>
              <mc:Fallback>
                <p:oleObj name="Equation" r:id="rId9" imgW="279279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3" y="2370226"/>
                        <a:ext cx="363538" cy="33033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653900"/>
              </p:ext>
            </p:extLst>
          </p:nvPr>
        </p:nvGraphicFramePr>
        <p:xfrm>
          <a:off x="7343716" y="5384800"/>
          <a:ext cx="1404689" cy="476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55" name="Equation" r:id="rId11" imgW="748975" imgH="253890" progId="Equation.3">
                  <p:embed/>
                </p:oleObj>
              </mc:Choice>
              <mc:Fallback>
                <p:oleObj name="Equation" r:id="rId11" imgW="748975" imgH="25389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716" y="5384800"/>
                        <a:ext cx="1404689" cy="47624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298095"/>
              </p:ext>
            </p:extLst>
          </p:nvPr>
        </p:nvGraphicFramePr>
        <p:xfrm>
          <a:off x="8544274" y="371872"/>
          <a:ext cx="21907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56" name="Equation" r:id="rId13" imgW="190335" imgH="215713" progId="Equation.3">
                  <p:embed/>
                </p:oleObj>
              </mc:Choice>
              <mc:Fallback>
                <p:oleObj name="Equation" r:id="rId13" imgW="190335" imgH="2157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274" y="371872"/>
                        <a:ext cx="219075" cy="2492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002" name="Picture 19" descr="92_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700088"/>
            <a:ext cx="4014787" cy="565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3" name="Text Box 20"/>
          <p:cNvSpPr txBox="1">
            <a:spLocks noChangeArrowheads="1"/>
          </p:cNvSpPr>
          <p:nvPr/>
        </p:nvSpPr>
        <p:spPr bwMode="auto">
          <a:xfrm>
            <a:off x="4343400" y="4281488"/>
            <a:ext cx="16303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0000FF"/>
                </a:solidFill>
              </a:rPr>
              <a:t>The tangential component of  is continuous across the boundary, while that of      is discontinuous</a:t>
            </a:r>
          </a:p>
        </p:txBody>
      </p:sp>
      <p:graphicFrame>
        <p:nvGraphicFramePr>
          <p:cNvPr id="850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304660"/>
              </p:ext>
            </p:extLst>
          </p:nvPr>
        </p:nvGraphicFramePr>
        <p:xfrm>
          <a:off x="5732463" y="4522788"/>
          <a:ext cx="16351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57" name="Equation" r:id="rId16" imgW="190335" imgH="215713" progId="Equation.3">
                  <p:embed/>
                </p:oleObj>
              </mc:Choice>
              <mc:Fallback>
                <p:oleObj name="Equation" r:id="rId16" imgW="190335" imgH="21571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4522788"/>
                        <a:ext cx="163512" cy="215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011998"/>
              </p:ext>
            </p:extLst>
          </p:nvPr>
        </p:nvGraphicFramePr>
        <p:xfrm>
          <a:off x="5157788" y="5384800"/>
          <a:ext cx="1873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58" name="Equation" r:id="rId18" imgW="177569" imgH="215619" progId="Equation.3">
                  <p:embed/>
                </p:oleObj>
              </mc:Choice>
              <mc:Fallback>
                <p:oleObj name="Equation" r:id="rId18" imgW="177569" imgH="21561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788" y="5384800"/>
                        <a:ext cx="187325" cy="215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446802"/>
              </p:ext>
            </p:extLst>
          </p:nvPr>
        </p:nvGraphicFramePr>
        <p:xfrm>
          <a:off x="6567364" y="4743488"/>
          <a:ext cx="1187449" cy="494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59" name="Equation" r:id="rId20" imgW="609336" imgH="253890" progId="Equation.3">
                  <p:embed/>
                </p:oleObj>
              </mc:Choice>
              <mc:Fallback>
                <p:oleObj name="Equation" r:id="rId20" imgW="609336" imgH="25389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364" y="4743488"/>
                        <a:ext cx="1187449" cy="494571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7" name="Text Box 24"/>
          <p:cNvSpPr txBox="1">
            <a:spLocks noChangeArrowheads="1"/>
          </p:cNvSpPr>
          <p:nvPr/>
        </p:nvSpPr>
        <p:spPr bwMode="auto">
          <a:xfrm>
            <a:off x="7888957" y="4916586"/>
            <a:ext cx="11434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/>
              <a:t>and hence</a:t>
            </a:r>
          </a:p>
        </p:txBody>
      </p:sp>
      <p:graphicFrame>
        <p:nvGraphicFramePr>
          <p:cNvPr id="8500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284644"/>
              </p:ext>
            </p:extLst>
          </p:nvPr>
        </p:nvGraphicFramePr>
        <p:xfrm>
          <a:off x="4343400" y="5872205"/>
          <a:ext cx="2189285" cy="405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60" name="Equation" r:id="rId22" imgW="1371600" imgH="254000" progId="Equation.3">
                  <p:embed/>
                </p:oleObj>
              </mc:Choice>
              <mc:Fallback>
                <p:oleObj name="Equation" r:id="rId22" imgW="1371600" imgH="254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872205"/>
                        <a:ext cx="2189285" cy="40550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="1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Magnetostatics</a:t>
            </a:r>
          </a:p>
        </p:txBody>
      </p:sp>
      <p:graphicFrame>
        <p:nvGraphicFramePr>
          <p:cNvPr id="85010" name="Object 12"/>
          <p:cNvGraphicFramePr>
            <a:graphicFrameLocks noChangeAspect="1"/>
          </p:cNvGraphicFramePr>
          <p:nvPr/>
        </p:nvGraphicFramePr>
        <p:xfrm>
          <a:off x="3003550" y="1382713"/>
          <a:ext cx="317500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61" name="Equation" r:id="rId24" imgW="241300" imgH="177800" progId="Equation.3">
                  <p:embed/>
                </p:oleObj>
              </mc:Choice>
              <mc:Fallback>
                <p:oleObj name="Equation" r:id="rId24" imgW="241300" imgH="177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1382713"/>
                        <a:ext cx="317500" cy="2333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1" name="Object 13"/>
          <p:cNvGraphicFramePr>
            <a:graphicFrameLocks noChangeAspect="1"/>
          </p:cNvGraphicFramePr>
          <p:nvPr/>
        </p:nvGraphicFramePr>
        <p:xfrm>
          <a:off x="3724275" y="1382713"/>
          <a:ext cx="350838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62" name="Equation" r:id="rId26" imgW="266700" imgH="177800" progId="Equation.3">
                  <p:embed/>
                </p:oleObj>
              </mc:Choice>
              <mc:Fallback>
                <p:oleObj name="Equation" r:id="rId26" imgW="266700" imgH="177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1382713"/>
                        <a:ext cx="350838" cy="2333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5012" name="Straight Arrow Connector 20"/>
          <p:cNvCxnSpPr>
            <a:cxnSpLocks noChangeShapeType="1"/>
          </p:cNvCxnSpPr>
          <p:nvPr/>
        </p:nvCxnSpPr>
        <p:spPr bwMode="auto">
          <a:xfrm rot="5400000" flipH="1" flipV="1">
            <a:off x="3041651" y="1174750"/>
            <a:ext cx="292100" cy="3175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3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3765551" y="1174750"/>
            <a:ext cx="292100" cy="3175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14" name="Slide Number Placeholder 2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3512FFE-48B4-428B-B96A-E81C58509B2A}" type="slidenum">
              <a:rPr lang="en-US" altLang="en-US" sz="1400">
                <a:latin typeface="Arial" panose="020B0604020202020204" pitchFamily="34" charset="0"/>
              </a:rPr>
              <a:pPr eaLnBrk="1" hangingPunct="1"/>
              <a:t>41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7938" y="4522788"/>
            <a:ext cx="219783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C00000"/>
                </a:solidFill>
              </a:rPr>
              <a:t>Amperian</a:t>
            </a:r>
            <a:r>
              <a:rPr lang="en-US" sz="1600" b="1" dirty="0">
                <a:solidFill>
                  <a:srgbClr val="C00000"/>
                </a:solidFill>
              </a:rPr>
              <a:t> path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↗</a:t>
            </a:r>
            <a:r>
              <a:rPr lang="en-US" sz="1600" b="1" dirty="0">
                <a:solidFill>
                  <a:srgbClr val="C00000"/>
                </a:solidFill>
              </a:rPr>
              <a:t> (rectangular)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844062"/>
            <a:ext cx="844062" cy="53865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44755" y="901424"/>
            <a:ext cx="843451" cy="5498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4"/>
          <p:cNvSpPr txBox="1">
            <a:spLocks noChangeArrowheads="1"/>
          </p:cNvSpPr>
          <p:nvPr/>
        </p:nvSpPr>
        <p:spPr bwMode="auto">
          <a:xfrm>
            <a:off x="6872287" y="2246306"/>
            <a:ext cx="2057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Gaussian surface S </a:t>
            </a:r>
            <a:r>
              <a:rPr lang="en-US" altLang="en-US" dirty="0"/>
              <a:t>(cylinder with its plane faces parallel to the boundary)</a:t>
            </a:r>
          </a:p>
        </p:txBody>
      </p:sp>
      <p:pic>
        <p:nvPicPr>
          <p:cNvPr id="86019" name="Picture 5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679450"/>
            <a:ext cx="6376988" cy="5068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="1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Magnetostatics</a:t>
            </a:r>
          </a:p>
        </p:txBody>
      </p:sp>
      <p:sp>
        <p:nvSpPr>
          <p:cNvPr id="8602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D74EC4C-51C1-4143-AB29-CA61A1E1BA15}" type="slidenum">
              <a:rPr lang="en-US" altLang="en-US" sz="1400">
                <a:latin typeface="Arial" panose="020B0604020202020204" pitchFamily="34" charset="0"/>
              </a:rPr>
              <a:pPr eaLnBrk="1" hangingPunct="1"/>
              <a:t>42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860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54471"/>
              </p:ext>
            </p:extLst>
          </p:nvPr>
        </p:nvGraphicFramePr>
        <p:xfrm>
          <a:off x="1995097" y="3460750"/>
          <a:ext cx="317892" cy="319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68" name="Equation" r:id="rId4" imgW="190417" imgH="190417" progId="Equation.3">
                  <p:embed/>
                </p:oleObj>
              </mc:Choice>
              <mc:Fallback>
                <p:oleObj name="Equation" r:id="rId4" imgW="190417" imgH="19041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097" y="3460750"/>
                        <a:ext cx="317892" cy="31994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888109"/>
              </p:ext>
            </p:extLst>
          </p:nvPr>
        </p:nvGraphicFramePr>
        <p:xfrm>
          <a:off x="4354512" y="2839915"/>
          <a:ext cx="338499" cy="301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69" name="Equation" r:id="rId6" imgW="215713" imgH="190335" progId="Equation.3">
                  <p:embed/>
                </p:oleObj>
              </mc:Choice>
              <mc:Fallback>
                <p:oleObj name="Equation" r:id="rId6" imgW="215713" imgH="1903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2" y="2839915"/>
                        <a:ext cx="338499" cy="30174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2343150" y="3568700"/>
            <a:ext cx="447675" cy="6350"/>
          </a:xfrm>
          <a:prstGeom prst="straightConnector1">
            <a:avLst/>
          </a:prstGeom>
          <a:ln w="15875" cmpd="sng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952875" y="3019425"/>
            <a:ext cx="385763" cy="4763"/>
          </a:xfrm>
          <a:prstGeom prst="straightConnector1">
            <a:avLst/>
          </a:prstGeom>
          <a:ln w="158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55077" y="888023"/>
            <a:ext cx="1099038" cy="79130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49008" y="1459523"/>
            <a:ext cx="1186961" cy="74734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9192" y="2426677"/>
            <a:ext cx="254977" cy="26376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1329" y="3851030"/>
            <a:ext cx="566371" cy="24618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4DBEC-0942-44B0-A2DD-79AF019FEA6D}"/>
              </a:ext>
            </a:extLst>
          </p:cNvPr>
          <p:cNvSpPr txBox="1"/>
          <p:nvPr/>
        </p:nvSpPr>
        <p:spPr>
          <a:xfrm>
            <a:off x="1194759" y="283156"/>
            <a:ext cx="7539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Boundary condition on the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normal component of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B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457200"/>
            <a:ext cx="8077200" cy="566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Integral of     over any closed surface S is equal to zero: 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In the limit as          , </a:t>
            </a:r>
            <a:r>
              <a:rPr lang="en-US" altLang="en-US" sz="2000" dirty="0">
                <a:solidFill>
                  <a:srgbClr val="C00000"/>
                </a:solidFill>
                <a:latin typeface="Verdana" panose="020B0604030504040204" pitchFamily="34" charset="0"/>
              </a:rPr>
              <a:t>the surface integral over the curved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Verdana" panose="020B0604030504040204" pitchFamily="34" charset="0"/>
              </a:rPr>
              <a:t>surface of the cylinder vanishes</a:t>
            </a:r>
            <a:r>
              <a:rPr lang="en-US" altLang="en-US" sz="2000" dirty="0">
                <a:latin typeface="Verdana" panose="020B0604030504040204" pitchFamily="34" charset="0"/>
              </a:rPr>
              <a:t>. Thus we have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600200" y="4876800"/>
            <a:ext cx="2286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the normal component of    is continuous at the boundary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) </a:t>
            </a:r>
          </a:p>
        </p:txBody>
      </p:sp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5181600" y="4953000"/>
            <a:ext cx="2819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the normal component of    is discontinuous at the boundary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)</a:t>
            </a:r>
          </a:p>
        </p:txBody>
      </p:sp>
      <p:graphicFrame>
        <p:nvGraphicFramePr>
          <p:cNvPr id="8704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520346"/>
              </p:ext>
            </p:extLst>
          </p:nvPr>
        </p:nvGraphicFramePr>
        <p:xfrm>
          <a:off x="2136532" y="880630"/>
          <a:ext cx="30028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74" name="Equation" r:id="rId3" imgW="177569" imgH="215619" progId="Equation.3">
                  <p:embed/>
                </p:oleObj>
              </mc:Choice>
              <mc:Fallback>
                <p:oleObj name="Equation" r:id="rId3" imgW="177569" imgH="215619" progId="Equation.3">
                  <p:embed/>
                  <p:pic>
                    <p:nvPicPr>
                      <p:cNvPr id="8704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532" y="880630"/>
                        <a:ext cx="300282" cy="2905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592548"/>
              </p:ext>
            </p:extLst>
          </p:nvPr>
        </p:nvGraphicFramePr>
        <p:xfrm>
          <a:off x="2557175" y="2320925"/>
          <a:ext cx="7829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75" name="Equation" r:id="rId5" imgW="393700" imgH="139700" progId="Equation.3">
                  <p:embed/>
                </p:oleObj>
              </mc:Choice>
              <mc:Fallback>
                <p:oleObj name="Equation" r:id="rId5" imgW="393700" imgH="139700" progId="Equation.3">
                  <p:embed/>
                  <p:pic>
                    <p:nvPicPr>
                      <p:cNvPr id="8704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175" y="2320925"/>
                        <a:ext cx="782925" cy="2778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9" name="Object 6"/>
          <p:cNvGraphicFramePr>
            <a:graphicFrameLocks noChangeAspect="1"/>
          </p:cNvGraphicFramePr>
          <p:nvPr/>
        </p:nvGraphicFramePr>
        <p:xfrm>
          <a:off x="3427413" y="3381375"/>
          <a:ext cx="24050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76" name="Equation" r:id="rId7" imgW="1079500" imgH="228600" progId="Equation.3">
                  <p:embed/>
                </p:oleObj>
              </mc:Choice>
              <mc:Fallback>
                <p:oleObj name="Equation" r:id="rId7" imgW="1079500" imgH="228600" progId="Equation.3">
                  <p:embed/>
                  <p:pic>
                    <p:nvPicPr>
                      <p:cNvPr id="870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3" y="3381375"/>
                        <a:ext cx="2405062" cy="511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0" name="Object 7"/>
          <p:cNvGraphicFramePr>
            <a:graphicFrameLocks noChangeAspect="1"/>
          </p:cNvGraphicFramePr>
          <p:nvPr/>
        </p:nvGraphicFramePr>
        <p:xfrm>
          <a:off x="1970088" y="4464050"/>
          <a:ext cx="13700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77" name="Equation" r:id="rId9" imgW="609600" imgH="177800" progId="Equation.3">
                  <p:embed/>
                </p:oleObj>
              </mc:Choice>
              <mc:Fallback>
                <p:oleObj name="Equation" r:id="rId9" imgW="609600" imgH="177800" progId="Equation.3">
                  <p:embed/>
                  <p:pic>
                    <p:nvPicPr>
                      <p:cNvPr id="870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4464050"/>
                        <a:ext cx="1370012" cy="3984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1" name="Object 8"/>
          <p:cNvGraphicFramePr>
            <a:graphicFrameLocks noChangeAspect="1"/>
          </p:cNvGraphicFramePr>
          <p:nvPr/>
        </p:nvGraphicFramePr>
        <p:xfrm>
          <a:off x="5551488" y="4498975"/>
          <a:ext cx="192881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78" name="Equation" r:id="rId11" imgW="927100" imgH="177800" progId="Equation.3">
                  <p:embed/>
                </p:oleObj>
              </mc:Choice>
              <mc:Fallback>
                <p:oleObj name="Equation" r:id="rId11" imgW="927100" imgH="177800" progId="Equation.3">
                  <p:embed/>
                  <p:pic>
                    <p:nvPicPr>
                      <p:cNvPr id="870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4498975"/>
                        <a:ext cx="1928812" cy="3698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2" name="Object 9"/>
          <p:cNvGraphicFramePr>
            <a:graphicFrameLocks noChangeAspect="1"/>
          </p:cNvGraphicFramePr>
          <p:nvPr/>
        </p:nvGraphicFramePr>
        <p:xfrm>
          <a:off x="3170238" y="5164138"/>
          <a:ext cx="2063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79" name="Equation" r:id="rId13" imgW="177569" imgH="215619" progId="Equation.3">
                  <p:embed/>
                </p:oleObj>
              </mc:Choice>
              <mc:Fallback>
                <p:oleObj name="Equation" r:id="rId13" imgW="177569" imgH="215619" progId="Equation.3">
                  <p:embed/>
                  <p:pic>
                    <p:nvPicPr>
                      <p:cNvPr id="870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8" y="5164138"/>
                        <a:ext cx="206375" cy="2508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3" name="Object 10"/>
          <p:cNvGraphicFramePr>
            <a:graphicFrameLocks noChangeAspect="1"/>
          </p:cNvGraphicFramePr>
          <p:nvPr/>
        </p:nvGraphicFramePr>
        <p:xfrm>
          <a:off x="5529263" y="5270500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80" name="Equation" r:id="rId15" imgW="190335" imgH="215713" progId="Equation.3">
                  <p:embed/>
                </p:oleObj>
              </mc:Choice>
              <mc:Fallback>
                <p:oleObj name="Equation" r:id="rId15" imgW="190335" imgH="215713" progId="Equation.3">
                  <p:embed/>
                  <p:pic>
                    <p:nvPicPr>
                      <p:cNvPr id="8705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5270500"/>
                        <a:ext cx="190500" cy="215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Magnetostatics</a:t>
            </a:r>
          </a:p>
        </p:txBody>
      </p:sp>
      <p:sp>
        <p:nvSpPr>
          <p:cNvPr id="87055" name="Slide Number Placeholder 1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D9D6C1-AB87-45F2-AA74-5B37B7D0BF3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818255"/>
              </p:ext>
            </p:extLst>
          </p:nvPr>
        </p:nvGraphicFramePr>
        <p:xfrm>
          <a:off x="3727938" y="1366877"/>
          <a:ext cx="1617785" cy="706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81" name="Equation" r:id="rId17" imgW="698400" imgH="304560" progId="Equation.3">
                  <p:embed/>
                </p:oleObj>
              </mc:Choice>
              <mc:Fallback>
                <p:oleObj name="Equation" r:id="rId17" imgW="698400" imgH="304560" progId="Equation.3">
                  <p:embed/>
                  <p:pic>
                    <p:nvPicPr>
                      <p:cNvPr id="839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938" y="1366877"/>
                        <a:ext cx="1617785" cy="70683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21637" y="1920815"/>
            <a:ext cx="212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81E06-A544-46D1-810D-C6BF304ADDF2}"/>
              </a:ext>
            </a:extLst>
          </p:cNvPr>
          <p:cNvSpPr txBox="1"/>
          <p:nvPr/>
        </p:nvSpPr>
        <p:spPr>
          <a:xfrm>
            <a:off x="1085850" y="311874"/>
            <a:ext cx="7688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Boundary condition on the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normal component of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B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0245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/>
              <a:t>Electric vs Magnetic Comparison</a:t>
            </a:r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2938" y="1219200"/>
            <a:ext cx="5318125" cy="5638800"/>
          </a:xfrm>
        </p:spPr>
      </p:pic>
      <p:sp>
        <p:nvSpPr>
          <p:cNvPr id="2" name="TextBox 1"/>
          <p:cNvSpPr txBox="1"/>
          <p:nvPr/>
        </p:nvSpPr>
        <p:spPr>
          <a:xfrm>
            <a:off x="4202722" y="3455377"/>
            <a:ext cx="1151793" cy="46599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1186" y="3455377"/>
            <a:ext cx="1099038" cy="46599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4780" y="4038600"/>
            <a:ext cx="63243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G.L.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8841" y="4516313"/>
            <a:ext cx="86665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←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A.L.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7371" y="4516313"/>
            <a:ext cx="178984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Conservative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→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3696" y="3798258"/>
            <a:ext cx="178984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Field lines form closed loops</a:t>
            </a:r>
          </a:p>
        </p:txBody>
      </p:sp>
    </p:spTree>
    <p:extLst>
      <p:ext uri="{BB962C8B-B14F-4D97-AF65-F5344CB8AC3E}">
        <p14:creationId xmlns:p14="http://schemas.microsoft.com/office/powerpoint/2010/main" val="3252607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7F4B6E-3D01-404E-8498-B45D533E37A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46084" name="Group 5"/>
          <p:cNvGrpSpPr>
            <a:grpSpLocks noChangeAspect="1"/>
          </p:cNvGrpSpPr>
          <p:nvPr/>
        </p:nvGrpSpPr>
        <p:grpSpPr bwMode="auto">
          <a:xfrm>
            <a:off x="571500" y="319321"/>
            <a:ext cx="8343161" cy="6108669"/>
            <a:chOff x="245" y="545"/>
            <a:chExt cx="5154" cy="5096"/>
          </a:xfrm>
        </p:grpSpPr>
        <p:sp>
          <p:nvSpPr>
            <p:cNvPr id="4608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00" y="839"/>
              <a:ext cx="3245" cy="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pic>
          <p:nvPicPr>
            <p:cNvPr id="4608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t="5739" r="14354" b="52994"/>
            <a:stretch>
              <a:fillRect/>
            </a:stretch>
          </p:blipFill>
          <p:spPr bwMode="auto">
            <a:xfrm>
              <a:off x="245" y="545"/>
              <a:ext cx="5154" cy="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" name="Object 1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66239040"/>
              </p:ext>
            </p:extLst>
          </p:nvPr>
        </p:nvGraphicFramePr>
        <p:xfrm>
          <a:off x="1839332" y="455555"/>
          <a:ext cx="2230010" cy="749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0" name="Equation" r:id="rId4" imgW="1129810" imgH="380835" progId="Equation.3">
                  <p:embed/>
                </p:oleObj>
              </mc:Choice>
              <mc:Fallback>
                <p:oleObj name="Equation" r:id="rId4" imgW="1129810" imgH="380835" progId="Equation.3">
                  <p:embed/>
                  <p:pic>
                    <p:nvPicPr>
                      <p:cNvPr id="7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332" y="455555"/>
                        <a:ext cx="2230010" cy="74979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425778"/>
              </p:ext>
            </p:extLst>
          </p:nvPr>
        </p:nvGraphicFramePr>
        <p:xfrm>
          <a:off x="5552902" y="380539"/>
          <a:ext cx="1610843" cy="807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1" name="Equation" r:id="rId6" imgW="761669" imgH="380835" progId="Equation.3">
                  <p:embed/>
                </p:oleObj>
              </mc:Choice>
              <mc:Fallback>
                <p:oleObj name="Equation" r:id="rId6" imgW="761669" imgH="380835" progId="Equation.3">
                  <p:embed/>
                  <p:pic>
                    <p:nvPicPr>
                      <p:cNvPr id="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2902" y="380539"/>
                        <a:ext cx="1610843" cy="80731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/>
              <a:t>Boundary Conditions</a:t>
            </a:r>
          </a:p>
        </p:txBody>
      </p:sp>
      <p:pic>
        <p:nvPicPr>
          <p:cNvPr id="8806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27188"/>
            <a:ext cx="8153400" cy="2155825"/>
          </a:xfrm>
        </p:spPr>
      </p:pic>
      <p:pic>
        <p:nvPicPr>
          <p:cNvPr id="880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13213"/>
            <a:ext cx="4724400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84663"/>
            <a:ext cx="25146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29213"/>
            <a:ext cx="4419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8385" y="5486400"/>
            <a:ext cx="1230284" cy="54864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0102" y="5852160"/>
            <a:ext cx="1845425" cy="523702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345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/>
              <a:t>Ampère’s Law</a:t>
            </a:r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892300"/>
            <a:ext cx="5799137" cy="1403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3738563"/>
            <a:ext cx="8566150" cy="2525712"/>
          </a:xfrm>
        </p:spPr>
      </p:pic>
    </p:spTree>
    <p:extLst>
      <p:ext uri="{BB962C8B-B14F-4D97-AF65-F5344CB8AC3E}">
        <p14:creationId xmlns:p14="http://schemas.microsoft.com/office/powerpoint/2010/main" val="14750813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762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Magnetic Force on a Current Element</a:t>
            </a:r>
          </a:p>
        </p:txBody>
      </p:sp>
      <p:pic>
        <p:nvPicPr>
          <p:cNvPr id="9216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057400"/>
            <a:ext cx="4648200" cy="4800600"/>
          </a:xfrm>
        </p:spPr>
      </p:pic>
      <p:pic>
        <p:nvPicPr>
          <p:cNvPr id="921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9788"/>
            <a:ext cx="4038600" cy="60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304800" y="1524000"/>
            <a:ext cx="4865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9BBB5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Differential force dFm on a differential current I dl: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Untitled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633413"/>
            <a:ext cx="7005637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6048375" y="1103313"/>
            <a:ext cx="30321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The field produced by a wire can be found adding up the fields produced by a large number of current elements placed head to tail along the wire 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the principle of superposition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).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Magnetostatics</a:t>
            </a:r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BF5642-F83A-48D5-9798-FBCDFA74BDC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32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49718" y="727865"/>
            <a:ext cx="8068700" cy="1764195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</a:rPr>
              <a:t>Three approaches to finding </a:t>
            </a:r>
            <a:r>
              <a:rPr lang="en-US" sz="3600" b="1" dirty="0">
                <a:solidFill>
                  <a:srgbClr val="C00000"/>
                </a:solidFill>
              </a:rPr>
              <a:t>electric</a:t>
            </a:r>
            <a:r>
              <a:rPr lang="en-US" sz="3600" b="1" dirty="0">
                <a:solidFill>
                  <a:srgbClr val="0000FF"/>
                </a:solidFill>
              </a:rPr>
              <a:t> fields from known sources (discrete or continuous </a:t>
            </a:r>
            <a:r>
              <a:rPr lang="en-US" sz="3600" b="1" dirty="0">
                <a:solidFill>
                  <a:srgbClr val="C00000"/>
                </a:solidFill>
              </a:rPr>
              <a:t>charge</a:t>
            </a:r>
            <a:r>
              <a:rPr lang="en-US" sz="3600" b="1" dirty="0">
                <a:solidFill>
                  <a:srgbClr val="0000FF"/>
                </a:solidFill>
              </a:rPr>
              <a:t> distributions)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83668" y="2945091"/>
            <a:ext cx="6400800" cy="2850994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sz="3600" dirty="0"/>
              <a:t>Coulomb’s Law</a:t>
            </a:r>
          </a:p>
          <a:p>
            <a:pPr marL="514350" indent="-514350" algn="l">
              <a:buAutoNum type="arabicPeriod"/>
            </a:pPr>
            <a:r>
              <a:rPr lang="en-US" sz="3600" dirty="0"/>
              <a:t>Gauss’ Law</a:t>
            </a:r>
          </a:p>
          <a:p>
            <a:pPr marL="514350" indent="-514350" algn="l">
              <a:buAutoNum type="arabicPeriod"/>
            </a:pPr>
            <a:r>
              <a:rPr lang="en-US" sz="3600" dirty="0"/>
              <a:t>From electric potential: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21E563-CE5C-4B3C-87DC-75033FE3B6B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31740" y="4869160"/>
          <a:ext cx="2049996" cy="716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5" name="Equation" r:id="rId3" imgW="622030" imgH="215806" progId="Equation.3">
                  <p:embed/>
                </p:oleObj>
              </mc:Choice>
              <mc:Fallback>
                <p:oleObj name="Equation" r:id="rId3" imgW="622030" imgH="215806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740" y="4869160"/>
                        <a:ext cx="2049996" cy="716744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80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63588" y="692696"/>
            <a:ext cx="8068700" cy="1764195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</a:rPr>
              <a:t>Three approaches to finding </a:t>
            </a:r>
            <a:r>
              <a:rPr lang="en-US" sz="3600" b="1" dirty="0">
                <a:solidFill>
                  <a:srgbClr val="C00000"/>
                </a:solidFill>
              </a:rPr>
              <a:t>magnetic</a:t>
            </a:r>
            <a:r>
              <a:rPr lang="en-US" sz="3600" b="1" dirty="0">
                <a:solidFill>
                  <a:srgbClr val="0000FF"/>
                </a:solidFill>
              </a:rPr>
              <a:t> fields from known sources (</a:t>
            </a:r>
            <a:r>
              <a:rPr lang="en-US" sz="3600" b="1" dirty="0">
                <a:solidFill>
                  <a:srgbClr val="C00000"/>
                </a:solidFill>
              </a:rPr>
              <a:t>steady currents</a:t>
            </a:r>
            <a:r>
              <a:rPr lang="en-US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23628" y="2755132"/>
            <a:ext cx="7348620" cy="2850994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sz="3600" dirty="0"/>
              <a:t>Biot – Savart’s Law</a:t>
            </a:r>
          </a:p>
          <a:p>
            <a:pPr marL="514350" indent="-514350" algn="l">
              <a:buAutoNum type="arabicPeriod"/>
            </a:pPr>
            <a:r>
              <a:rPr lang="en-US" sz="3600" dirty="0"/>
              <a:t>Ampere’s Law</a:t>
            </a:r>
          </a:p>
          <a:p>
            <a:pPr marL="514350" indent="-514350" algn="l">
              <a:buAutoNum type="arabicPeriod"/>
            </a:pPr>
            <a:r>
              <a:rPr lang="en-US" sz="3600" dirty="0"/>
              <a:t>From magnetic vector potential: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21E563-CE5C-4B3C-87DC-75033FE3B6B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1881304" y="4807614"/>
          <a:ext cx="2344011" cy="649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9" name="Equation" r:id="rId3" imgW="825500" imgH="228600" progId="Equation.3">
                  <p:embed/>
                </p:oleObj>
              </mc:Choice>
              <mc:Fallback>
                <p:oleObj name="Equation" r:id="rId3" imgW="825500" imgH="228600" progId="Equation.3">
                  <p:embed/>
                  <p:pic>
                    <p:nvPicPr>
                      <p:cNvPr id="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304" y="4807614"/>
                        <a:ext cx="2344011" cy="64904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8575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950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684338" y="274638"/>
            <a:ext cx="5767387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en-US" sz="20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Biot – Savart’s Law</a:t>
            </a: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5316538" y="1684338"/>
            <a:ext cx="3505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The magnetic field intensity </a:t>
            </a:r>
            <a:r>
              <a:rPr lang="en-US" altLang="en-US" sz="1800" b="1" dirty="0" err="1"/>
              <a:t>dH</a:t>
            </a:r>
            <a:r>
              <a:rPr lang="en-US" altLang="en-US" sz="1800" dirty="0"/>
              <a:t> produced at a point P by the </a:t>
            </a:r>
            <a:r>
              <a:rPr lang="en-US" altLang="en-US" sz="1800" b="1" dirty="0">
                <a:solidFill>
                  <a:srgbClr val="0000FF"/>
                </a:solidFill>
              </a:rPr>
              <a:t>differential current element </a:t>
            </a:r>
            <a:r>
              <a:rPr lang="en-US" altLang="en-US" sz="1800" b="1" dirty="0" err="1">
                <a:solidFill>
                  <a:srgbClr val="0000FF"/>
                </a:solidFill>
              </a:rPr>
              <a:t>Idl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dirty="0"/>
              <a:t>is proportional to the product of </a:t>
            </a:r>
            <a:r>
              <a:rPr lang="en-US" altLang="en-US" sz="1800" b="1" dirty="0" err="1"/>
              <a:t>Idl</a:t>
            </a:r>
            <a:r>
              <a:rPr lang="en-US" altLang="en-US" sz="1800" dirty="0"/>
              <a:t> and the </a:t>
            </a:r>
            <a:r>
              <a:rPr lang="en-US" altLang="en-US" sz="1800" b="1" dirty="0"/>
              <a:t>sine of the angle</a:t>
            </a:r>
            <a:r>
              <a:rPr lang="en-US" altLang="en-US" sz="1800" dirty="0"/>
              <a:t>     between the element and the line joining P to the element and is inversely proportional to the square of the distance </a:t>
            </a:r>
            <a:r>
              <a:rPr lang="en-US" altLang="en-US" sz="1800" b="1" dirty="0"/>
              <a:t>R</a:t>
            </a:r>
            <a:r>
              <a:rPr lang="en-US" altLang="en-US" sz="1800" dirty="0"/>
              <a:t> between P and the element.     </a:t>
            </a: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609600" y="4724400"/>
            <a:ext cx="5773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 In SI units,            ,  so</a:t>
            </a:r>
          </a:p>
        </p:txBody>
      </p:sp>
      <p:graphicFrame>
        <p:nvGraphicFramePr>
          <p:cNvPr id="55301" name="Object 2"/>
          <p:cNvGraphicFramePr>
            <a:graphicFrameLocks noChangeAspect="1"/>
          </p:cNvGraphicFramePr>
          <p:nvPr/>
        </p:nvGraphicFramePr>
        <p:xfrm>
          <a:off x="8108950" y="3089275"/>
          <a:ext cx="3302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1" name="Equation" r:id="rId3" imgW="139700" imgH="139700" progId="Equation.3">
                  <p:embed/>
                </p:oleObj>
              </mc:Choice>
              <mc:Fallback>
                <p:oleObj name="Equation" r:id="rId3" imgW="139700" imgH="139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3089275"/>
                        <a:ext cx="330200" cy="2841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719384"/>
              </p:ext>
            </p:extLst>
          </p:nvPr>
        </p:nvGraphicFramePr>
        <p:xfrm>
          <a:off x="6076949" y="812800"/>
          <a:ext cx="2372021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2" name="Equation" r:id="rId5" imgW="1104421" imgH="406224" progId="Equation.3">
                  <p:embed/>
                </p:oleObj>
              </mc:Choice>
              <mc:Fallback>
                <p:oleObj name="Equation" r:id="rId5" imgW="1104421" imgH="40622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49" y="812800"/>
                        <a:ext cx="2372021" cy="8715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092393"/>
              </p:ext>
            </p:extLst>
          </p:nvPr>
        </p:nvGraphicFramePr>
        <p:xfrm>
          <a:off x="3679404" y="5197475"/>
          <a:ext cx="2442789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3" name="Equation" r:id="rId7" imgW="939392" imgH="393529" progId="Equation.3">
                  <p:embed/>
                </p:oleObj>
              </mc:Choice>
              <mc:Fallback>
                <p:oleObj name="Equation" r:id="rId7" imgW="939392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404" y="5197475"/>
                        <a:ext cx="2442789" cy="10207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3112774"/>
              </p:ext>
            </p:extLst>
          </p:nvPr>
        </p:nvGraphicFramePr>
        <p:xfrm>
          <a:off x="2118946" y="5393535"/>
          <a:ext cx="913179" cy="620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4" name="Equation" r:id="rId9" imgW="596641" imgH="406224" progId="Equation.3">
                  <p:embed/>
                </p:oleObj>
              </mc:Choice>
              <mc:Fallback>
                <p:oleObj name="Equation" r:id="rId9" imgW="596641" imgH="406224" progId="Equation.3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946" y="5393535"/>
                        <a:ext cx="913179" cy="6208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5" name="Picture 19" descr="Untitled-1 copy"/>
          <p:cNvPicPr>
            <a:picLocks noGrp="1"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1" y="1220787"/>
            <a:ext cx="4465637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="1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Magnetostatics</a:t>
            </a:r>
          </a:p>
        </p:txBody>
      </p:sp>
      <p:sp>
        <p:nvSpPr>
          <p:cNvPr id="55307" name="Slide Number Placeholder 10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484BF49-CCB4-45D2-A480-885D3EC5FABA}" type="slidenum">
              <a:rPr lang="en-US" altLang="en-US" sz="1400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5530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656767"/>
              </p:ext>
            </p:extLst>
          </p:nvPr>
        </p:nvGraphicFramePr>
        <p:xfrm>
          <a:off x="6327775" y="5130457"/>
          <a:ext cx="702842" cy="505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5" name="Equation" r:id="rId12" imgW="495085" imgH="279279" progId="Equation.3">
                  <p:embed/>
                </p:oleObj>
              </mc:Choice>
              <mc:Fallback>
                <p:oleObj name="Equation" r:id="rId12" imgW="495085" imgH="27927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775" y="5130457"/>
                        <a:ext cx="702842" cy="505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263484"/>
              </p:ext>
            </p:extLst>
          </p:nvPr>
        </p:nvGraphicFramePr>
        <p:xfrm>
          <a:off x="7348537" y="5100638"/>
          <a:ext cx="990599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6" name="Equation" r:id="rId14" imgW="609336" imgH="317362" progId="Equation.3">
                  <p:embed/>
                </p:oleObj>
              </mc:Choice>
              <mc:Fallback>
                <p:oleObj name="Equation" r:id="rId14" imgW="609336" imgH="31736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8537" y="5100638"/>
                        <a:ext cx="990599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322184"/>
              </p:ext>
            </p:extLst>
          </p:nvPr>
        </p:nvGraphicFramePr>
        <p:xfrm>
          <a:off x="6298728" y="5803107"/>
          <a:ext cx="2305994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7" name="Equation" r:id="rId16" imgW="1562100" imgH="228600" progId="Equation.3">
                  <p:embed/>
                </p:oleObj>
              </mc:Choice>
              <mc:Fallback>
                <p:oleObj name="Equation" r:id="rId16" imgW="15621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8728" y="5803107"/>
                        <a:ext cx="2305994" cy="3381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93925" y="1538654"/>
            <a:ext cx="918552" cy="8792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85038" y="3993113"/>
            <a:ext cx="1055077" cy="457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0251" y="930276"/>
            <a:ext cx="3272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0000FF"/>
                </a:solidFill>
              </a:rPr>
              <a:t>Differential current element </a:t>
            </a:r>
            <a:r>
              <a:rPr lang="en-US" altLang="en-US" sz="1600" b="1" dirty="0" err="1">
                <a:solidFill>
                  <a:srgbClr val="0000FF"/>
                </a:solidFill>
              </a:rPr>
              <a:t>Idl</a:t>
            </a:r>
            <a:r>
              <a:rPr lang="en-US" altLang="en-US" sz="1600" b="1" dirty="0">
                <a:solidFill>
                  <a:srgbClr val="0000FF"/>
                </a:solidFill>
              </a:rPr>
              <a:t> (at the origin)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702238" y="4464571"/>
            <a:ext cx="244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Right-hand rule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94518"/>
            <a:ext cx="8077200" cy="5516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Using the definition of </a:t>
            </a:r>
            <a:r>
              <a:rPr lang="en-US" altLang="en-US" sz="2000" dirty="0">
                <a:solidFill>
                  <a:srgbClr val="0000FF"/>
                </a:solidFill>
                <a:latin typeface="Verdana" panose="020B0604030504040204" pitchFamily="34" charset="0"/>
              </a:rPr>
              <a:t>cross product</a:t>
            </a:r>
            <a:r>
              <a:rPr lang="en-US" altLang="en-US" sz="2000" dirty="0">
                <a:latin typeface="Verdana" panose="020B0604030504040204" pitchFamily="34" charset="0"/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we can represent the previous equation in vector form as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Verdana" panose="020B0604030504040204" pitchFamily="34" charset="0"/>
              </a:rPr>
              <a:t>The direction </a:t>
            </a:r>
            <a:r>
              <a:rPr lang="en-US" altLang="en-US" sz="2000" dirty="0">
                <a:latin typeface="Verdana" panose="020B0604030504040204" pitchFamily="34" charset="0"/>
              </a:rPr>
              <a:t>of     can be determined by the </a:t>
            </a:r>
            <a:r>
              <a:rPr lang="en-US" altLang="en-US" sz="2000" dirty="0">
                <a:solidFill>
                  <a:srgbClr val="0000FF"/>
                </a:solidFill>
                <a:latin typeface="Verdana" panose="020B0604030504040204" pitchFamily="34" charset="0"/>
              </a:rPr>
              <a:t>right-hand rule</a:t>
            </a:r>
            <a:r>
              <a:rPr lang="en-US" altLang="en-US" sz="2000" dirty="0"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or by the right-handed screw rule.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If the position of the field point is specified by     and the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position of the source point by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where     is the unit vector directed </a:t>
            </a:r>
            <a:r>
              <a:rPr lang="en-US" altLang="en-US" sz="2000" dirty="0">
                <a:solidFill>
                  <a:srgbClr val="0000FF"/>
                </a:solidFill>
                <a:latin typeface="Verdana" panose="020B0604030504040204" pitchFamily="34" charset="0"/>
              </a:rPr>
              <a:t>from the source point to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Verdana" panose="020B0604030504040204" pitchFamily="34" charset="0"/>
              </a:rPr>
              <a:t>the field point</a:t>
            </a:r>
            <a:r>
              <a:rPr lang="en-US" altLang="en-US" sz="2000" dirty="0">
                <a:latin typeface="Verdana" panose="020B0604030504040204" pitchFamily="34" charset="0"/>
              </a:rPr>
              <a:t>, and           is the distance between these two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points.</a:t>
            </a:r>
          </a:p>
        </p:txBody>
      </p:sp>
      <p:graphicFrame>
        <p:nvGraphicFramePr>
          <p:cNvPr id="563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739737"/>
              </p:ext>
            </p:extLst>
          </p:nvPr>
        </p:nvGraphicFramePr>
        <p:xfrm>
          <a:off x="5562600" y="557214"/>
          <a:ext cx="233846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5" name="Equation" r:id="rId3" imgW="1562100" imgH="228600" progId="Equation.3">
                  <p:embed/>
                </p:oleObj>
              </mc:Choice>
              <mc:Fallback>
                <p:oleObj name="Equation" r:id="rId3" imgW="15621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57214"/>
                        <a:ext cx="2338462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465728"/>
              </p:ext>
            </p:extLst>
          </p:nvPr>
        </p:nvGraphicFramePr>
        <p:xfrm>
          <a:off x="2422852" y="1263558"/>
          <a:ext cx="3105838" cy="778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6" name="Equation" r:id="rId5" imgW="1879600" imgH="469900" progId="Equation.3">
                  <p:embed/>
                </p:oleObj>
              </mc:Choice>
              <mc:Fallback>
                <p:oleObj name="Equation" r:id="rId5" imgW="1879600" imgH="469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852" y="1263558"/>
                        <a:ext cx="3105838" cy="77885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4"/>
          <p:cNvGraphicFramePr>
            <a:graphicFrameLocks noChangeAspect="1"/>
          </p:cNvGraphicFramePr>
          <p:nvPr/>
        </p:nvGraphicFramePr>
        <p:xfrm>
          <a:off x="5943600" y="1371600"/>
          <a:ext cx="6096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7" name="Equation" r:id="rId7" imgW="495085" imgH="279279" progId="Equation.3">
                  <p:embed/>
                </p:oleObj>
              </mc:Choice>
              <mc:Fallback>
                <p:oleObj name="Equation" r:id="rId7" imgW="495085" imgH="27927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371600"/>
                        <a:ext cx="6096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5"/>
          <p:cNvGraphicFramePr>
            <a:graphicFrameLocks noChangeAspect="1"/>
          </p:cNvGraphicFramePr>
          <p:nvPr/>
        </p:nvGraphicFramePr>
        <p:xfrm>
          <a:off x="7086600" y="1371600"/>
          <a:ext cx="762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8" name="Equation" r:id="rId9" imgW="609336" imgH="317362" progId="Equation.3">
                  <p:embed/>
                </p:oleObj>
              </mc:Choice>
              <mc:Fallback>
                <p:oleObj name="Equation" r:id="rId9" imgW="609336" imgH="31736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371600"/>
                        <a:ext cx="7620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563903"/>
              </p:ext>
            </p:extLst>
          </p:nvPr>
        </p:nvGraphicFramePr>
        <p:xfrm>
          <a:off x="4610100" y="3298825"/>
          <a:ext cx="2809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9" name="Equation" r:id="rId11" imgW="152268" imgH="164957" progId="Equation.3">
                  <p:embed/>
                </p:oleObj>
              </mc:Choice>
              <mc:Fallback>
                <p:oleObj name="Equation" r:id="rId11" imgW="152268" imgH="16495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3298825"/>
                        <a:ext cx="280988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998115"/>
              </p:ext>
            </p:extLst>
          </p:nvPr>
        </p:nvGraphicFramePr>
        <p:xfrm>
          <a:off x="1480038" y="5120053"/>
          <a:ext cx="3810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0" name="Equation" r:id="rId13" imgW="228501" imgH="215806" progId="Equation.3">
                  <p:embed/>
                </p:oleObj>
              </mc:Choice>
              <mc:Fallback>
                <p:oleObj name="Equation" r:id="rId13" imgW="228501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0038" y="5120053"/>
                        <a:ext cx="381000" cy="3587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175737"/>
              </p:ext>
            </p:extLst>
          </p:nvPr>
        </p:nvGraphicFramePr>
        <p:xfrm>
          <a:off x="3289971" y="5420520"/>
          <a:ext cx="6858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1" name="Equation" r:id="rId15" imgW="431613" imgH="253890" progId="Equation.3">
                  <p:embed/>
                </p:oleObj>
              </mc:Choice>
              <mc:Fallback>
                <p:oleObj name="Equation" r:id="rId15" imgW="431613" imgH="2538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971" y="5420520"/>
                        <a:ext cx="685800" cy="4032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478699"/>
              </p:ext>
            </p:extLst>
          </p:nvPr>
        </p:nvGraphicFramePr>
        <p:xfrm>
          <a:off x="6657975" y="2987278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2" name="Equation" r:id="rId17" imgW="126780" imgH="164814" progId="Equation.3">
                  <p:embed/>
                </p:oleObj>
              </mc:Choice>
              <mc:Fallback>
                <p:oleObj name="Equation" r:id="rId17" imgW="126780" imgH="16481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975" y="2987278"/>
                        <a:ext cx="234950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908965"/>
              </p:ext>
            </p:extLst>
          </p:nvPr>
        </p:nvGraphicFramePr>
        <p:xfrm>
          <a:off x="2092814" y="3886200"/>
          <a:ext cx="5263172" cy="1099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3" name="Equation" r:id="rId19" imgW="2070100" imgH="431800" progId="Equation.3">
                  <p:embed/>
                </p:oleObj>
              </mc:Choice>
              <mc:Fallback>
                <p:oleObj name="Equation" r:id="rId19" imgW="2070100" imgH="431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814" y="3886200"/>
                        <a:ext cx="5263172" cy="109934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072833"/>
              </p:ext>
            </p:extLst>
          </p:nvPr>
        </p:nvGraphicFramePr>
        <p:xfrm>
          <a:off x="2690446" y="2115343"/>
          <a:ext cx="381000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4" name="Equation" r:id="rId21" imgW="279279" imgH="203112" progId="Equation.3">
                  <p:embed/>
                </p:oleObj>
              </mc:Choice>
              <mc:Fallback>
                <p:oleObj name="Equation" r:id="rId21" imgW="279279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446" y="2115343"/>
                        <a:ext cx="381000" cy="2778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="1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Magnetostatics</a:t>
            </a:r>
          </a:p>
        </p:txBody>
      </p:sp>
      <p:sp>
        <p:nvSpPr>
          <p:cNvPr id="56334" name="Slide Number Placeholder 1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B6A6CF5-D0F9-4BE2-A7BB-26835BAEEA8A}" type="slidenum">
              <a:rPr lang="en-US" altLang="en-US" sz="1400"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533400"/>
            <a:ext cx="8001000" cy="559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2000" u="sng" dirty="0">
                <a:solidFill>
                  <a:srgbClr val="0000FF"/>
                </a:solidFill>
                <a:latin typeface="Verdana" panose="020B0604030504040204" pitchFamily="34" charset="0"/>
              </a:rPr>
              <a:t>Example</a:t>
            </a:r>
            <a:r>
              <a:rPr lang="en-US" altLang="en-US" sz="2000" dirty="0">
                <a:latin typeface="Verdana" panose="020B0604030504040204" pitchFamily="34" charset="0"/>
              </a:rPr>
              <a:t>.  A current element is located at </a:t>
            </a:r>
            <a:r>
              <a:rPr lang="en-US" altLang="en-US" sz="2000" dirty="0">
                <a:solidFill>
                  <a:srgbClr val="C00000"/>
                </a:solidFill>
                <a:latin typeface="Verdana" panose="020B0604030504040204" pitchFamily="34" charset="0"/>
              </a:rPr>
              <a:t>x=2 cm</a:t>
            </a:r>
            <a:r>
              <a:rPr lang="en-US" altLang="en-US" sz="2000" dirty="0">
                <a:latin typeface="Verdana" panose="020B0604030504040204" pitchFamily="34" charset="0"/>
              </a:rPr>
              <a:t>, y=0, and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z=0.  The current has a magnitude of </a:t>
            </a:r>
            <a:r>
              <a:rPr lang="en-US" altLang="en-US" sz="2000" dirty="0">
                <a:solidFill>
                  <a:srgbClr val="C00000"/>
                </a:solidFill>
                <a:latin typeface="Verdana" panose="020B0604030504040204" pitchFamily="34" charset="0"/>
              </a:rPr>
              <a:t>150 mA </a:t>
            </a:r>
            <a:r>
              <a:rPr lang="en-US" altLang="en-US" sz="2000" dirty="0">
                <a:latin typeface="Verdana" panose="020B0604030504040204" pitchFamily="34" charset="0"/>
              </a:rPr>
              <a:t>and flows in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the +y direction. The length of the current element is </a:t>
            </a:r>
            <a:r>
              <a:rPr lang="en-US" altLang="en-US" sz="2000" dirty="0">
                <a:solidFill>
                  <a:srgbClr val="C00000"/>
                </a:solidFill>
                <a:latin typeface="Verdana" panose="020B0604030504040204" pitchFamily="34" charset="0"/>
              </a:rPr>
              <a:t>1 mm</a:t>
            </a:r>
            <a:r>
              <a:rPr lang="en-US" altLang="en-US" sz="2000" dirty="0">
                <a:latin typeface="Verdana" panose="020B0604030504040204" pitchFamily="34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Find the contribution of this element to the magnetic field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at x=0, </a:t>
            </a:r>
            <a:r>
              <a:rPr lang="en-US" altLang="en-US" sz="2000" dirty="0">
                <a:solidFill>
                  <a:srgbClr val="C00000"/>
                </a:solidFill>
                <a:latin typeface="Verdana" panose="020B0604030504040204" pitchFamily="34" charset="0"/>
              </a:rPr>
              <a:t>y=3 cm</a:t>
            </a:r>
            <a:r>
              <a:rPr lang="en-US" altLang="en-US" sz="2000" dirty="0">
                <a:latin typeface="Verdana" panose="020B0604030504040204" pitchFamily="34" charset="0"/>
              </a:rPr>
              <a:t>, z=0.</a:t>
            </a:r>
          </a:p>
          <a:p>
            <a:pPr eaLnBrk="1" hangingPunct="1">
              <a:buFontTx/>
              <a:buNone/>
            </a:pPr>
            <a:endParaRPr lang="en-US" altLang="en-US" sz="2000" u="sng" dirty="0">
              <a:latin typeface="Verdana" panose="020B0604030504040204" pitchFamily="34" charset="0"/>
            </a:endParaRPr>
          </a:p>
        </p:txBody>
      </p:sp>
      <p:pic>
        <p:nvPicPr>
          <p:cNvPr id="57347" name="Picture 4" descr="Untitled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35250"/>
            <a:ext cx="76200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4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968096"/>
              </p:ext>
            </p:extLst>
          </p:nvPr>
        </p:nvGraphicFramePr>
        <p:xfrm>
          <a:off x="748421" y="2968601"/>
          <a:ext cx="1693948" cy="455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4" name="Equation" r:id="rId4" imgW="850900" imgH="228600" progId="Equation.3">
                  <p:embed/>
                </p:oleObj>
              </mc:Choice>
              <mc:Fallback>
                <p:oleObj name="Equation" r:id="rId4" imgW="8509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421" y="2968601"/>
                        <a:ext cx="1693948" cy="45512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00650"/>
              </p:ext>
            </p:extLst>
          </p:nvPr>
        </p:nvGraphicFramePr>
        <p:xfrm>
          <a:off x="771525" y="3524304"/>
          <a:ext cx="1692522" cy="465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5" name="Equation" r:id="rId6" imgW="876300" imgH="241300" progId="Equation.3">
                  <p:embed/>
                </p:oleObj>
              </mc:Choice>
              <mc:Fallback>
                <p:oleObj name="Equation" r:id="rId6" imgW="8763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3524304"/>
                        <a:ext cx="1692522" cy="46554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571944"/>
              </p:ext>
            </p:extLst>
          </p:nvPr>
        </p:nvGraphicFramePr>
        <p:xfrm>
          <a:off x="6947523" y="2097457"/>
          <a:ext cx="2130901" cy="393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6" name="Equation" r:id="rId8" imgW="1168400" imgH="215900" progId="Equation.3">
                  <p:embed/>
                </p:oleObj>
              </mc:Choice>
              <mc:Fallback>
                <p:oleObj name="Equation" r:id="rId8" imgW="1168400" imgH="215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7523" y="2097457"/>
                        <a:ext cx="2130901" cy="393518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949977"/>
              </p:ext>
            </p:extLst>
          </p:nvPr>
        </p:nvGraphicFramePr>
        <p:xfrm>
          <a:off x="3761713" y="2097457"/>
          <a:ext cx="3050250" cy="40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7" name="Equation" r:id="rId10" imgW="1714500" imgH="228600" progId="Equation.3">
                  <p:embed/>
                </p:oleObj>
              </mc:Choice>
              <mc:Fallback>
                <p:oleObj name="Equation" r:id="rId10" imgW="17145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713" y="2097457"/>
                        <a:ext cx="3050250" cy="407499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869855"/>
              </p:ext>
            </p:extLst>
          </p:nvPr>
        </p:nvGraphicFramePr>
        <p:xfrm>
          <a:off x="6811963" y="4671547"/>
          <a:ext cx="2212852" cy="176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8" name="Equation" r:id="rId12" imgW="1447800" imgH="1155700" progId="Equation.3">
                  <p:embed/>
                </p:oleObj>
              </mc:Choice>
              <mc:Fallback>
                <p:oleObj name="Equation" r:id="rId12" imgW="1447800" imgH="1155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1963" y="4671547"/>
                        <a:ext cx="2212852" cy="1763056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741200"/>
              </p:ext>
            </p:extLst>
          </p:nvPr>
        </p:nvGraphicFramePr>
        <p:xfrm>
          <a:off x="4537195" y="2573407"/>
          <a:ext cx="4487620" cy="1748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9" name="Equation" r:id="rId14" imgW="2514600" imgH="977900" progId="Equation.3">
                  <p:embed/>
                </p:oleObj>
              </mc:Choice>
              <mc:Fallback>
                <p:oleObj name="Equation" r:id="rId14" imgW="2514600" imgH="977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195" y="2573407"/>
                        <a:ext cx="4487620" cy="1748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432723"/>
              </p:ext>
            </p:extLst>
          </p:nvPr>
        </p:nvGraphicFramePr>
        <p:xfrm>
          <a:off x="884117" y="2408238"/>
          <a:ext cx="1417758" cy="472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70" name="Equation" r:id="rId16" imgW="799753" imgH="266584" progId="Equation.3">
                  <p:embed/>
                </p:oleObj>
              </mc:Choice>
              <mc:Fallback>
                <p:oleObj name="Equation" r:id="rId16" imgW="799753" imgH="266584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117" y="2408238"/>
                        <a:ext cx="1417758" cy="47258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="1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Magnetostatics</a:t>
            </a:r>
          </a:p>
        </p:txBody>
      </p:sp>
      <p:sp>
        <p:nvSpPr>
          <p:cNvPr id="57356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E8A72E1-9044-4E3C-A666-D7FE1831C91E}" type="slidenum">
              <a:rPr lang="en-US" altLang="en-US" sz="1400"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7357" name="TextBox 12"/>
          <p:cNvSpPr txBox="1">
            <a:spLocks noChangeArrowheads="1"/>
          </p:cNvSpPr>
          <p:nvPr/>
        </p:nvSpPr>
        <p:spPr bwMode="auto">
          <a:xfrm>
            <a:off x="3863975" y="3382963"/>
            <a:ext cx="381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2</a:t>
            </a:r>
          </a:p>
        </p:txBody>
      </p:sp>
      <p:sp>
        <p:nvSpPr>
          <p:cNvPr id="57358" name="TextBox 13"/>
          <p:cNvSpPr txBox="1">
            <a:spLocks noChangeArrowheads="1"/>
          </p:cNvSpPr>
          <p:nvPr/>
        </p:nvSpPr>
        <p:spPr bwMode="auto">
          <a:xfrm>
            <a:off x="3863975" y="386397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1</a:t>
            </a:r>
          </a:p>
        </p:txBody>
      </p:sp>
      <p:sp>
        <p:nvSpPr>
          <p:cNvPr id="57359" name="TextBox 14"/>
          <p:cNvSpPr txBox="1">
            <a:spLocks noChangeArrowheads="1"/>
          </p:cNvSpPr>
          <p:nvPr/>
        </p:nvSpPr>
        <p:spPr bwMode="auto">
          <a:xfrm>
            <a:off x="3870325" y="301783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3</a:t>
            </a:r>
          </a:p>
        </p:txBody>
      </p:sp>
      <p:sp>
        <p:nvSpPr>
          <p:cNvPr id="57360" name="TextBox 15"/>
          <p:cNvSpPr txBox="1">
            <a:spLocks noChangeArrowheads="1"/>
          </p:cNvSpPr>
          <p:nvPr/>
        </p:nvSpPr>
        <p:spPr bwMode="auto">
          <a:xfrm>
            <a:off x="4708525" y="450373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1</a:t>
            </a:r>
          </a:p>
        </p:txBody>
      </p:sp>
      <p:sp>
        <p:nvSpPr>
          <p:cNvPr id="57361" name="TextBox 16"/>
          <p:cNvSpPr txBox="1">
            <a:spLocks noChangeArrowheads="1"/>
          </p:cNvSpPr>
          <p:nvPr/>
        </p:nvSpPr>
        <p:spPr bwMode="auto">
          <a:xfrm>
            <a:off x="5464175" y="4503738"/>
            <a:ext cx="288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2</a:t>
            </a:r>
          </a:p>
        </p:txBody>
      </p:sp>
      <p:sp>
        <p:nvSpPr>
          <p:cNvPr id="57362" name="TextBox 17"/>
          <p:cNvSpPr txBox="1">
            <a:spLocks noChangeArrowheads="1"/>
          </p:cNvSpPr>
          <p:nvPr/>
        </p:nvSpPr>
        <p:spPr bwMode="auto">
          <a:xfrm>
            <a:off x="6103938" y="4503738"/>
            <a:ext cx="288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3</a:t>
            </a:r>
          </a:p>
        </p:txBody>
      </p:sp>
      <p:sp>
        <p:nvSpPr>
          <p:cNvPr id="57363" name="TextBox 19"/>
          <p:cNvSpPr txBox="1">
            <a:spLocks noChangeArrowheads="1"/>
          </p:cNvSpPr>
          <p:nvPr/>
        </p:nvSpPr>
        <p:spPr bwMode="auto">
          <a:xfrm>
            <a:off x="6811963" y="4487863"/>
            <a:ext cx="2905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4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122488" y="572770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365" name="Group 33"/>
          <p:cNvGrpSpPr>
            <a:grpSpLocks/>
          </p:cNvGrpSpPr>
          <p:nvPr/>
        </p:nvGrpSpPr>
        <p:grpSpPr bwMode="auto">
          <a:xfrm>
            <a:off x="2232025" y="5121275"/>
            <a:ext cx="450850" cy="431800"/>
            <a:chOff x="1981200" y="4953000"/>
            <a:chExt cx="450850" cy="432816"/>
          </a:xfrm>
        </p:grpSpPr>
        <p:grpSp>
          <p:nvGrpSpPr>
            <p:cNvPr id="57369" name="Group 4"/>
            <p:cNvGrpSpPr>
              <a:grpSpLocks/>
            </p:cNvGrpSpPr>
            <p:nvPr/>
          </p:nvGrpSpPr>
          <p:grpSpPr bwMode="auto">
            <a:xfrm>
              <a:off x="1981200" y="5257800"/>
              <a:ext cx="127794" cy="128016"/>
              <a:chOff x="1993900" y="5664198"/>
              <a:chExt cx="127794" cy="128016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993900" y="5664915"/>
                <a:ext cx="153988" cy="1272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2033588" y="5704696"/>
                <a:ext cx="46037" cy="445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>
            <a:xfrm flipV="1">
              <a:off x="2044700" y="4953000"/>
              <a:ext cx="12700" cy="36757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052638" y="5322167"/>
              <a:ext cx="379412" cy="159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366" name="TextBox 40"/>
          <p:cNvSpPr txBox="1">
            <a:spLocks noChangeArrowheads="1"/>
          </p:cNvSpPr>
          <p:nvPr/>
        </p:nvSpPr>
        <p:spPr bwMode="auto">
          <a:xfrm>
            <a:off x="2065338" y="5470525"/>
            <a:ext cx="288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/>
              <a:t>z</a:t>
            </a:r>
          </a:p>
        </p:txBody>
      </p:sp>
      <p:sp>
        <p:nvSpPr>
          <p:cNvPr id="57367" name="TextBox 41"/>
          <p:cNvSpPr txBox="1">
            <a:spLocks noChangeArrowheads="1"/>
          </p:cNvSpPr>
          <p:nvPr/>
        </p:nvSpPr>
        <p:spPr bwMode="auto">
          <a:xfrm>
            <a:off x="2544763" y="5464175"/>
            <a:ext cx="290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/>
              <a:t>x</a:t>
            </a:r>
          </a:p>
        </p:txBody>
      </p:sp>
      <p:sp>
        <p:nvSpPr>
          <p:cNvPr id="57368" name="TextBox 42"/>
          <p:cNvSpPr txBox="1">
            <a:spLocks noChangeArrowheads="1"/>
          </p:cNvSpPr>
          <p:nvPr/>
        </p:nvSpPr>
        <p:spPr bwMode="auto">
          <a:xfrm>
            <a:off x="2049463" y="5021263"/>
            <a:ext cx="290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 dirty="0"/>
              <a:t>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82875" y="3053861"/>
            <a:ext cx="508733" cy="5518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27613" y="4923449"/>
            <a:ext cx="663575" cy="5228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9463" y="5021263"/>
            <a:ext cx="785812" cy="69532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55677" y="3053861"/>
            <a:ext cx="1028700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4926</TotalTime>
  <Words>2620</Words>
  <Application>Microsoft Office PowerPoint</Application>
  <PresentationFormat>On-screen Show (4:3)</PresentationFormat>
  <Paragraphs>471</Paragraphs>
  <Slides>49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76" baseType="lpstr">
      <vt:lpstr>MS PGothic</vt:lpstr>
      <vt:lpstr>MS PGothic</vt:lpstr>
      <vt:lpstr>SimSun</vt:lpstr>
      <vt:lpstr>Arial</vt:lpstr>
      <vt:lpstr>Calibri</vt:lpstr>
      <vt:lpstr>Calibri Light</vt:lpstr>
      <vt:lpstr>Cambria Math</vt:lpstr>
      <vt:lpstr>CG Times</vt:lpstr>
      <vt:lpstr>Segoe UI</vt:lpstr>
      <vt:lpstr>Symbol</vt:lpstr>
      <vt:lpstr>Times New Roman</vt:lpstr>
      <vt:lpstr>Tw Cen MT</vt:lpstr>
      <vt:lpstr>Verdana</vt:lpstr>
      <vt:lpstr>Wingdings</vt:lpstr>
      <vt:lpstr>Wingdings 2</vt:lpstr>
      <vt:lpstr>Default Design</vt:lpstr>
      <vt:lpstr>12_Office Theme</vt:lpstr>
      <vt:lpstr>1_Median</vt:lpstr>
      <vt:lpstr>3_Median</vt:lpstr>
      <vt:lpstr>2_Default Design</vt:lpstr>
      <vt:lpstr>4_Default Design</vt:lpstr>
      <vt:lpstr>3_Default Design</vt:lpstr>
      <vt:lpstr>5_Default Design</vt:lpstr>
      <vt:lpstr>Office Theme</vt:lpstr>
      <vt:lpstr>6_Default Design</vt:lpstr>
      <vt:lpstr>7_Default Design</vt:lpstr>
      <vt:lpstr>Equation</vt:lpstr>
      <vt:lpstr>PowerPoint Presentation</vt:lpstr>
      <vt:lpstr>PowerPoint Presentation</vt:lpstr>
      <vt:lpstr> READING ASSIGNMENT FOR SECTION 4  (Magnetostatics)     Textbook (Ulaby and Ravaioli): In Ch. 5, Sections 5.1-5.4, 5.6, Chapter 5 Summary (pp. 272-273) Examples: 5-1 to 5-6 Exercises: 5-1 to 5-10 and 5-12  Course Packet (Lecture Slides, http://www.rakov.ece.ufl.edu/teaching/3472.html): Magnetostatics  HA4 (take-home Test 4) will be given on Nov. 2 (M) between 1 and 2 p.m.; HW4 is to be turned in via Canvas not later than Nov. 4 (W), 11:45 a.m. </vt:lpstr>
      <vt:lpstr>PowerPoint Presentation</vt:lpstr>
      <vt:lpstr>Three approaches to finding electric fields from known sources (discrete or continuous charge distributions)</vt:lpstr>
      <vt:lpstr>Three approaches to finding magnetic fields from known sources (steady currents)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approaches to finding magnetic fields from known sources (steady currents)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Magnetic Vector Potential </vt:lpstr>
      <vt:lpstr>PowerPoint Presentation</vt:lpstr>
      <vt:lpstr>PowerPoint Presentation</vt:lpstr>
      <vt:lpstr>PowerPoint Presentation</vt:lpstr>
      <vt:lpstr>PowerPoint Presentation</vt:lpstr>
      <vt:lpstr>Three approaches to finding magnetic fields from known sources (steady currents)</vt:lpstr>
      <vt:lpstr>PowerPoint Presentation</vt:lpstr>
      <vt:lpstr>PowerPoint Presentation</vt:lpstr>
      <vt:lpstr>PowerPoint Presentation</vt:lpstr>
      <vt:lpstr> READING ASSIGNMENT FOR SECTION 4  (Magnetostatics)     Textbook (Ulaby and Ravaioli): In Ch. 5, Sections 5.1-5.4, 5.6, Chapter 5 Summary (pp. 272-273) Examples: 5-1 to 5-6 Exercises: 5-1 to 5-10 and 5-12  Course Packet (Lecture Slides, http://www.rakov.ece.ufl.edu/teaching/3472.html): Magnetostatics  HA4 (take-home Test 4) will be given on Nov. 2 (M) between 1 and 2 p.m.; HW4 is to be turned in via Canvas not later than Nov. 4 (W), 11:45 a.m. </vt:lpstr>
      <vt:lpstr>PowerPoint Presentation</vt:lpstr>
      <vt:lpstr>Electric &amp; Magnetic 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 vs Magnetic Comparison</vt:lpstr>
      <vt:lpstr>PowerPoint Presentation</vt:lpstr>
      <vt:lpstr>Boundary Conditions</vt:lpstr>
      <vt:lpstr>Ampère’s Law</vt:lpstr>
      <vt:lpstr>Magnetic Force on a Current Element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gaston alfred</dc:creator>
  <cp:lastModifiedBy>Rakov, Vladimir A.</cp:lastModifiedBy>
  <cp:revision>243</cp:revision>
  <cp:lastPrinted>2008-10-23T17:35:54Z</cp:lastPrinted>
  <dcterms:created xsi:type="dcterms:W3CDTF">2010-10-12T06:26:03Z</dcterms:created>
  <dcterms:modified xsi:type="dcterms:W3CDTF">2020-11-03T20:16:35Z</dcterms:modified>
</cp:coreProperties>
</file>