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6ECD-D117-470E-AB06-E3F475463D0A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BDEA0-89EA-420E-8F87-2F8965E2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927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6ECD-D117-470E-AB06-E3F475463D0A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BDEA0-89EA-420E-8F87-2F8965E2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26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6ECD-D117-470E-AB06-E3F475463D0A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BDEA0-89EA-420E-8F87-2F8965E2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56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6ECD-D117-470E-AB06-E3F475463D0A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BDEA0-89EA-420E-8F87-2F8965E2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341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6ECD-D117-470E-AB06-E3F475463D0A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BDEA0-89EA-420E-8F87-2F8965E2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628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6ECD-D117-470E-AB06-E3F475463D0A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BDEA0-89EA-420E-8F87-2F8965E2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433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6ECD-D117-470E-AB06-E3F475463D0A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BDEA0-89EA-420E-8F87-2F8965E2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092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6ECD-D117-470E-AB06-E3F475463D0A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BDEA0-89EA-420E-8F87-2F8965E2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87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6ECD-D117-470E-AB06-E3F475463D0A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BDEA0-89EA-420E-8F87-2F8965E2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800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6ECD-D117-470E-AB06-E3F475463D0A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BDEA0-89EA-420E-8F87-2F8965E2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094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6ECD-D117-470E-AB06-E3F475463D0A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BDEA0-89EA-420E-8F87-2F8965E2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464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A6ECD-D117-470E-AB06-E3F475463D0A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BDEA0-89EA-420E-8F87-2F8965E2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45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2924" y="240725"/>
            <a:ext cx="5567923" cy="66172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768926"/>
            <a:ext cx="2137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0000FF"/>
                </a:solidFill>
              </a:rPr>
              <a:t>(1) Broad range of applications</a:t>
            </a:r>
            <a:endParaRPr lang="en-US" sz="2400" b="1" u="sng" dirty="0">
              <a:solidFill>
                <a:srgbClr val="0000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09206" y="556952"/>
            <a:ext cx="922713" cy="42394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73484" y="556953"/>
            <a:ext cx="897775" cy="42394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83774" y="6467300"/>
            <a:ext cx="714895" cy="32419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92735" y="584261"/>
            <a:ext cx="773083" cy="369332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73730" y="5353396"/>
            <a:ext cx="540328" cy="274320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192087" y="3403889"/>
            <a:ext cx="648393" cy="290945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79818" y="2776451"/>
            <a:ext cx="1205346" cy="216131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2136437"/>
            <a:ext cx="2085724" cy="39703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u="sng" dirty="0" smtClean="0"/>
              <a:t>Common properties:</a:t>
            </a:r>
          </a:p>
          <a:p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An EM wave consists of E-field and H-field that oscillate at the same frequency.</a:t>
            </a:r>
          </a:p>
          <a:p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The propagation speed in free space is the speed of light </a:t>
            </a:r>
          </a:p>
          <a:p>
            <a:r>
              <a:rPr lang="en-US" dirty="0" smtClean="0"/>
              <a:t>     (3 x 10</a:t>
            </a:r>
            <a:r>
              <a:rPr lang="en-US" baseline="30000" dirty="0" smtClean="0"/>
              <a:t>8</a:t>
            </a:r>
            <a:r>
              <a:rPr lang="en-US" dirty="0" smtClean="0"/>
              <a:t> m/s).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13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509" y="1235422"/>
            <a:ext cx="8620297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rgbClr val="0000FF"/>
                </a:solidFill>
              </a:rPr>
              <a:t>(2) Electromagnetics is </a:t>
            </a:r>
            <a:r>
              <a:rPr lang="en-US" sz="3600" u="sng" dirty="0" smtClean="0">
                <a:solidFill>
                  <a:srgbClr val="0000FF"/>
                </a:solidFill>
              </a:rPr>
              <a:t>the most fundamental branch of electrical engineering</a:t>
            </a:r>
            <a:r>
              <a:rPr lang="en-US" sz="3600" dirty="0" smtClean="0">
                <a:solidFill>
                  <a:srgbClr val="0000FF"/>
                </a:solidFill>
              </a:rPr>
              <a:t>. </a:t>
            </a:r>
          </a:p>
          <a:p>
            <a:pPr marL="0" indent="0">
              <a:buNone/>
            </a:pPr>
            <a:endParaRPr lang="en-US" sz="36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3600" dirty="0" smtClean="0">
                <a:solidFill>
                  <a:srgbClr val="0000FF"/>
                </a:solidFill>
              </a:rPr>
              <a:t>Circuit theory is nothing but a low-frequency approximation (</a:t>
            </a:r>
            <a:r>
              <a:rPr lang="en-US" sz="3600" dirty="0" smtClean="0">
                <a:solidFill>
                  <a:srgbClr val="C00000"/>
                </a:solidFill>
              </a:rPr>
              <a:t>l &lt;&lt; </a:t>
            </a:r>
            <a:r>
              <a:rPr lang="el-GR" sz="3600" dirty="0" smtClean="0">
                <a:solidFill>
                  <a:srgbClr val="C00000"/>
                </a:solidFill>
              </a:rPr>
              <a:t>λ</a:t>
            </a:r>
            <a:r>
              <a:rPr lang="en-US" sz="3600" dirty="0" smtClean="0">
                <a:solidFill>
                  <a:srgbClr val="C00000"/>
                </a:solidFill>
              </a:rPr>
              <a:t>, h &lt;&lt;</a:t>
            </a:r>
            <a:r>
              <a:rPr lang="el-GR" sz="3600" dirty="0" smtClean="0">
                <a:solidFill>
                  <a:srgbClr val="C00000"/>
                </a:solidFill>
              </a:rPr>
              <a:t> </a:t>
            </a:r>
            <a:r>
              <a:rPr lang="el-GR" sz="3600" dirty="0">
                <a:solidFill>
                  <a:srgbClr val="C00000"/>
                </a:solidFill>
              </a:rPr>
              <a:t>λ</a:t>
            </a:r>
            <a:r>
              <a:rPr lang="en-US" sz="3600" dirty="0" smtClean="0">
                <a:solidFill>
                  <a:srgbClr val="C00000"/>
                </a:solidFill>
              </a:rPr>
              <a:t> for lumped circuits or h &lt;&lt;</a:t>
            </a:r>
            <a:r>
              <a:rPr lang="el-GR" sz="3600" dirty="0" smtClean="0">
                <a:solidFill>
                  <a:srgbClr val="C00000"/>
                </a:solidFill>
              </a:rPr>
              <a:t> </a:t>
            </a:r>
            <a:r>
              <a:rPr lang="el-GR" sz="3600" dirty="0">
                <a:solidFill>
                  <a:srgbClr val="C00000"/>
                </a:solidFill>
              </a:rPr>
              <a:t>λ</a:t>
            </a:r>
            <a:r>
              <a:rPr lang="en-US" sz="3600" dirty="0" smtClean="0">
                <a:solidFill>
                  <a:srgbClr val="C00000"/>
                </a:solidFill>
              </a:rPr>
              <a:t> for distributed circuits</a:t>
            </a:r>
            <a:r>
              <a:rPr lang="en-US" sz="3600" dirty="0" smtClean="0">
                <a:solidFill>
                  <a:srgbClr val="0000FF"/>
                </a:solidFill>
              </a:rPr>
              <a:t>) to electromagnetic theory. As frequency increases, the circuit theory falls apart and the electromagnetic theory must be used.</a:t>
            </a:r>
            <a:endParaRPr lang="en-US" sz="3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85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5828" y="0"/>
            <a:ext cx="4765104" cy="681121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0451" y="814647"/>
            <a:ext cx="26933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0000FF"/>
                </a:solidFill>
              </a:rPr>
              <a:t>(3) Electromagnetic compatibility (EMC)</a:t>
            </a:r>
            <a:endParaRPr lang="en-US" sz="2400" b="1" u="sng" dirty="0">
              <a:solidFill>
                <a:srgbClr val="0000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5265" y="2527068"/>
            <a:ext cx="2285999" cy="31393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The ability of a device</a:t>
            </a:r>
          </a:p>
          <a:p>
            <a:r>
              <a:rPr lang="en-US" dirty="0" smtClean="0"/>
              <a:t> </a:t>
            </a:r>
          </a:p>
          <a:p>
            <a:pPr marL="342900" indent="-342900">
              <a:buAutoNum type="alphaLcParenBoth"/>
            </a:pPr>
            <a:r>
              <a:rPr lang="en-US" dirty="0" smtClean="0"/>
              <a:t>to function in the presence of various external EM disturbances and </a:t>
            </a:r>
          </a:p>
          <a:p>
            <a:pPr marL="342900" indent="-342900">
              <a:buAutoNum type="alphaLcParenBoth"/>
            </a:pPr>
            <a:r>
              <a:rPr lang="en-US" dirty="0" smtClean="0"/>
              <a:t>not to interfere with the operation of other devices located nearby.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48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373963"/>
              </p:ext>
            </p:extLst>
          </p:nvPr>
        </p:nvGraphicFramePr>
        <p:xfrm>
          <a:off x="225468" y="1122360"/>
          <a:ext cx="8805800" cy="45891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1450">
                  <a:extLst>
                    <a:ext uri="{9D8B030D-6E8A-4147-A177-3AD203B41FA5}">
                      <a16:colId xmlns:a16="http://schemas.microsoft.com/office/drawing/2014/main" val="2251808705"/>
                    </a:ext>
                  </a:extLst>
                </a:gridCol>
                <a:gridCol w="2201450">
                  <a:extLst>
                    <a:ext uri="{9D8B030D-6E8A-4147-A177-3AD203B41FA5}">
                      <a16:colId xmlns:a16="http://schemas.microsoft.com/office/drawing/2014/main" val="1430068528"/>
                    </a:ext>
                  </a:extLst>
                </a:gridCol>
                <a:gridCol w="2201450">
                  <a:extLst>
                    <a:ext uri="{9D8B030D-6E8A-4147-A177-3AD203B41FA5}">
                      <a16:colId xmlns:a16="http://schemas.microsoft.com/office/drawing/2014/main" val="3378882139"/>
                    </a:ext>
                  </a:extLst>
                </a:gridCol>
                <a:gridCol w="2201450">
                  <a:extLst>
                    <a:ext uri="{9D8B030D-6E8A-4147-A177-3AD203B41FA5}">
                      <a16:colId xmlns:a16="http://schemas.microsoft.com/office/drawing/2014/main" val="4249067744"/>
                    </a:ext>
                  </a:extLst>
                </a:gridCol>
              </a:tblGrid>
              <a:tr h="3234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sng">
                          <a:solidFill>
                            <a:schemeClr val="tx1"/>
                          </a:solidFill>
                          <a:effectLst/>
                        </a:rPr>
                        <a:t>Specialty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sng" dirty="0">
                          <a:solidFill>
                            <a:schemeClr val="tx1"/>
                          </a:solidFill>
                          <a:effectLst/>
                        </a:rPr>
                        <a:t>2015 Tax Year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sng" dirty="0">
                          <a:solidFill>
                            <a:schemeClr val="tx1"/>
                          </a:solidFill>
                          <a:effectLst/>
                        </a:rPr>
                        <a:t>2014 Tax Year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sng" dirty="0">
                          <a:solidFill>
                            <a:schemeClr val="tx1"/>
                          </a:solidFill>
                          <a:effectLst/>
                        </a:rPr>
                        <a:t>% Change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16199561"/>
                  </a:ext>
                </a:extLst>
              </a:tr>
              <a:tr h="6620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Communications Technology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$152,500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$150,000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+ 1.67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19093266"/>
                  </a:ext>
                </a:extLst>
              </a:tr>
              <a:tr h="3234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Circuits &amp; Devices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$144,007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$143,008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+ 0.70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17709687"/>
                  </a:ext>
                </a:extLst>
              </a:tr>
              <a:tr h="3234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Signals &amp; Applications 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$142,792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$141,062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+ 1.23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1214313"/>
                  </a:ext>
                </a:extLst>
              </a:tr>
              <a:tr h="3234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Computers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$138,941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$132,279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+ 5.03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11051628"/>
                  </a:ext>
                </a:extLst>
              </a:tr>
              <a:tr h="6620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Electromagnetics &amp; Radiation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$137,912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$130,368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+ 5.79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589194"/>
                  </a:ext>
                </a:extLst>
              </a:tr>
              <a:tr h="6620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Engineering &amp; Human Environment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$132,667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$140,000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- 5.24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80559650"/>
                  </a:ext>
                </a:extLst>
              </a:tr>
              <a:tr h="3234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Systems &amp; Control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$130,000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$119,572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+ 8.72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033472"/>
                  </a:ext>
                </a:extLst>
              </a:tr>
              <a:tr h="3234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Industrial Applications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$126,600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$120,000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+ 5.50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55773081"/>
                  </a:ext>
                </a:extLst>
              </a:tr>
              <a:tr h="6620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Energy &amp; Power Engineering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$121,000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$116,175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+ 4.15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1971657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381540" y="376232"/>
            <a:ext cx="48131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IEEE Average Salary Survey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316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</TotalTime>
  <Words>233</Words>
  <Application>Microsoft Office PowerPoint</Application>
  <PresentationFormat>On-screen Show (4:3)</PresentationFormat>
  <Paragraphs>56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University of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Rakov, Vladimir A.</dc:creator>
  <cp:lastModifiedBy>Rakov, Vladimir A.</cp:lastModifiedBy>
  <cp:revision>15</cp:revision>
  <dcterms:created xsi:type="dcterms:W3CDTF">2019-01-05T00:18:16Z</dcterms:created>
  <dcterms:modified xsi:type="dcterms:W3CDTF">2020-08-28T17:55:24Z</dcterms:modified>
</cp:coreProperties>
</file>