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8" r:id="rId2"/>
    <p:sldMasterId id="2147483762" r:id="rId3"/>
    <p:sldMasterId id="2147483777" r:id="rId4"/>
    <p:sldMasterId id="2147483792" r:id="rId5"/>
  </p:sldMasterIdLst>
  <p:notesMasterIdLst>
    <p:notesMasterId r:id="rId36"/>
  </p:notesMasterIdLst>
  <p:sldIdLst>
    <p:sldId id="307" r:id="rId6"/>
    <p:sldId id="415" r:id="rId7"/>
    <p:sldId id="257" r:id="rId8"/>
    <p:sldId id="258" r:id="rId9"/>
    <p:sldId id="259" r:id="rId10"/>
    <p:sldId id="260" r:id="rId11"/>
    <p:sldId id="421" r:id="rId12"/>
    <p:sldId id="283" r:id="rId13"/>
    <p:sldId id="284" r:id="rId14"/>
    <p:sldId id="285" r:id="rId15"/>
    <p:sldId id="286" r:id="rId16"/>
    <p:sldId id="268" r:id="rId17"/>
    <p:sldId id="269" r:id="rId18"/>
    <p:sldId id="270" r:id="rId19"/>
    <p:sldId id="271" r:id="rId20"/>
    <p:sldId id="419" r:id="rId21"/>
    <p:sldId id="288" r:id="rId22"/>
    <p:sldId id="274" r:id="rId23"/>
    <p:sldId id="403" r:id="rId24"/>
    <p:sldId id="418" r:id="rId25"/>
    <p:sldId id="416" r:id="rId26"/>
    <p:sldId id="420" r:id="rId27"/>
    <p:sldId id="272" r:id="rId28"/>
    <p:sldId id="340" r:id="rId29"/>
    <p:sldId id="295" r:id="rId30"/>
    <p:sldId id="296" r:id="rId31"/>
    <p:sldId id="297" r:id="rId32"/>
    <p:sldId id="298" r:id="rId33"/>
    <p:sldId id="299" r:id="rId34"/>
    <p:sldId id="315" r:id="rId3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FE6A3D9-BCA4-4EA8-BD81-976550822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AC5C2-FA2A-41C8-98CE-2D712AE6EF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59323-EF7B-4C7E-B413-DDE414FCC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8CFE-3969-415C-8E8E-B6CC2D0ED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3FAA4-9FDE-435A-805F-5ADEB7376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0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97ABE-26FA-4B7C-9A5C-5CFCD8B52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1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7294C-3F42-4622-990D-A8552314B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4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B8B4-F1D4-4247-8691-EA4D0FF649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F9D9-862F-4F23-AA5A-A56F05778E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1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130A-FA0C-4870-8B81-2A26798378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3D57B-2378-464C-9D14-B03C9A003F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A5C3-9A0C-4CCB-9E0E-6B6284B0B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9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EBE5B-E72C-4628-8B3E-D58319EC24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2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2EDF9-2128-4DFF-A45F-87BE52380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53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30C5-6A29-4F75-BEE1-D775D71812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BB472-0382-4D7B-A71A-D7D057FCE4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1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1BB9-1B78-4AFC-999E-E9928888EB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9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FE70-9DCE-4B1E-A9AB-00473A90ED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6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A7FD-85D9-4961-BDA0-A20A7F269A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3A17-AD62-4AB6-B8A7-568462C58A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63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9479-E630-4ACF-B0E4-F1BFDC2BE9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59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40EE-7313-4937-BA23-1ED462655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147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9CC6-D82B-4D45-84C9-8B726F8D7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4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DF7BC-1938-4B8B-B662-2FDE8D6F5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BA04A-E757-4A62-8B41-276B1D6A2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977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B000B-DCF9-4911-9A76-3201254FE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66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D07BF-DD93-4728-8DF8-76BD77EF6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13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0437-2CC4-49FD-9852-AA22BA25D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39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C763-3129-45EE-856F-48DB632C4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63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C0B7A-7A73-45B2-BB92-9D0107A81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777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D0A2-AAE2-46F8-9F92-525964EE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30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D7420-A0FE-4D37-9533-9C25EC8A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11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F528-909B-4F0B-92C8-78EDAC91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249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2F2B1-2DFA-4C41-9B26-BF9B33881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19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8F8B-0C9D-4F83-9F65-C6C6A2A71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5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0FA23-A788-4CD3-96FD-D2FE28A12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28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47B0B-5D80-44EC-9CA7-11B68230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03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40EE-7313-4937-BA23-1ED462655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80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9CC6-D82B-4D45-84C9-8B726F8D7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35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DF7BC-1938-4B8B-B662-2FDE8D6F5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8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B000B-DCF9-4911-9A76-3201254FE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216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D07BF-DD93-4728-8DF8-76BD77EF6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02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0437-2CC4-49FD-9852-AA22BA25D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95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C763-3129-45EE-856F-48DB632C4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72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C0B7A-7A73-45B2-BB92-9D0107A81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29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D0A2-AAE2-46F8-9F92-525964EE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70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705A1-7B1C-4C2C-880F-26B0BDF16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116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D7420-A0FE-4D37-9533-9C25EC8A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251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F528-909B-4F0B-92C8-78EDAC91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4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2F2B1-2DFA-4C41-9B26-BF9B33881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239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68F8B-0C9D-4F83-9F65-C6C6A2A71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724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47B0B-5D80-44EC-9CA7-11B68230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485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4546-89DA-43ED-A635-F1932008B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14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0DE9D-2B69-4F7D-B0D5-2886B70B9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28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970F1-4681-4400-AB5B-A411B8842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606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3DE1-DA04-44AD-B0AB-3F2F10DE4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56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0F04-0D6C-4B0D-AE84-39848B94F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EBAF3-CF7C-4A00-B5CF-EA139B433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73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37F29-6096-4325-8056-F68B8975A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84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CBFE-F04D-45FD-8CFD-650BEE19E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15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D9F3-22E6-4EB5-A981-83789DCC7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10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6C5F5-2AB7-45B7-B311-805C47CD6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37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A7853-6B1D-4650-BF83-C35EBF7D1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71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370EC-AD65-48A0-B9B0-6FC1AC815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7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6B1AC-FC03-4823-AB5B-9B53B7D9A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15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05E66-AFEE-4A90-BC4C-C130C6958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52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A70AA-4579-4404-8207-2121E39E1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9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C66A2-2DA2-4D82-A185-5072F67F8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3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57EA0-4960-4A72-8968-573FD8270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868D-74C5-474A-A18F-7A8AB7F92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7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7602655-C01D-45DB-93E8-E913B5BA3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EEL 3472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780D-6D64-4160-8D20-290E50FF949F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7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4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5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60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1761633-1FC5-436A-AB3B-10B7D184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2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18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Oval 19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41761633-1FC5-436A-AB3B-10B7D184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8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stri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8"/>
          <p:cNvSpPr>
            <a:spLocks noChangeShapeType="1"/>
          </p:cNvSpPr>
          <p:nvPr userDrawn="1"/>
        </p:nvSpPr>
        <p:spPr bwMode="auto">
          <a:xfrm>
            <a:off x="1219200" y="6477000"/>
            <a:ext cx="5715000" cy="0"/>
          </a:xfrm>
          <a:prstGeom prst="line">
            <a:avLst/>
          </a:prstGeom>
          <a:noFill/>
          <a:ln w="85725">
            <a:solidFill>
              <a:srgbClr val="2101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9"/>
          <p:cNvSpPr>
            <a:spLocks noChangeShapeType="1"/>
          </p:cNvSpPr>
          <p:nvPr userDrawn="1"/>
        </p:nvSpPr>
        <p:spPr bwMode="auto">
          <a:xfrm>
            <a:off x="1066800" y="6705600"/>
            <a:ext cx="5867400" cy="0"/>
          </a:xfrm>
          <a:prstGeom prst="line">
            <a:avLst/>
          </a:prstGeom>
          <a:noFill/>
          <a:ln w="85725">
            <a:solidFill>
              <a:srgbClr val="FF8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20"/>
          <p:cNvSpPr>
            <a:spLocks noChangeArrowheads="1"/>
          </p:cNvSpPr>
          <p:nvPr userDrawn="1"/>
        </p:nvSpPr>
        <p:spPr bwMode="auto">
          <a:xfrm rot="5400000">
            <a:off x="1190626" y="6437312"/>
            <a:ext cx="74612" cy="74613"/>
          </a:xfrm>
          <a:prstGeom prst="ellipse">
            <a:avLst/>
          </a:prstGeom>
          <a:solidFill>
            <a:srgbClr val="2101DF"/>
          </a:solidFill>
          <a:ln w="9525">
            <a:solidFill>
              <a:srgbClr val="2101D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i="0">
              <a:latin typeface="Times New Roman" charset="0"/>
            </a:endParaRPr>
          </a:p>
        </p:txBody>
      </p:sp>
      <p:sp>
        <p:nvSpPr>
          <p:cNvPr id="1030" name="Oval 21"/>
          <p:cNvSpPr>
            <a:spLocks noChangeArrowheads="1"/>
          </p:cNvSpPr>
          <p:nvPr userDrawn="1"/>
        </p:nvSpPr>
        <p:spPr bwMode="auto">
          <a:xfrm rot="5400000">
            <a:off x="1036638" y="6665913"/>
            <a:ext cx="74612" cy="74612"/>
          </a:xfrm>
          <a:prstGeom prst="ellipse">
            <a:avLst/>
          </a:prstGeom>
          <a:solidFill>
            <a:srgbClr val="FF812B"/>
          </a:solidFill>
          <a:ln w="9525">
            <a:solidFill>
              <a:srgbClr val="FF81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953250" y="6338888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+mn-ea"/>
              </a:rPr>
              <a:t>EEL 3472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" y="6353175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2ECC0040-6664-498E-9121-91F398B6A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image" Target="../media/image52.png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4.wmf"/><Relationship Id="rId3" Type="http://schemas.openxmlformats.org/officeDocument/2006/relationships/image" Target="../media/image24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4.bin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3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9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8.bin"/><Relationship Id="rId2" Type="http://schemas.openxmlformats.org/officeDocument/2006/relationships/image" Target="../media/image61.png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5.e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7.bin"/><Relationship Id="rId26" Type="http://schemas.openxmlformats.org/officeDocument/2006/relationships/image" Target="../media/image610.png"/><Relationship Id="rId3" Type="http://schemas.openxmlformats.org/officeDocument/2006/relationships/image" Target="../media/image72.jpeg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9.wmf"/><Relationship Id="rId25" Type="http://schemas.openxmlformats.org/officeDocument/2006/relationships/image" Target="../media/image82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53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79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60.png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91.bin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0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image" Target="../media/image102.wmf"/><Relationship Id="rId7" Type="http://schemas.openxmlformats.org/officeDocument/2006/relationships/image" Target="../media/image104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11.w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90550" y="1916113"/>
            <a:ext cx="8553450" cy="2590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212537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568CF6-AFA0-47AB-B953-7D1801EA754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4" descr="1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028092" y="504826"/>
            <a:ext cx="5637213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779208"/>
              </p:ext>
            </p:extLst>
          </p:nvPr>
        </p:nvGraphicFramePr>
        <p:xfrm>
          <a:off x="3547063" y="93510"/>
          <a:ext cx="2730271" cy="53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532" imgH="253890" progId="Equation.3">
                  <p:embed/>
                </p:oleObj>
              </mc:Choice>
              <mc:Fallback>
                <p:oleObj name="Equation" r:id="rId3" imgW="1307532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063" y="93510"/>
                        <a:ext cx="2730271" cy="5319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16916"/>
              </p:ext>
            </p:extLst>
          </p:nvPr>
        </p:nvGraphicFramePr>
        <p:xfrm>
          <a:off x="680399" y="2623995"/>
          <a:ext cx="8463601" cy="59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06800" imgH="254000" progId="Equation.3">
                  <p:embed/>
                </p:oleObj>
              </mc:Choice>
              <mc:Fallback>
                <p:oleObj name="Equation" r:id="rId5" imgW="36068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99" y="2623995"/>
                        <a:ext cx="8463601" cy="5949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Electromagnetic Waves</a:t>
            </a:r>
          </a:p>
        </p:txBody>
      </p:sp>
      <p:sp>
        <p:nvSpPr>
          <p:cNvPr id="10" name="Arc 9"/>
          <p:cNvSpPr/>
          <p:nvPr/>
        </p:nvSpPr>
        <p:spPr>
          <a:xfrm>
            <a:off x="6781800" y="1143000"/>
            <a:ext cx="457200" cy="609600"/>
          </a:xfrm>
          <a:prstGeom prst="arc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720615" y="721223"/>
            <a:ext cx="490901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78515" y="701981"/>
            <a:ext cx="518746" cy="4022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0616" y="3464169"/>
            <a:ext cx="420562" cy="2198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3861" y="3374018"/>
            <a:ext cx="518746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399" y="2623996"/>
            <a:ext cx="823086" cy="5581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314700" y="1679331"/>
            <a:ext cx="747346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427176" y="1714463"/>
            <a:ext cx="8793" cy="71803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2549770" y="4369765"/>
            <a:ext cx="764930" cy="297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418380" y="3690903"/>
            <a:ext cx="8795" cy="71992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1" y="246065"/>
            <a:ext cx="189785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Circular polarization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B84783-9BEB-401C-BA6B-1188EA0DBAB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533400"/>
            <a:ext cx="7924800" cy="5592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2" name="Picture 4" descr="1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95300"/>
            <a:ext cx="846137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Electromagnetic Waves</a:t>
            </a:r>
          </a:p>
        </p:txBody>
      </p:sp>
      <p:sp>
        <p:nvSpPr>
          <p:cNvPr id="9" name="Freeform 8"/>
          <p:cNvSpPr/>
          <p:nvPr/>
        </p:nvSpPr>
        <p:spPr>
          <a:xfrm>
            <a:off x="6130925" y="1447800"/>
            <a:ext cx="955675" cy="2438400"/>
          </a:xfrm>
          <a:custGeom>
            <a:avLst/>
            <a:gdLst>
              <a:gd name="connsiteX0" fmla="*/ 260350 w 984250"/>
              <a:gd name="connsiteY0" fmla="*/ 2717800 h 2717800"/>
              <a:gd name="connsiteX1" fmla="*/ 79375 w 984250"/>
              <a:gd name="connsiteY1" fmla="*/ 2003425 h 2717800"/>
              <a:gd name="connsiteX2" fmla="*/ 41275 w 984250"/>
              <a:gd name="connsiteY2" fmla="*/ 1003300 h 2717800"/>
              <a:gd name="connsiteX3" fmla="*/ 327025 w 984250"/>
              <a:gd name="connsiteY3" fmla="*/ 155575 h 2717800"/>
              <a:gd name="connsiteX4" fmla="*/ 698500 w 984250"/>
              <a:gd name="connsiteY4" fmla="*/ 79375 h 2717800"/>
              <a:gd name="connsiteX5" fmla="*/ 984250 w 984250"/>
              <a:gd name="connsiteY5" fmla="*/ 631825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250" h="2717800">
                <a:moveTo>
                  <a:pt x="260350" y="2717800"/>
                </a:moveTo>
                <a:cubicBezTo>
                  <a:pt x="188118" y="2503487"/>
                  <a:pt x="115887" y="2289175"/>
                  <a:pt x="79375" y="2003425"/>
                </a:cubicBezTo>
                <a:cubicBezTo>
                  <a:pt x="42863" y="1717675"/>
                  <a:pt x="0" y="1311275"/>
                  <a:pt x="41275" y="1003300"/>
                </a:cubicBezTo>
                <a:cubicBezTo>
                  <a:pt x="82550" y="695325"/>
                  <a:pt x="217488" y="309562"/>
                  <a:pt x="327025" y="155575"/>
                </a:cubicBezTo>
                <a:cubicBezTo>
                  <a:pt x="436562" y="1588"/>
                  <a:pt x="588963" y="0"/>
                  <a:pt x="698500" y="79375"/>
                </a:cubicBezTo>
                <a:cubicBezTo>
                  <a:pt x="808037" y="158750"/>
                  <a:pt x="896143" y="395287"/>
                  <a:pt x="984250" y="631825"/>
                </a:cubicBezTo>
              </a:path>
            </a:pathLst>
          </a:cu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521569" y="1617785"/>
            <a:ext cx="202223" cy="2989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1077" y="3886200"/>
            <a:ext cx="211015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7527" y="363092"/>
            <a:ext cx="3696846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</a:rPr>
              <a:t>Circular polarization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CF11D6-7869-4CCD-986A-A14B5D1BBEEB}"/>
              </a:ext>
            </a:extLst>
          </p:cNvPr>
          <p:cNvCxnSpPr>
            <a:cxnSpLocks/>
          </p:cNvCxnSpPr>
          <p:nvPr/>
        </p:nvCxnSpPr>
        <p:spPr>
          <a:xfrm>
            <a:off x="6834373" y="3502861"/>
            <a:ext cx="10927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A4E58D-7352-47E4-8617-432DD180FD24}"/>
              </a:ext>
            </a:extLst>
          </p:cNvPr>
          <p:cNvSpPr txBox="1"/>
          <p:nvPr/>
        </p:nvSpPr>
        <p:spPr>
          <a:xfrm>
            <a:off x="975360" y="2118360"/>
            <a:ext cx="16154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 = const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F5704F-7766-484A-90E4-5148D5461884}" type="slidenum">
              <a:rPr lang="en-US" altLang="en-US" sz="14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74638"/>
            <a:ext cx="8475785" cy="584273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Poynting</a:t>
            </a:r>
            <a:r>
              <a:rPr lang="ja-JP" altLang="en-US" sz="2800" b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800" b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 Theorem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Poynting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theorem is an identity based on Maxwell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</a:t>
            </a:r>
            <a:r>
              <a:rPr lang="en-US" altLang="en-US" sz="2400" dirty="0">
                <a:ea typeface="ＭＳ Ｐゴシック" panose="020B0600070205080204" pitchFamily="34" charset="-128"/>
              </a:rPr>
              <a:t>equations, which can often be used as an </a:t>
            </a:r>
            <a:r>
              <a:rPr lang="en-US" altLang="en-US" sz="2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energy-balance equation.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12609"/>
              </p:ext>
            </p:extLst>
          </p:nvPr>
        </p:nvGraphicFramePr>
        <p:xfrm>
          <a:off x="1011356" y="2355293"/>
          <a:ext cx="6103817" cy="360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1739900" progId="Equation.3">
                  <p:embed/>
                </p:oleObj>
              </mc:Choice>
              <mc:Fallback>
                <p:oleObj name="Equation" r:id="rId2" imgW="2946400" imgH="173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356" y="2355293"/>
                        <a:ext cx="6103817" cy="3602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23458" y="2603937"/>
            <a:ext cx="252546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Faraday’</a:t>
            </a:r>
            <a:r>
              <a:rPr lang="en-US" altLang="ja-JP" sz="2400" dirty="0">
                <a:solidFill>
                  <a:srgbClr val="0000FF"/>
                </a:solidFill>
              </a:rPr>
              <a:t>s Law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3581400" y="2831123"/>
            <a:ext cx="442058" cy="36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4198082" y="3625204"/>
            <a:ext cx="245989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Ampere’</a:t>
            </a:r>
            <a:r>
              <a:rPr lang="en-US" altLang="ja-JP" sz="2400" dirty="0">
                <a:solidFill>
                  <a:srgbClr val="0000FF"/>
                </a:solidFill>
              </a:rPr>
              <a:t>s Law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 flipV="1">
            <a:off x="3771898" y="3856035"/>
            <a:ext cx="426183" cy="12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7555029" y="4263426"/>
            <a:ext cx="1386377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Vector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identity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7115172" y="4678924"/>
            <a:ext cx="4398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01E940-03C7-4F35-B58A-6C7139EAFB55}" type="slidenum">
              <a:rPr lang="en-US" altLang="en-US" sz="140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                  do not change with time,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135169"/>
              </p:ext>
            </p:extLst>
          </p:nvPr>
        </p:nvGraphicFramePr>
        <p:xfrm>
          <a:off x="1158308" y="541542"/>
          <a:ext cx="1459602" cy="40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54000" progId="Equation.3">
                  <p:embed/>
                </p:oleObj>
              </mc:Choice>
              <mc:Fallback>
                <p:oleObj name="Equation" r:id="rId2" imgW="9144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308" y="541542"/>
                        <a:ext cx="1459602" cy="405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67214"/>
              </p:ext>
            </p:extLst>
          </p:nvPr>
        </p:nvGraphicFramePr>
        <p:xfrm>
          <a:off x="1557394" y="2577728"/>
          <a:ext cx="587872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400" imgH="685800" progId="Equation.3">
                  <p:embed/>
                </p:oleObj>
              </mc:Choice>
              <mc:Fallback>
                <p:oleObj name="Equation" r:id="rId4" imgW="358140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94" y="2577728"/>
                        <a:ext cx="5878727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70480"/>
              </p:ext>
            </p:extLst>
          </p:nvPr>
        </p:nvGraphicFramePr>
        <p:xfrm>
          <a:off x="1557394" y="1264464"/>
          <a:ext cx="565122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33800" imgH="685800" progId="Equation.3">
                  <p:embed/>
                </p:oleObj>
              </mc:Choice>
              <mc:Fallback>
                <p:oleObj name="Equation" r:id="rId6" imgW="37338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94" y="1264464"/>
                        <a:ext cx="565122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55343"/>
              </p:ext>
            </p:extLst>
          </p:nvPr>
        </p:nvGraphicFramePr>
        <p:xfrm>
          <a:off x="1557394" y="3680543"/>
          <a:ext cx="3124200" cy="46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312" imgH="266584" progId="Equation.3">
                  <p:embed/>
                </p:oleObj>
              </mc:Choice>
              <mc:Fallback>
                <p:oleObj name="Equation" r:id="rId8" imgW="1815312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94" y="3680543"/>
                        <a:ext cx="3124200" cy="460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37029"/>
              </p:ext>
            </p:extLst>
          </p:nvPr>
        </p:nvGraphicFramePr>
        <p:xfrm>
          <a:off x="1433145" y="4851916"/>
          <a:ext cx="6893069" cy="107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5000" imgH="495300" progId="Equation.3">
                  <p:embed/>
                </p:oleObj>
              </mc:Choice>
              <mc:Fallback>
                <p:oleObj name="Equation" r:id="rId10" imgW="3175000" imgH="495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145" y="4851916"/>
                        <a:ext cx="6893069" cy="107534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6114344" y="619939"/>
            <a:ext cx="1242646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C00000"/>
                </a:solidFill>
              </a:rPr>
              <a:t>Magnetic energy density</a:t>
            </a: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6353940" y="3519579"/>
            <a:ext cx="1138347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C00000"/>
                </a:solidFill>
              </a:rPr>
              <a:t>Electric energy density</a:t>
            </a:r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 flipH="1" flipV="1">
            <a:off x="4404928" y="4140726"/>
            <a:ext cx="442563" cy="135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492" y="4003385"/>
            <a:ext cx="923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Ohmic</a:t>
            </a:r>
            <a:r>
              <a:rPr lang="en-US" sz="1600" b="1" dirty="0">
                <a:solidFill>
                  <a:srgbClr val="C00000"/>
                </a:solidFill>
              </a:rPr>
              <a:t> losses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72805-C30E-43DF-A6B4-348152BA72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Integrating over the volume of concern and using the </a:t>
            </a:r>
          </a:p>
          <a:p>
            <a:pPr marL="0" indent="0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divergence theorem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to convert the volume integral of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to the 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closed surface </a:t>
            </a:r>
            <a:r>
              <a:rPr lang="en-US" altLang="en-US" dirty="0">
                <a:ea typeface="ＭＳ Ｐゴシック" panose="020B0600070205080204" pitchFamily="34" charset="-128"/>
              </a:rPr>
              <a:t>integral of             we have equation referred to as </a:t>
            </a:r>
            <a:r>
              <a:rPr lang="en-US" altLang="en-US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Poynting</a:t>
            </a:r>
            <a:r>
              <a:rPr lang="ja-JP" altLang="en-US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 theorem</a:t>
            </a:r>
            <a:r>
              <a:rPr lang="en-US" altLang="ja-JP" u="sng" dirty="0">
                <a:ea typeface="ＭＳ Ｐゴシック" panose="020B0600070205080204" pitchFamily="34" charset="-128"/>
              </a:rPr>
              <a:t>: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944506" y="2321780"/>
          <a:ext cx="7559788" cy="145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800" imgH="647700" progId="Equation.3">
                  <p:embed/>
                </p:oleObj>
              </mc:Choice>
              <mc:Fallback>
                <p:oleObj name="Equation" r:id="rId2" imgW="3352800" imgH="647700" progId="Equation.3">
                  <p:embed/>
                  <p:pic>
                    <p:nvPicPr>
                      <p:cNvPr id="307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06" y="2321780"/>
                        <a:ext cx="7559788" cy="145854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986585" y="3950184"/>
            <a:ext cx="20552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Total (net) power 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leaving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the volume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 flipH="1" flipV="1">
            <a:off x="1925511" y="3543719"/>
            <a:ext cx="3" cy="4064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647154" y="3776541"/>
            <a:ext cx="2727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Rate of decrease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in energy stored in electric (W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) and magnetic (W</a:t>
            </a:r>
            <a:r>
              <a:rPr kumimoji="0" lang="en-US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) fields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H="1" flipV="1">
            <a:off x="4917826" y="3455375"/>
            <a:ext cx="8049" cy="39919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6894569" y="3787775"/>
            <a:ext cx="1582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Ohmic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power 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dissipated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as heat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V="1">
            <a:off x="7466880" y="3266952"/>
            <a:ext cx="166552" cy="58762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07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4453"/>
              </p:ext>
            </p:extLst>
          </p:nvPr>
        </p:nvGraphicFramePr>
        <p:xfrm>
          <a:off x="6583070" y="1275897"/>
          <a:ext cx="883810" cy="36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30" imgH="253890" progId="Equation.3">
                  <p:embed/>
                </p:oleObj>
              </mc:Choice>
              <mc:Fallback>
                <p:oleObj name="Equation" r:id="rId4" imgW="622030" imgH="253890" progId="Equation.3">
                  <p:embed/>
                  <p:pic>
                    <p:nvPicPr>
                      <p:cNvPr id="307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070" y="1275897"/>
                        <a:ext cx="883810" cy="36164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4"/>
          <p:cNvGraphicFramePr>
            <a:graphicFrameLocks noChangeAspect="1"/>
          </p:cNvGraphicFramePr>
          <p:nvPr/>
        </p:nvGraphicFramePr>
        <p:xfrm>
          <a:off x="827465" y="1293812"/>
          <a:ext cx="1186725" cy="34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253890" progId="Equation.3">
                  <p:embed/>
                </p:oleObj>
              </mc:Choice>
              <mc:Fallback>
                <p:oleObj name="Equation" r:id="rId6" imgW="875920" imgH="253890" progId="Equation.3">
                  <p:embed/>
                  <p:pic>
                    <p:nvPicPr>
                      <p:cNvPr id="307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65" y="1293812"/>
                        <a:ext cx="1186725" cy="34372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79549"/>
              </p:ext>
            </p:extLst>
          </p:nvPr>
        </p:nvGraphicFramePr>
        <p:xfrm>
          <a:off x="827465" y="5502627"/>
          <a:ext cx="3006320" cy="57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300" imgH="241300" progId="Equation.3">
                  <p:embed/>
                </p:oleObj>
              </mc:Choice>
              <mc:Fallback>
                <p:oleObj name="Equation" r:id="rId8" imgW="1257300" imgH="241300" progId="Equation.3">
                  <p:embed/>
                  <p:pic>
                    <p:nvPicPr>
                      <p:cNvPr id="307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65" y="5502627"/>
                        <a:ext cx="3006320" cy="5745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126579" y="5435961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Poynting vector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(represents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power flow per unit area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Electromagnetic Waves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2993D-08C0-45E1-87F3-00AC5C16A7AC}"/>
              </a:ext>
            </a:extLst>
          </p:cNvPr>
          <p:cNvSpPr txBox="1"/>
          <p:nvPr/>
        </p:nvSpPr>
        <p:spPr>
          <a:xfrm>
            <a:off x="948920" y="4838916"/>
            <a:ext cx="1640013" cy="523220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out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- P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9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7E6A16-FBCA-45E1-AE84-5FED16150AA6}" type="slidenum">
              <a:rPr lang="en-US" altLang="en-US" sz="14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31747" name="Object 5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868400322"/>
              </p:ext>
            </p:extLst>
          </p:nvPr>
        </p:nvGraphicFramePr>
        <p:xfrm>
          <a:off x="2052070" y="5341476"/>
          <a:ext cx="1567790" cy="89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469900" progId="Equation.3">
                  <p:embed/>
                </p:oleObj>
              </mc:Choice>
              <mc:Fallback>
                <p:oleObj name="Equation" r:id="rId2" imgW="8255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070" y="5341476"/>
                        <a:ext cx="1567790" cy="892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61632"/>
              </p:ext>
            </p:extLst>
          </p:nvPr>
        </p:nvGraphicFramePr>
        <p:xfrm>
          <a:off x="571500" y="986554"/>
          <a:ext cx="2388367" cy="133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558800" progId="Equation.3">
                  <p:embed/>
                </p:oleObj>
              </mc:Choice>
              <mc:Fallback>
                <p:oleObj name="Equation" r:id="rId4" imgW="10668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986554"/>
                        <a:ext cx="2388367" cy="133989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54627"/>
              </p:ext>
            </p:extLst>
          </p:nvPr>
        </p:nvGraphicFramePr>
        <p:xfrm>
          <a:off x="3665246" y="115126"/>
          <a:ext cx="3306267" cy="63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300" imgH="241300" progId="Equation.3">
                  <p:embed/>
                </p:oleObj>
              </mc:Choice>
              <mc:Fallback>
                <p:oleObj name="Equation" r:id="rId6" imgW="12573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246" y="115126"/>
                        <a:ext cx="3306267" cy="6359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8791"/>
              </p:ext>
            </p:extLst>
          </p:nvPr>
        </p:nvGraphicFramePr>
        <p:xfrm>
          <a:off x="2032715" y="3897791"/>
          <a:ext cx="1120847" cy="117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546100" progId="Equation.3">
                  <p:embed/>
                </p:oleObj>
              </mc:Choice>
              <mc:Fallback>
                <p:oleObj name="Equation" r:id="rId8" imgW="520700" imgH="546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715" y="3897791"/>
                        <a:ext cx="1120847" cy="1173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12893"/>
              </p:ext>
            </p:extLst>
          </p:nvPr>
        </p:nvGraphicFramePr>
        <p:xfrm>
          <a:off x="2306641" y="2377831"/>
          <a:ext cx="799377" cy="108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700" imgH="533400" progId="Equation.3">
                  <p:embed/>
                </p:oleObj>
              </mc:Choice>
              <mc:Fallback>
                <p:oleObj name="Equation" r:id="rId10" imgW="3937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41" y="2377831"/>
                        <a:ext cx="799377" cy="10850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Picture 11" descr="Untitled-3 copy"/>
          <p:cNvPicPr>
            <a:picLocks noChangeAspect="1" noChangeArrowheads="1"/>
          </p:cNvPicPr>
          <p:nvPr/>
        </p:nvPicPr>
        <p:blipFill>
          <a:blip r:embed="rId1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60" y="766615"/>
            <a:ext cx="8408823" cy="53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614473" y="352929"/>
            <a:ext cx="2875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</a:rPr>
              <a:t>Net power (</a:t>
            </a:r>
            <a:r>
              <a:rPr lang="en-US" altLang="en-US" sz="1800" b="1" dirty="0">
                <a:solidFill>
                  <a:srgbClr val="C00000"/>
                </a:solidFill>
              </a:rPr>
              <a:t>P</a:t>
            </a:r>
            <a:r>
              <a:rPr lang="en-US" altLang="en-US" sz="1800" b="1" baseline="-25000" dirty="0">
                <a:solidFill>
                  <a:srgbClr val="C00000"/>
                </a:solidFill>
              </a:rPr>
              <a:t>in </a:t>
            </a:r>
            <a:r>
              <a:rPr lang="en-US" altLang="en-US" sz="1800" b="1" dirty="0">
                <a:solidFill>
                  <a:srgbClr val="C00000"/>
                </a:solidFill>
              </a:rPr>
              <a:t>- P</a:t>
            </a:r>
            <a:r>
              <a:rPr lang="en-US" altLang="en-US" sz="1800" b="1" baseline="-25000" dirty="0">
                <a:solidFill>
                  <a:srgbClr val="C00000"/>
                </a:solidFill>
              </a:rPr>
              <a:t>out</a:t>
            </a:r>
            <a:r>
              <a:rPr lang="en-US" altLang="en-US" sz="1800" b="1" dirty="0">
                <a:solidFill>
                  <a:srgbClr val="0000FF"/>
                </a:solidFill>
              </a:rPr>
              <a:t>) </a:t>
            </a:r>
            <a:r>
              <a:rPr lang="en-US" altLang="en-US" sz="1800" b="1" u="sng" dirty="0">
                <a:solidFill>
                  <a:srgbClr val="C00000"/>
                </a:solidFill>
              </a:rPr>
              <a:t>entering</a:t>
            </a:r>
            <a:r>
              <a:rPr lang="en-US" altLang="en-US" sz="1800" b="1" dirty="0">
                <a:solidFill>
                  <a:srgbClr val="0000FF"/>
                </a:solidFill>
              </a:rPr>
              <a:t> the volume</a:t>
            </a:r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602700" y="2588436"/>
            <a:ext cx="16361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</a:rPr>
              <a:t>Rate of </a:t>
            </a:r>
            <a:r>
              <a:rPr lang="en-US" altLang="en-US" sz="1800" b="1" u="sng" dirty="0">
                <a:solidFill>
                  <a:srgbClr val="C00000"/>
                </a:solidFill>
              </a:rPr>
              <a:t>increase</a:t>
            </a:r>
            <a:r>
              <a:rPr lang="en-US" altLang="en-US" sz="1800" b="1" dirty="0">
                <a:solidFill>
                  <a:srgbClr val="0000FF"/>
                </a:solidFill>
              </a:rPr>
              <a:t> in stored W</a:t>
            </a:r>
            <a:r>
              <a:rPr lang="en-US" altLang="en-US" sz="1800" b="1" baseline="-250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602700" y="3830817"/>
            <a:ext cx="1540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</a:rPr>
              <a:t>Rate of </a:t>
            </a:r>
            <a:r>
              <a:rPr lang="en-US" altLang="en-US" sz="1800" b="1" u="sng" dirty="0">
                <a:solidFill>
                  <a:srgbClr val="C00000"/>
                </a:solidFill>
              </a:rPr>
              <a:t>increase</a:t>
            </a:r>
            <a:r>
              <a:rPr lang="en-US" altLang="en-US" sz="1800" b="1" dirty="0">
                <a:solidFill>
                  <a:srgbClr val="0000FF"/>
                </a:solidFill>
              </a:rPr>
              <a:t> in stored W</a:t>
            </a:r>
            <a:r>
              <a:rPr lang="en-US" altLang="en-US" sz="1800" b="1" baseline="-250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31756" name="Text Box 15"/>
          <p:cNvSpPr txBox="1">
            <a:spLocks noChangeArrowheads="1"/>
          </p:cNvSpPr>
          <p:nvPr/>
        </p:nvSpPr>
        <p:spPr bwMode="auto">
          <a:xfrm>
            <a:off x="666116" y="5363850"/>
            <a:ext cx="115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Ohmic</a:t>
            </a:r>
            <a:r>
              <a:rPr lang="en-US" altLang="en-US" sz="1800" b="1" dirty="0">
                <a:solidFill>
                  <a:srgbClr val="0000FF"/>
                </a:solidFill>
              </a:rPr>
              <a:t> losses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0942" y="1243055"/>
            <a:ext cx="4721064" cy="62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700" y="2423727"/>
            <a:ext cx="2639792" cy="12001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700" y="3802100"/>
            <a:ext cx="2550862" cy="12177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23" y="5301056"/>
            <a:ext cx="2999129" cy="7783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3658" y="6042541"/>
            <a:ext cx="123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(J E dv)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6667" y="996270"/>
            <a:ext cx="1668163" cy="40011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Power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6418" y="5879347"/>
            <a:ext cx="1513010" cy="40011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Power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FB095-E3BF-4FFF-BE97-0EB50603D643}"/>
              </a:ext>
            </a:extLst>
          </p:cNvPr>
          <p:cNvSpPr txBox="1"/>
          <p:nvPr/>
        </p:nvSpPr>
        <p:spPr>
          <a:xfrm>
            <a:off x="2927534" y="958705"/>
            <a:ext cx="1949266" cy="138499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  <a:p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en-US" altLang="en-US" sz="280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in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- P</a:t>
            </a:r>
            <a:r>
              <a:rPr kumimoji="0" lang="en-US" altLang="en-US" sz="280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out </a:t>
            </a:r>
            <a:r>
              <a:rPr kumimoji="0" lang="en-US" altLang="en-US" sz="28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=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7C36E-8DB6-4E1B-97B1-0CFDAAFD6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2EDF9-2128-4DFF-A45F-87BE52380E4F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8A412244-41A9-4F19-81C0-99BCA7688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76002"/>
              </p:ext>
            </p:extLst>
          </p:nvPr>
        </p:nvGraphicFramePr>
        <p:xfrm>
          <a:off x="1596679" y="814474"/>
          <a:ext cx="513389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369" imgH="266584" progId="Equation.3">
                  <p:embed/>
                </p:oleObj>
              </mc:Choice>
              <mc:Fallback>
                <p:oleObj name="Equation" r:id="rId2" imgW="2145369" imgH="266584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679" y="814474"/>
                        <a:ext cx="5133890" cy="638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9AC81F5-4BA8-4324-AB16-438ED1874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44558"/>
              </p:ext>
            </p:extLst>
          </p:nvPr>
        </p:nvGraphicFramePr>
        <p:xfrm>
          <a:off x="1596679" y="1469264"/>
          <a:ext cx="505229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482600" progId="Equation.3">
                  <p:embed/>
                </p:oleObj>
              </mc:Choice>
              <mc:Fallback>
                <p:oleObj name="Equation" r:id="rId4" imgW="2197100" imgH="48260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679" y="1469264"/>
                        <a:ext cx="5052293" cy="1109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AD5B4977-51B5-46EA-86A3-A8E593548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52825"/>
              </p:ext>
            </p:extLst>
          </p:nvPr>
        </p:nvGraphicFramePr>
        <p:xfrm>
          <a:off x="4758930" y="2672314"/>
          <a:ext cx="1890042" cy="68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79279" progId="Equation.3">
                  <p:embed/>
                </p:oleObj>
              </mc:Choice>
              <mc:Fallback>
                <p:oleObj name="Equation" r:id="rId6" imgW="774364" imgH="279279" progId="Equation.3">
                  <p:embed/>
                  <p:pic>
                    <p:nvPicPr>
                      <p:cNvPr id="215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930" y="2672314"/>
                        <a:ext cx="1890042" cy="68175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FA8E951D-2125-4AF3-8DA6-994A8055F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95406"/>
              </p:ext>
            </p:extLst>
          </p:nvPr>
        </p:nvGraphicFramePr>
        <p:xfrm>
          <a:off x="2547801" y="2639318"/>
          <a:ext cx="1385597" cy="115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9" imgH="444307" progId="Equation.3">
                  <p:embed/>
                </p:oleObj>
              </mc:Choice>
              <mc:Fallback>
                <p:oleObj name="Equation" r:id="rId8" imgW="533169" imgH="444307" progId="Equation.3">
                  <p:embed/>
                  <p:pic>
                    <p:nvPicPr>
                      <p:cNvPr id="225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801" y="2639318"/>
                        <a:ext cx="1385597" cy="115638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F4BA110-B72F-4691-A1B1-832C8D981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60475"/>
              </p:ext>
            </p:extLst>
          </p:nvPr>
        </p:nvGraphicFramePr>
        <p:xfrm>
          <a:off x="1336252" y="4543860"/>
          <a:ext cx="595629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600" imgH="228600" progId="Equation.3">
                  <p:embed/>
                </p:oleObj>
              </mc:Choice>
              <mc:Fallback>
                <p:oleObj name="Equation" r:id="rId10" imgW="2133600" imgH="228600" progId="Equation.3">
                  <p:embed/>
                  <p:pic>
                    <p:nvPicPr>
                      <p:cNvPr id="37899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252" y="4543860"/>
                        <a:ext cx="5956292" cy="638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FB9649A-3145-4473-8AFD-41F486B8BC6C}"/>
              </a:ext>
            </a:extLst>
          </p:cNvPr>
          <p:cNvSpPr txBox="1"/>
          <p:nvPr/>
        </p:nvSpPr>
        <p:spPr>
          <a:xfrm>
            <a:off x="1217086" y="320130"/>
            <a:ext cx="64505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Plane EM wave in a </a:t>
            </a:r>
            <a:r>
              <a:rPr lang="en-US" sz="2400" b="1" u="sng" dirty="0">
                <a:solidFill>
                  <a:srgbClr val="0000FF"/>
                </a:solidFill>
              </a:rPr>
              <a:t>lossless</a:t>
            </a:r>
            <a:r>
              <a:rPr lang="en-US" sz="2400" b="1" dirty="0">
                <a:solidFill>
                  <a:srgbClr val="0000FF"/>
                </a:solidFill>
              </a:rPr>
              <a:t> medium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C14C5-86BC-444C-9959-F9D078331535}"/>
              </a:ext>
            </a:extLst>
          </p:cNvPr>
          <p:cNvSpPr txBox="1"/>
          <p:nvPr/>
        </p:nvSpPr>
        <p:spPr>
          <a:xfrm>
            <a:off x="2381250" y="3978844"/>
            <a:ext cx="43815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</a:rPr>
              <a:t>Lossy</a:t>
            </a:r>
            <a:r>
              <a:rPr lang="en-US" sz="2400" b="1" dirty="0">
                <a:solidFill>
                  <a:srgbClr val="0000FF"/>
                </a:solidFill>
              </a:rPr>
              <a:t> transmission lines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7FB1A4EF-C386-4851-86F4-C63D59639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16055"/>
              </p:ext>
            </p:extLst>
          </p:nvPr>
        </p:nvGraphicFramePr>
        <p:xfrm>
          <a:off x="3204086" y="5388736"/>
          <a:ext cx="273582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726" imgH="253890" progId="Equation.3">
                  <p:embed/>
                </p:oleObj>
              </mc:Choice>
              <mc:Fallback>
                <p:oleObj name="Equation" r:id="rId12" imgW="1091726" imgH="253890" progId="Equation.3">
                  <p:embed/>
                  <p:pic>
                    <p:nvPicPr>
                      <p:cNvPr id="379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086" y="5388736"/>
                        <a:ext cx="2735828" cy="638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69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AD71DA-1D5B-4065-B592-07A60EF0278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68042"/>
              </p:ext>
            </p:extLst>
          </p:nvPr>
        </p:nvGraphicFramePr>
        <p:xfrm>
          <a:off x="4553375" y="555805"/>
          <a:ext cx="4590625" cy="93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5200" imgH="444500" progId="Equation.3">
                  <p:embed/>
                </p:oleObj>
              </mc:Choice>
              <mc:Fallback>
                <p:oleObj name="Equation" r:id="rId2" imgW="22352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375" y="555805"/>
                        <a:ext cx="4590625" cy="93821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71260"/>
              </p:ext>
            </p:extLst>
          </p:nvPr>
        </p:nvGraphicFramePr>
        <p:xfrm>
          <a:off x="289640" y="675905"/>
          <a:ext cx="4147885" cy="55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254000" progId="Equation.3">
                  <p:embed/>
                </p:oleObj>
              </mc:Choice>
              <mc:Fallback>
                <p:oleObj name="Equation" r:id="rId4" imgW="18796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40" y="675905"/>
                        <a:ext cx="4147885" cy="55953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48715"/>
              </p:ext>
            </p:extLst>
          </p:nvPr>
        </p:nvGraphicFramePr>
        <p:xfrm>
          <a:off x="1384276" y="1673635"/>
          <a:ext cx="6739815" cy="109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700" imgH="469900" progId="Equation.3">
                  <p:embed/>
                </p:oleObj>
              </mc:Choice>
              <mc:Fallback>
                <p:oleObj name="Equation" r:id="rId6" imgW="29337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276" y="1673635"/>
                        <a:ext cx="6739815" cy="10976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84781"/>
              </p:ext>
            </p:extLst>
          </p:nvPr>
        </p:nvGraphicFramePr>
        <p:xfrm>
          <a:off x="1990762" y="2821527"/>
          <a:ext cx="5658061" cy="79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05200" imgH="495300" progId="Equation.3">
                  <p:embed/>
                </p:oleObj>
              </mc:Choice>
              <mc:Fallback>
                <p:oleObj name="Equation" r:id="rId8" imgW="3505200" imgH="495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62" y="2821527"/>
                        <a:ext cx="5658061" cy="79955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792162" y="3763963"/>
            <a:ext cx="7331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The time-average Poynting vector for a </a:t>
            </a:r>
            <a:r>
              <a:rPr lang="en-US" altLang="en-US" sz="2400" b="1" u="sng" dirty="0" err="1">
                <a:solidFill>
                  <a:srgbClr val="C00000"/>
                </a:solidFill>
                <a:latin typeface="Calibri" panose="020F0502020204030204" pitchFamily="34" charset="0"/>
              </a:rPr>
              <a:t>lossy</a:t>
            </a:r>
            <a:r>
              <a:rPr lang="en-US" altLang="en-US" sz="24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 medium</a:t>
            </a:r>
            <a:r>
              <a:rPr lang="en-US" altLang="en-US" sz="2400" b="1" u="sng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792162" y="5525353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The total time-average power crossing a given surface is obtained by integrating          over that surface.</a:t>
            </a:r>
          </a:p>
        </p:txBody>
      </p:sp>
      <p:graphicFrame>
        <p:nvGraphicFramePr>
          <p:cNvPr id="327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120371"/>
              </p:ext>
            </p:extLst>
          </p:nvPr>
        </p:nvGraphicFramePr>
        <p:xfrm>
          <a:off x="3835643" y="5901844"/>
          <a:ext cx="540335" cy="45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087" imgH="266353" progId="Equation.3">
                  <p:embed/>
                </p:oleObj>
              </mc:Choice>
              <mc:Fallback>
                <p:oleObj name="Equation" r:id="rId10" imgW="317087" imgH="26635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643" y="5901844"/>
                        <a:ext cx="540335" cy="4545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Electromagnetic Waves</a:t>
            </a:r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27925"/>
              </p:ext>
            </p:extLst>
          </p:nvPr>
        </p:nvGraphicFramePr>
        <p:xfrm>
          <a:off x="1990762" y="4245945"/>
          <a:ext cx="5587205" cy="112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300" imgH="469900" progId="Equation.3">
                  <p:embed/>
                </p:oleObj>
              </mc:Choice>
              <mc:Fallback>
                <p:oleObj name="Equation" r:id="rId12" imgW="2400300" imgH="469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62" y="4245945"/>
                        <a:ext cx="5587205" cy="1129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99137" y="727620"/>
            <a:ext cx="529737" cy="44175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98577" y="727620"/>
            <a:ext cx="459398" cy="44175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4023" y="1980661"/>
            <a:ext cx="661620" cy="4835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80083" y="727620"/>
            <a:ext cx="515633" cy="50781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2844" y="1940083"/>
            <a:ext cx="615979" cy="5466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1915" y="1914825"/>
            <a:ext cx="382268" cy="56230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3751" y="101598"/>
            <a:ext cx="228050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Lossy</a:t>
            </a:r>
            <a:r>
              <a:rPr lang="en-US" b="1" dirty="0"/>
              <a:t> medium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6FAD2E-A219-4178-A68D-1866D6095C50}" type="slidenum">
              <a:rPr lang="en-US" altLang="en-US" sz="14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3795" name="Picture 4" descr="119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87711"/>
            <a:ext cx="2916237" cy="58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290218" y="269284"/>
            <a:ext cx="47922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rgbClr val="0000FF"/>
                </a:solidFill>
              </a:rPr>
              <a:t>Example</a:t>
            </a:r>
            <a:r>
              <a:rPr lang="en-US" altLang="en-US" dirty="0"/>
              <a:t>. Using </a:t>
            </a:r>
            <a:r>
              <a:rPr lang="en-US" altLang="en-US" dirty="0" err="1"/>
              <a:t>Poynting</a:t>
            </a:r>
            <a:r>
              <a:rPr lang="ja-JP" altLang="en-US" dirty="0"/>
              <a:t>’</a:t>
            </a:r>
            <a:r>
              <a:rPr lang="en-US" altLang="ja-JP" dirty="0"/>
              <a:t>s theorem to find the power dissipated in the wire (of </a:t>
            </a:r>
            <a:r>
              <a:rPr lang="en-US" altLang="ja-JP" dirty="0">
                <a:solidFill>
                  <a:srgbClr val="C00000"/>
                </a:solidFill>
              </a:rPr>
              <a:t>length l and radius b</a:t>
            </a:r>
            <a:r>
              <a:rPr lang="en-US" altLang="ja-JP" dirty="0"/>
              <a:t>) carrying </a:t>
            </a:r>
            <a:r>
              <a:rPr lang="en-US" altLang="ja-JP" u="sng" dirty="0">
                <a:solidFill>
                  <a:srgbClr val="C00000"/>
                </a:solidFill>
              </a:rPr>
              <a:t>direct current</a:t>
            </a:r>
            <a:r>
              <a:rPr lang="en-US" altLang="ja-JP" dirty="0">
                <a:solidFill>
                  <a:srgbClr val="C00000"/>
                </a:solidFill>
              </a:rPr>
              <a:t> I.</a:t>
            </a:r>
            <a:endParaRPr lang="en-US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37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05916"/>
              </p:ext>
            </p:extLst>
          </p:nvPr>
        </p:nvGraphicFramePr>
        <p:xfrm>
          <a:off x="5917223" y="1576405"/>
          <a:ext cx="1120061" cy="65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393700" progId="Equation.3">
                  <p:embed/>
                </p:oleObj>
              </mc:Choice>
              <mc:Fallback>
                <p:oleObj name="Equation" r:id="rId3" imgW="6731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23" y="1576405"/>
                        <a:ext cx="1120061" cy="655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0917"/>
              </p:ext>
            </p:extLst>
          </p:nvPr>
        </p:nvGraphicFramePr>
        <p:xfrm>
          <a:off x="4290218" y="2319808"/>
          <a:ext cx="1973263" cy="73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444500" progId="Equation.3">
                  <p:embed/>
                </p:oleObj>
              </mc:Choice>
              <mc:Fallback>
                <p:oleObj name="Equation" r:id="rId5" imgW="11938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218" y="2319808"/>
                        <a:ext cx="1973263" cy="73590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54813"/>
              </p:ext>
            </p:extLst>
          </p:nvPr>
        </p:nvGraphicFramePr>
        <p:xfrm>
          <a:off x="7023726" y="2316956"/>
          <a:ext cx="127438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393700" progId="Equation.3">
                  <p:embed/>
                </p:oleObj>
              </mc:Choice>
              <mc:Fallback>
                <p:oleObj name="Equation" r:id="rId7" imgW="7366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726" y="2316956"/>
                        <a:ext cx="1274380" cy="682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26030"/>
              </p:ext>
            </p:extLst>
          </p:nvPr>
        </p:nvGraphicFramePr>
        <p:xfrm>
          <a:off x="4290218" y="3207543"/>
          <a:ext cx="3556761" cy="77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9000" imgH="469900" progId="Equation.3">
                  <p:embed/>
                </p:oleObj>
              </mc:Choice>
              <mc:Fallback>
                <p:oleObj name="Equation" r:id="rId9" imgW="2159000" imgH="469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218" y="3207543"/>
                        <a:ext cx="3556761" cy="774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09199"/>
              </p:ext>
            </p:extLst>
          </p:nvPr>
        </p:nvGraphicFramePr>
        <p:xfrm>
          <a:off x="6818476" y="4282847"/>
          <a:ext cx="1713543" cy="43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0948" imgH="266584" progId="Equation.3">
                  <p:embed/>
                </p:oleObj>
              </mc:Choice>
              <mc:Fallback>
                <p:oleObj name="Equation" r:id="rId11" imgW="1040948" imgH="26658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476" y="4282847"/>
                        <a:ext cx="1713543" cy="43862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88075"/>
              </p:ext>
            </p:extLst>
          </p:nvPr>
        </p:nvGraphicFramePr>
        <p:xfrm>
          <a:off x="4403341" y="4994308"/>
          <a:ext cx="3096497" cy="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68500" imgH="393700" progId="Equation.3">
                  <p:embed/>
                </p:oleObj>
              </mc:Choice>
              <mc:Fallback>
                <p:oleObj name="Equation" r:id="rId13" imgW="19685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341" y="4994308"/>
                        <a:ext cx="3096497" cy="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596797"/>
              </p:ext>
            </p:extLst>
          </p:nvPr>
        </p:nvGraphicFramePr>
        <p:xfrm>
          <a:off x="4668506" y="5615145"/>
          <a:ext cx="3141350" cy="67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82800" imgH="444500" progId="Equation.3">
                  <p:embed/>
                </p:oleObj>
              </mc:Choice>
              <mc:Fallback>
                <p:oleObj name="Equation" r:id="rId15" imgW="2082800" imgH="444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506" y="5615145"/>
                        <a:ext cx="3141350" cy="67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1763"/>
              </p:ext>
            </p:extLst>
          </p:nvPr>
        </p:nvGraphicFramePr>
        <p:xfrm>
          <a:off x="619385" y="5684837"/>
          <a:ext cx="1121014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900" imgH="431800" progId="Equation.3">
                  <p:embed/>
                </p:oleObj>
              </mc:Choice>
              <mc:Fallback>
                <p:oleObj name="Equation" r:id="rId17" imgW="7239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85" y="5684837"/>
                        <a:ext cx="1121014" cy="6683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graphicFrame>
        <p:nvGraphicFramePr>
          <p:cNvPr id="3380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28605"/>
              </p:ext>
            </p:extLst>
          </p:nvPr>
        </p:nvGraphicFramePr>
        <p:xfrm>
          <a:off x="4535226" y="4102950"/>
          <a:ext cx="1533372" cy="71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500" imgH="444500" progId="Equation.3">
                  <p:embed/>
                </p:oleObj>
              </mc:Choice>
              <mc:Fallback>
                <p:oleObj name="Equation" r:id="rId19" imgW="9525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226" y="4102950"/>
                        <a:ext cx="1533372" cy="716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6D9A-2094-4B6F-B105-D4AFC4751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0DE9D-2B69-4F7D-B0D5-2886B70B91E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30713E-8A31-4F37-ABDE-7494C7E1F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14811"/>
              </p:ext>
            </p:extLst>
          </p:nvPr>
        </p:nvGraphicFramePr>
        <p:xfrm>
          <a:off x="971550" y="815863"/>
          <a:ext cx="7886699" cy="5103243"/>
        </p:xfrm>
        <a:graphic>
          <a:graphicData uri="http://schemas.openxmlformats.org/drawingml/2006/table">
            <a:tbl>
              <a:tblPr/>
              <a:tblGrid>
                <a:gridCol w="2736354">
                  <a:extLst>
                    <a:ext uri="{9D8B030D-6E8A-4147-A177-3AD203B41FA5}">
                      <a16:colId xmlns:a16="http://schemas.microsoft.com/office/drawing/2014/main" val="3483518015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0128293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75030329"/>
                    </a:ext>
                  </a:extLst>
                </a:gridCol>
                <a:gridCol w="1405775">
                  <a:extLst>
                    <a:ext uri="{9D8B030D-6E8A-4147-A177-3AD203B41FA5}">
                      <a16:colId xmlns:a16="http://schemas.microsoft.com/office/drawing/2014/main" val="2090220813"/>
                    </a:ext>
                  </a:extLst>
                </a:gridCol>
                <a:gridCol w="1260294">
                  <a:extLst>
                    <a:ext uri="{9D8B030D-6E8A-4147-A177-3AD203B41FA5}">
                      <a16:colId xmlns:a16="http://schemas.microsoft.com/office/drawing/2014/main" val="463697566"/>
                    </a:ext>
                  </a:extLst>
                </a:gridCol>
              </a:tblGrid>
              <a:tr h="8795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Course Section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Number of Lectures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HA Given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HW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Chapter(s) in Text (Ulaby)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6925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Introduction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1727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Transmission Lines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TEM field waves can be represented by V and I (scalars) waves</a:t>
                      </a: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09/23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8938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2. Review of Vector Analysis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10/05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10/07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1913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3. Electrostatics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10/19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10/21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0555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4. Magnetostatics</a:t>
                      </a:r>
                      <a:endParaRPr lang="en-US" sz="1000" b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 b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11/02</a:t>
                      </a:r>
                      <a:endParaRPr lang="en-US" sz="1000" b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11/04</a:t>
                      </a:r>
                      <a:endParaRPr lang="en-US" sz="1000" b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en-US" sz="1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3802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5. Time-Varying Fields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11/20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11/23</a:t>
                      </a:r>
                      <a:endParaRPr lang="en-US" sz="1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6, 5.7, 7.5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250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6. Electromagnetic Waves (TEM)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12/07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12/09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7, 8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6515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Review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38419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Final Exam (via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Honorlock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 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Group 18C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en-US" sz="1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12/18 (F)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(12:30-2:30 p.m.) 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1-8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0D5203-EFD3-47DF-8A29-D406802D7D42}"/>
              </a:ext>
            </a:extLst>
          </p:cNvPr>
          <p:cNvSpPr txBox="1"/>
          <p:nvPr/>
        </p:nvSpPr>
        <p:spPr>
          <a:xfrm>
            <a:off x="971550" y="206197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Time Table, updated on 12/07/20</a:t>
            </a:r>
          </a:p>
        </p:txBody>
      </p:sp>
    </p:spTree>
    <p:extLst>
      <p:ext uri="{BB962C8B-B14F-4D97-AF65-F5344CB8AC3E}">
        <p14:creationId xmlns:p14="http://schemas.microsoft.com/office/powerpoint/2010/main" val="217834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3D256-A41E-4CD9-BD56-133E125E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3" y="123824"/>
            <a:ext cx="8372475" cy="6229351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READING ASSIGNMENT FOR SECTION 6</a:t>
            </a:r>
            <a:b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(</a:t>
            </a:r>
            <a:r>
              <a:rPr lang="en-US" sz="2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n-cs"/>
              </a:rPr>
              <a:t>Electromagnetic Waves</a:t>
            </a:r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Segoe UI" panose="020B0502040204020203" pitchFamily="34" charset="0"/>
              </a:rPr>
              <a:t>  </a:t>
            </a:r>
            <a:br>
              <a:rPr lang="en-US" sz="2800" b="1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Segoe UI" panose="020B0502040204020203" pitchFamily="34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Textbook (</a:t>
            </a:r>
            <a:r>
              <a:rPr lang="en-US" sz="2400" b="1" u="sng" dirty="0" err="1">
                <a:solidFill>
                  <a:srgbClr val="0000FF"/>
                </a:solidFill>
                <a:latin typeface="Segoe UI" panose="020B0502040204020203" pitchFamily="34" charset="0"/>
              </a:rPr>
              <a:t>Ulaby</a:t>
            </a: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 and </a:t>
            </a:r>
            <a:r>
              <a:rPr lang="en-US" sz="2400" b="1" u="sng" dirty="0" err="1">
                <a:solidFill>
                  <a:srgbClr val="0000FF"/>
                </a:solidFill>
                <a:latin typeface="Segoe UI" panose="020B0502040204020203" pitchFamily="34" charset="0"/>
              </a:rPr>
              <a:t>Ravaioli</a:t>
            </a: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  <a:t>: In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Ch. 7</a:t>
            </a:r>
            <a: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  <a:t>, Sections 7.1, 7.2, 7.3 (may skip subsection 7.3.3), 7.4, 7.6, Chapter 7 Summary (pp. 346-347); in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Ch. 8</a:t>
            </a:r>
            <a: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  <a:t>, Section 8.1 (including Examples and Exercises in each Section).</a:t>
            </a:r>
            <a:b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b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Course Packet (</a:t>
            </a:r>
            <a:r>
              <a:rPr lang="en-US" sz="2400" b="1" u="sng" dirty="0">
                <a:solidFill>
                  <a:srgbClr val="C00000"/>
                </a:solidFill>
                <a:latin typeface="Segoe UI" panose="020B0502040204020203" pitchFamily="34" charset="0"/>
              </a:rPr>
              <a:t>Lecture Slides</a:t>
            </a: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, http://www.rakov.ece.ufl.edu/teaching/3472.html):</a:t>
            </a:r>
            <a:b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  <a:t>Electromagnetic Waves</a:t>
            </a:r>
            <a:b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br>
              <a:rPr lang="en-US" sz="2800" b="1" dirty="0">
                <a:solidFill>
                  <a:srgbClr val="0000FF"/>
                </a:solidFill>
                <a:latin typeface="Segoe UI" panose="020B0502040204020203" pitchFamily="34" charset="0"/>
              </a:rPr>
            </a:br>
            <a:r>
              <a:rPr lang="en-US" sz="2400" b="1" u="sng" dirty="0">
                <a:solidFill>
                  <a:srgbClr val="C00000"/>
                </a:solidFill>
                <a:latin typeface="Segoe UI" panose="020B0502040204020203" pitchFamily="34" charset="0"/>
              </a:rPr>
              <a:t>HA6 (take-home Test 6)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will be given on </a:t>
            </a:r>
            <a:r>
              <a:rPr lang="en-US" sz="2400" b="1" dirty="0">
                <a:solidFill>
                  <a:srgbClr val="0000FF"/>
                </a:solidFill>
                <a:latin typeface="Segoe UI" panose="020B0502040204020203" pitchFamily="34" charset="0"/>
              </a:rPr>
              <a:t>Dec. 7 (M)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</a:rPr>
              <a:t>between 1 and 2 p.m.; HW6 is to be turned in via Canvas </a:t>
            </a:r>
            <a:r>
              <a:rPr lang="en-US" sz="2400" b="1" u="sng" dirty="0">
                <a:solidFill>
                  <a:srgbClr val="C00000"/>
                </a:solidFill>
                <a:latin typeface="Segoe UI" panose="020B0502040204020203" pitchFamily="34" charset="0"/>
              </a:rPr>
              <a:t>not later than </a:t>
            </a:r>
            <a:r>
              <a:rPr lang="en-US" sz="2400" b="1" u="sng" dirty="0">
                <a:solidFill>
                  <a:srgbClr val="0000FF"/>
                </a:solidFill>
                <a:latin typeface="Segoe UI" panose="020B0502040204020203" pitchFamily="34" charset="0"/>
              </a:rPr>
              <a:t>Dec. 9 (W), </a:t>
            </a:r>
            <a:r>
              <a:rPr lang="en-US" sz="2400" b="1" u="sng" dirty="0">
                <a:solidFill>
                  <a:srgbClr val="C00000"/>
                </a:solidFill>
                <a:latin typeface="Segoe UI" panose="020B0502040204020203" pitchFamily="34" charset="0"/>
              </a:rPr>
              <a:t>11:45 a.m.</a:t>
            </a:r>
            <a:br>
              <a:rPr lang="en-US" sz="2400" u="sng" dirty="0">
                <a:solidFill>
                  <a:srgbClr val="C00000"/>
                </a:solidFill>
                <a:latin typeface="Segoe UI" panose="020B0502040204020203" pitchFamily="34" charset="0"/>
              </a:rPr>
            </a:b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4538-EC34-4DE6-9DD9-9D79EBA2D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2F2B1-2DFA-4C41-9B26-BF9B33881A8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28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1ED2D-35CA-4752-92B9-5E1DFE3FE0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7411" name="Picture 6" descr="3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893"/>
          <a:stretch>
            <a:fillRect/>
          </a:stretch>
        </p:blipFill>
        <p:spPr bwMode="auto">
          <a:xfrm>
            <a:off x="771525" y="282576"/>
            <a:ext cx="6530432" cy="551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853357" y="3900707"/>
            <a:ext cx="307156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Electric and magnetic fields around a two-wire transmission line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Transverse </a:t>
            </a:r>
            <a:r>
              <a:rPr kumimoji="0" lang="en-US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ElectroMagnetic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(TEM) field structure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Transmission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80C72-25F6-48FD-B92B-2E2F53A4A578}"/>
              </a:ext>
            </a:extLst>
          </p:cNvPr>
          <p:cNvSpPr txBox="1"/>
          <p:nvPr/>
        </p:nvSpPr>
        <p:spPr>
          <a:xfrm>
            <a:off x="6141766" y="2457450"/>
            <a:ext cx="19716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Electric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B45BB-176A-4707-961A-259AA28D0B70}"/>
              </a:ext>
            </a:extLst>
          </p:cNvPr>
          <p:cNvSpPr txBox="1"/>
          <p:nvPr/>
        </p:nvSpPr>
        <p:spPr>
          <a:xfrm>
            <a:off x="6141766" y="1620887"/>
            <a:ext cx="222449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90773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C2804-E6F5-4D8D-9188-A212F068C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02EDF9-2128-4DFF-A45F-87BE52380E4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A49A3-A38E-435F-91A3-EFD5E6FE13A9}"/>
              </a:ext>
            </a:extLst>
          </p:cNvPr>
          <p:cNvSpPr txBox="1"/>
          <p:nvPr/>
        </p:nvSpPr>
        <p:spPr>
          <a:xfrm>
            <a:off x="904240" y="1920240"/>
            <a:ext cx="79044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6. ELECTROMAGNETIC WAVES - 6 lectures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Free space wave equation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Characteristics of plane waves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Polarization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Poynting's theorem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Reflection at normal incidence</a:t>
            </a:r>
          </a:p>
        </p:txBody>
      </p:sp>
    </p:spTree>
    <p:extLst>
      <p:ext uri="{BB962C8B-B14F-4D97-AF65-F5344CB8AC3E}">
        <p14:creationId xmlns:p14="http://schemas.microsoft.com/office/powerpoint/2010/main" val="156860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DCEA0-9A64-4CC3-84B9-A94BC5467A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9699" name="Picture 42" descr="TL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5" y="435831"/>
            <a:ext cx="415455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09600" y="1524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Reflection and Transmission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42743" y="530746"/>
            <a:ext cx="140750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At z = 0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,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914400" y="4724400"/>
            <a:ext cx="353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Assuming that the incident wave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572000" y="4724400"/>
            <a:ext cx="274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is known and solving for 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7467600" y="4724400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, we obtain</a:t>
            </a:r>
          </a:p>
        </p:txBody>
      </p:sp>
      <p:graphicFrame>
        <p:nvGraphicFramePr>
          <p:cNvPr id="2970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19300" y="952500"/>
          <a:ext cx="297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300" imgH="254000" progId="Equation.3">
                  <p:embed/>
                </p:oleObj>
              </mc:Choice>
              <mc:Fallback>
                <p:oleObj name="Equation" r:id="rId4" imgW="2273300" imgH="254000" progId="Equation.3">
                  <p:embed/>
                  <p:pic>
                    <p:nvPicPr>
                      <p:cNvPr id="2970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952500"/>
                        <a:ext cx="2971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17102" y="1499088"/>
          <a:ext cx="2819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369" imgH="253890" progId="Equation.3">
                  <p:embed/>
                </p:oleObj>
              </mc:Choice>
              <mc:Fallback>
                <p:oleObj name="Equation" r:id="rId6" imgW="2145369" imgH="253890" progId="Equation.3">
                  <p:embed/>
                  <p:pic>
                    <p:nvPicPr>
                      <p:cNvPr id="2970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102" y="1499088"/>
                        <a:ext cx="28194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857500" y="1943100"/>
          <a:ext cx="2362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444500" progId="Equation.3">
                  <p:embed/>
                </p:oleObj>
              </mc:Choice>
              <mc:Fallback>
                <p:oleObj name="Equation" r:id="rId8" imgW="1981200" imgH="444500" progId="Equation.3">
                  <p:embed/>
                  <p:pic>
                    <p:nvPicPr>
                      <p:cNvPr id="2970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43100"/>
                        <a:ext cx="2362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5"/>
          <p:cNvGraphicFramePr>
            <a:graphicFrameLocks noChangeAspect="1"/>
          </p:cNvGraphicFramePr>
          <p:nvPr/>
        </p:nvGraphicFramePr>
        <p:xfrm>
          <a:off x="7568530" y="2914039"/>
          <a:ext cx="12700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087" imgH="215806" progId="Equation.3">
                  <p:embed/>
                </p:oleObj>
              </mc:Choice>
              <mc:Fallback>
                <p:oleObj name="Equation" r:id="rId10" imgW="952087" imgH="215806" progId="Equation.3">
                  <p:embed/>
                  <p:pic>
                    <p:nvPicPr>
                      <p:cNvPr id="297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30" y="2914039"/>
                        <a:ext cx="12700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6"/>
          <p:cNvGraphicFramePr>
            <a:graphicFrameLocks noChangeAspect="1"/>
          </p:cNvGraphicFramePr>
          <p:nvPr/>
        </p:nvGraphicFramePr>
        <p:xfrm>
          <a:off x="7568530" y="3338450"/>
          <a:ext cx="11684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5920" imgH="215806" progId="Equation.3">
                  <p:embed/>
                </p:oleObj>
              </mc:Choice>
              <mc:Fallback>
                <p:oleObj name="Equation" r:id="rId12" imgW="875920" imgH="215806" progId="Equation.3">
                  <p:embed/>
                  <p:pic>
                    <p:nvPicPr>
                      <p:cNvPr id="297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30" y="3338450"/>
                        <a:ext cx="11684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7"/>
          <p:cNvGraphicFramePr>
            <a:graphicFrameLocks noChangeAspect="1"/>
          </p:cNvGraphicFramePr>
          <p:nvPr/>
        </p:nvGraphicFramePr>
        <p:xfrm>
          <a:off x="7568530" y="3688433"/>
          <a:ext cx="777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47" imgH="444307" progId="Equation.3">
                  <p:embed/>
                </p:oleObj>
              </mc:Choice>
              <mc:Fallback>
                <p:oleObj name="Equation" r:id="rId14" imgW="583947" imgH="444307" progId="Equation.3">
                  <p:embed/>
                  <p:pic>
                    <p:nvPicPr>
                      <p:cNvPr id="297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30" y="3688433"/>
                        <a:ext cx="7778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8"/>
          <p:cNvGraphicFramePr>
            <a:graphicFrameLocks noChangeAspect="1"/>
          </p:cNvGraphicFramePr>
          <p:nvPr/>
        </p:nvGraphicFramePr>
        <p:xfrm>
          <a:off x="1397453" y="3196126"/>
          <a:ext cx="500289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51100" imgH="482600" progId="Equation.3">
                  <p:embed/>
                </p:oleObj>
              </mc:Choice>
              <mc:Fallback>
                <p:oleObj name="Equation" r:id="rId16" imgW="2451100" imgH="482600" progId="Equation.3">
                  <p:embed/>
                  <p:pic>
                    <p:nvPicPr>
                      <p:cNvPr id="297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453" y="3196126"/>
                        <a:ext cx="5002893" cy="984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9"/>
          <p:cNvGraphicFramePr>
            <a:graphicFrameLocks noChangeAspect="1"/>
          </p:cNvGraphicFramePr>
          <p:nvPr/>
        </p:nvGraphicFramePr>
        <p:xfrm>
          <a:off x="7239000" y="4724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17" imgH="253890" progId="Equation.3">
                  <p:embed/>
                </p:oleObj>
              </mc:Choice>
              <mc:Fallback>
                <p:oleObj name="Equation" r:id="rId18" imgW="190417" imgH="253890" progId="Equation.3">
                  <p:embed/>
                  <p:pic>
                    <p:nvPicPr>
                      <p:cNvPr id="297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72440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0"/>
          <p:cNvGraphicFramePr>
            <a:graphicFrameLocks noChangeAspect="1"/>
          </p:cNvGraphicFramePr>
          <p:nvPr/>
        </p:nvGraphicFramePr>
        <p:xfrm>
          <a:off x="702445" y="5399881"/>
          <a:ext cx="2895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94591" imgH="444307" progId="Equation.3">
                  <p:embed/>
                </p:oleObj>
              </mc:Choice>
              <mc:Fallback>
                <p:oleObj name="Equation" r:id="rId20" imgW="2094591" imgH="444307" progId="Equation.3">
                  <p:embed/>
                  <p:pic>
                    <p:nvPicPr>
                      <p:cNvPr id="297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45" y="5399881"/>
                        <a:ext cx="28956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714" name="Object 11"/>
              <p:cNvSpPr txBox="1"/>
              <p:nvPr/>
            </p:nvSpPr>
            <p:spPr bwMode="auto">
              <a:xfrm>
                <a:off x="3708400" y="5271492"/>
                <a:ext cx="3530600" cy="8711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  <m:sup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p>
                          </m:sSubSup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=0)</m:t>
                          </m:r>
                        </m:num>
                        <m:den>
                          <m:sSubSup>
                            <m:sSubSup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=0)</m:t>
                          </m:r>
                        </m:den>
                      </m:f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9714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5271492"/>
                <a:ext cx="3530600" cy="8711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715" name="Object 12"/>
          <p:cNvGraphicFramePr>
            <a:graphicFrameLocks noChangeAspect="1"/>
          </p:cNvGraphicFramePr>
          <p:nvPr/>
        </p:nvGraphicFramePr>
        <p:xfrm>
          <a:off x="4419600" y="4733925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17" imgH="253890" progId="Equation.3">
                  <p:embed/>
                </p:oleObj>
              </mc:Choice>
              <mc:Fallback>
                <p:oleObj name="Equation" r:id="rId24" imgW="190417" imgH="253890" progId="Equation.3">
                  <p:embed/>
                  <p:pic>
                    <p:nvPicPr>
                      <p:cNvPr id="297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33925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Text Box 38"/>
          <p:cNvSpPr txBox="1">
            <a:spLocks noChangeArrowheads="1"/>
          </p:cNvSpPr>
          <p:nvPr/>
        </p:nvSpPr>
        <p:spPr bwMode="auto">
          <a:xfrm>
            <a:off x="7239000" y="5347859"/>
            <a:ext cx="197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Load’s Reflection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Coefficient</a:t>
            </a: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Transmission 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9319" y="1919043"/>
            <a:ext cx="2558561" cy="5917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861646"/>
            <a:ext cx="2215662" cy="5480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319" y="3196126"/>
            <a:ext cx="3641027" cy="9842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228" y="1349319"/>
            <a:ext cx="44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7727" y="2024459"/>
            <a:ext cx="1072233" cy="69459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EE1C32-CACF-4641-9745-9C994F0DB493}"/>
                  </a:ext>
                </a:extLst>
              </p:cNvPr>
              <p:cNvSpPr txBox="1"/>
              <p:nvPr/>
            </p:nvSpPr>
            <p:spPr>
              <a:xfrm>
                <a:off x="5663038" y="1946709"/>
                <a:ext cx="2275329" cy="75719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=0)</m:t>
                          </m:r>
                        </m:num>
                        <m:den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=0)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EE1C32-CACF-4641-9745-9C994F0DB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38" y="1946709"/>
                <a:ext cx="2275329" cy="7571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63DA23-9900-488B-8518-B2674E1989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22300" y="2540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Reflection and Transmission (continued)</a:t>
            </a:r>
          </a:p>
        </p:txBody>
      </p:sp>
      <p:graphicFrame>
        <p:nvGraphicFramePr>
          <p:cNvPr id="3174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5604329"/>
              </p:ext>
            </p:extLst>
          </p:nvPr>
        </p:nvGraphicFramePr>
        <p:xfrm>
          <a:off x="5107031" y="1473769"/>
          <a:ext cx="2679538" cy="92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4838" imgH="444307" progId="Equation.3">
                  <p:embed/>
                </p:oleObj>
              </mc:Choice>
              <mc:Fallback>
                <p:oleObj name="Equation" r:id="rId3" imgW="1294838" imgH="444307" progId="Equation.3">
                  <p:embed/>
                  <p:pic>
                    <p:nvPicPr>
                      <p:cNvPr id="3174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031" y="1473769"/>
                        <a:ext cx="2679538" cy="920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62961580"/>
              </p:ext>
            </p:extLst>
          </p:nvPr>
        </p:nvGraphicFramePr>
        <p:xfrm>
          <a:off x="868362" y="3049618"/>
          <a:ext cx="7895785" cy="72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200" imgH="228600" progId="Equation.3">
                  <p:embed/>
                </p:oleObj>
              </mc:Choice>
              <mc:Fallback>
                <p:oleObj name="Equation" r:id="rId5" imgW="2489200" imgH="228600" progId="Equation.3">
                  <p:embed/>
                  <p:pic>
                    <p:nvPicPr>
                      <p:cNvPr id="3174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2" y="3049618"/>
                        <a:ext cx="7895785" cy="723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04292"/>
              </p:ext>
            </p:extLst>
          </p:nvPr>
        </p:nvGraphicFramePr>
        <p:xfrm>
          <a:off x="1506598" y="1705353"/>
          <a:ext cx="1085850" cy="47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4870" imgH="215713" progId="Equation.3">
                  <p:embed/>
                </p:oleObj>
              </mc:Choice>
              <mc:Fallback>
                <p:oleObj name="Equation" r:id="rId7" imgW="494870" imgH="215713" progId="Equation.3">
                  <p:embed/>
                  <p:pic>
                    <p:nvPicPr>
                      <p:cNvPr id="317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98" y="1705353"/>
                        <a:ext cx="1085850" cy="47388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30260"/>
              </p:ext>
            </p:extLst>
          </p:nvPr>
        </p:nvGraphicFramePr>
        <p:xfrm>
          <a:off x="2641721" y="5242418"/>
          <a:ext cx="26304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444500" progId="Equation.3">
                  <p:embed/>
                </p:oleObj>
              </mc:Choice>
              <mc:Fallback>
                <p:oleObj name="Equation" r:id="rId9" imgW="1371600" imgH="444500" progId="Equation.3">
                  <p:embed/>
                  <p:pic>
                    <p:nvPicPr>
                      <p:cNvPr id="317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721" y="5242418"/>
                        <a:ext cx="2630487" cy="8540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26537"/>
              </p:ext>
            </p:extLst>
          </p:nvPr>
        </p:nvGraphicFramePr>
        <p:xfrm>
          <a:off x="5722142" y="4163912"/>
          <a:ext cx="1284549" cy="96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474" imgH="393529" progId="Equation.3">
                  <p:embed/>
                </p:oleObj>
              </mc:Choice>
              <mc:Fallback>
                <p:oleObj name="Equation" r:id="rId11" imgW="520474" imgH="393529" progId="Equation.3">
                  <p:embed/>
                  <p:pic>
                    <p:nvPicPr>
                      <p:cNvPr id="317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142" y="4163912"/>
                        <a:ext cx="1284549" cy="968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Text Box 47"/>
          <p:cNvSpPr txBox="1">
            <a:spLocks noChangeArrowheads="1"/>
          </p:cNvSpPr>
          <p:nvPr/>
        </p:nvSpPr>
        <p:spPr bwMode="auto">
          <a:xfrm>
            <a:off x="868362" y="1724590"/>
            <a:ext cx="722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If 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        </a:t>
            </a:r>
          </a:p>
        </p:txBody>
      </p:sp>
      <p:sp>
        <p:nvSpPr>
          <p:cNvPr id="31759" name="Text Box 48"/>
          <p:cNvSpPr txBox="1">
            <a:spLocks noChangeArrowheads="1"/>
          </p:cNvSpPr>
          <p:nvPr/>
        </p:nvSpPr>
        <p:spPr bwMode="auto">
          <a:xfrm>
            <a:off x="2641721" y="1756370"/>
            <a:ext cx="2358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highlight>
                  <a:srgbClr val="FFFF00"/>
                </a:highlight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short circuit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),</a:t>
            </a:r>
          </a:p>
        </p:txBody>
      </p:sp>
      <p:sp>
        <p:nvSpPr>
          <p:cNvPr id="31760" name="Text Box 49"/>
          <p:cNvSpPr txBox="1">
            <a:spLocks noChangeArrowheads="1"/>
          </p:cNvSpPr>
          <p:nvPr/>
        </p:nvSpPr>
        <p:spPr bwMode="auto">
          <a:xfrm>
            <a:off x="8341517" y="1077475"/>
            <a:ext cx="56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and</a:t>
            </a:r>
          </a:p>
        </p:txBody>
      </p:sp>
      <p:sp>
        <p:nvSpPr>
          <p:cNvPr id="31761" name="Text Box 50"/>
          <p:cNvSpPr txBox="1">
            <a:spLocks noChangeArrowheads="1"/>
          </p:cNvSpPr>
          <p:nvPr/>
        </p:nvSpPr>
        <p:spPr bwMode="auto">
          <a:xfrm>
            <a:off x="1381210" y="4466386"/>
            <a:ext cx="4340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Standing wave with the nulls at </a:t>
            </a:r>
          </a:p>
        </p:txBody>
      </p:sp>
      <p:sp>
        <p:nvSpPr>
          <p:cNvPr id="55363" name="Text Box 67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charset="0"/>
                <a:ea typeface="MS PGothic" panose="020B0600070205080204" pitchFamily="34" charset="-128"/>
                <a:cs typeface="+mn-cs"/>
              </a:rPr>
              <a:t>Transmission Lines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68F8B-0C9D-4F83-9F65-C6C6A2A7153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241937"/>
            <a:ext cx="6133546" cy="6616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7408" y="5574323"/>
            <a:ext cx="1767254" cy="34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408" y="3429000"/>
            <a:ext cx="1767254" cy="3516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870" y="694592"/>
            <a:ext cx="96715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= Z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9931" y="863869"/>
            <a:ext cx="422031" cy="3604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9931" y="4273061"/>
            <a:ext cx="562707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4423" y="2936631"/>
            <a:ext cx="228600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8388" y="2105634"/>
            <a:ext cx="11869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Voltage vanishes at z=0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726" y="4281853"/>
            <a:ext cx="11166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Voltage doubles at z=0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8388" y="628612"/>
            <a:ext cx="13965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Voltage is the same at any 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4270" y="5574323"/>
            <a:ext cx="123093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∞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934" y="4037892"/>
            <a:ext cx="439615" cy="397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233002-DF80-44E1-97CD-066173ECAB82}"/>
                  </a:ext>
                </a:extLst>
              </p:cNvPr>
              <p:cNvSpPr txBox="1"/>
              <p:nvPr/>
            </p:nvSpPr>
            <p:spPr>
              <a:xfrm>
                <a:off x="1162418" y="937225"/>
                <a:ext cx="1152525" cy="513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MS PGothic" panose="020B0600070205080204" pitchFamily="34" charset="-128"/>
                    <a:cs typeface="+mn-cs"/>
                  </a:rPr>
                  <a:t>= 0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233002-DF80-44E1-97CD-066173ECA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18" y="937225"/>
                <a:ext cx="1152525" cy="513282"/>
              </a:xfrm>
              <a:prstGeom prst="rect">
                <a:avLst/>
              </a:prstGeom>
              <a:blipFill>
                <a:blip r:embed="rId3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C2CF5-E337-4EF5-9B0D-1BCCD146A7DE}"/>
                  </a:ext>
                </a:extLst>
              </p:cNvPr>
              <p:cNvSpPr txBox="1"/>
              <p:nvPr/>
            </p:nvSpPr>
            <p:spPr>
              <a:xfrm>
                <a:off x="1162418" y="2470703"/>
                <a:ext cx="1228725" cy="513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MS PGothic" panose="020B0600070205080204" pitchFamily="34" charset="-128"/>
                    <a:cs typeface="+mn-cs"/>
                  </a:rPr>
                  <a:t>= -1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C2CF5-E337-4EF5-9B0D-1BCCD146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18" y="2470703"/>
                <a:ext cx="1228725" cy="513282"/>
              </a:xfrm>
              <a:prstGeom prst="rect">
                <a:avLst/>
              </a:prstGeom>
              <a:blipFill>
                <a:blip r:embed="rId4"/>
                <a:stretch>
                  <a:fillRect r="-1493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0FDCD3-2A77-429E-99B9-5A0CE1C1AA84}"/>
                  </a:ext>
                </a:extLst>
              </p:cNvPr>
              <p:cNvSpPr txBox="1"/>
              <p:nvPr/>
            </p:nvSpPr>
            <p:spPr>
              <a:xfrm>
                <a:off x="1162418" y="4599568"/>
                <a:ext cx="1152525" cy="513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MS PGothic" panose="020B0600070205080204" pitchFamily="34" charset="-128"/>
                    <a:cs typeface="+mn-cs"/>
                  </a:rPr>
                  <a:t>= 1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0FDCD3-2A77-429E-99B9-5A0CE1C1A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18" y="4599568"/>
                <a:ext cx="1152525" cy="513282"/>
              </a:xfrm>
              <a:prstGeom prst="rect">
                <a:avLst/>
              </a:prstGeom>
              <a:blipFill>
                <a:blip r:embed="rId5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5BC5A6-7AB8-4A9A-8AB6-42B4D5020996}"/>
              </a:ext>
            </a:extLst>
          </p:cNvPr>
          <p:cNvSpPr txBox="1"/>
          <p:nvPr/>
        </p:nvSpPr>
        <p:spPr>
          <a:xfrm>
            <a:off x="1115159" y="227439"/>
            <a:ext cx="478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Magnitude of the total voltage phasor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9E5ACFC-103B-4CAA-98F0-43E8E81FBB63}"/>
              </a:ext>
            </a:extLst>
          </p:cNvPr>
          <p:cNvSpPr/>
          <p:nvPr/>
        </p:nvSpPr>
        <p:spPr>
          <a:xfrm>
            <a:off x="5644662" y="315604"/>
            <a:ext cx="483577" cy="17017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66EEA-596D-4E9E-AE61-B968A91CA14A}"/>
              </a:ext>
            </a:extLst>
          </p:cNvPr>
          <p:cNvSpPr txBox="1"/>
          <p:nvPr/>
        </p:nvSpPr>
        <p:spPr>
          <a:xfrm>
            <a:off x="5997087" y="5953065"/>
            <a:ext cx="296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Transmission Lines</a:t>
            </a:r>
          </a:p>
        </p:txBody>
      </p:sp>
    </p:spTree>
    <p:extLst>
      <p:ext uri="{BB962C8B-B14F-4D97-AF65-F5344CB8AC3E}">
        <p14:creationId xmlns:p14="http://schemas.microsoft.com/office/powerpoint/2010/main" val="124911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529DD-F82C-4AAF-9DB7-3C4C07B25E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74638"/>
            <a:ext cx="8502161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u="sng" dirty="0">
                <a:solidFill>
                  <a:srgbClr val="7030A0"/>
                </a:solidFill>
                <a:ea typeface="ＭＳ Ｐゴシック" pitchFamily="34" charset="-128"/>
              </a:rPr>
              <a:t>Reflection and Transmission at Normal Incidence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When a plane wave from one medium meets a different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medium, it is partly reflected and partly transmitted.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If the boundary between the two media is planar and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perpendicular to the wave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direction of propagation, the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wave is said to be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normally incident</a:t>
            </a:r>
            <a:r>
              <a:rPr lang="en-US" altLang="en-US" dirty="0">
                <a:ea typeface="ＭＳ Ｐゴシック" pitchFamily="34" charset="-128"/>
              </a:rPr>
              <a:t> on the boundary.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Let us consider a wave </a:t>
            </a:r>
            <a:r>
              <a:rPr lang="en-US" altLang="en-US" dirty="0">
                <a:solidFill>
                  <a:srgbClr val="C00000"/>
                </a:solidFill>
                <a:ea typeface="ＭＳ Ｐゴシック" pitchFamily="34" charset="-128"/>
              </a:rPr>
              <a:t>linearly polarized in the x direction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and </a:t>
            </a:r>
            <a:r>
              <a:rPr lang="en-US" altLang="en-US" dirty="0">
                <a:solidFill>
                  <a:srgbClr val="C00000"/>
                </a:solidFill>
                <a:ea typeface="ＭＳ Ｐゴシック" pitchFamily="34" charset="-128"/>
              </a:rPr>
              <a:t>propagating in the +z direction</a:t>
            </a:r>
            <a:r>
              <a:rPr lang="en-US" altLang="en-US" dirty="0">
                <a:ea typeface="ＭＳ Ｐゴシック" pitchFamily="34" charset="-128"/>
              </a:rPr>
              <a:t>, that strikes a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perfectly</a:t>
            </a:r>
          </a:p>
          <a:p>
            <a:pPr eaLnBrk="1" hangingPunct="1">
              <a:buFontTx/>
              <a:buNone/>
            </a:pP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conducting</a:t>
            </a:r>
            <a:r>
              <a:rPr lang="en-US" altLang="en-US" dirty="0">
                <a:ea typeface="ＭＳ Ｐゴシック" pitchFamily="34" charset="-128"/>
              </a:rPr>
              <a:t> wall at normal incidence. The wall is located at </a:t>
            </a:r>
          </a:p>
          <a:p>
            <a:pPr eaLnBrk="1" hangingPunct="1">
              <a:buFontTx/>
              <a:buNone/>
            </a:pP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z=0</a:t>
            </a: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.</a:t>
            </a:r>
            <a:endParaRPr lang="en-US" altLang="en-US" u="sng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32596"/>
              </p:ext>
            </p:extLst>
          </p:nvPr>
        </p:nvGraphicFramePr>
        <p:xfrm>
          <a:off x="2165351" y="3708869"/>
          <a:ext cx="4479923" cy="283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1397000" progId="Equation.3">
                  <p:embed/>
                </p:oleObj>
              </mc:Choice>
              <mc:Fallback>
                <p:oleObj name="Equation" r:id="rId2" imgW="2209800" imgH="139700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1" y="3708869"/>
                        <a:ext cx="4479923" cy="28348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55345" y="3826962"/>
            <a:ext cx="2187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incident wave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4083293" y="4018085"/>
            <a:ext cx="572051" cy="5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55344" y="4327868"/>
            <a:ext cx="2074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reflected wave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4068944" y="4527923"/>
            <a:ext cx="586400" cy="8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7068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98715-4EDF-47DE-B0AA-2778014D1D1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319" y="274638"/>
            <a:ext cx="8198704" cy="6078537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At the interface </a:t>
            </a:r>
            <a:r>
              <a:rPr lang="en-US" altLang="en-US" b="1" u="sng" dirty="0">
                <a:solidFill>
                  <a:srgbClr val="0000FF"/>
                </a:solidFill>
                <a:ea typeface="ＭＳ Ｐゴシック" pitchFamily="34" charset="-128"/>
              </a:rPr>
              <a:t>z=0</a:t>
            </a:r>
            <a:r>
              <a:rPr lang="en-US" altLang="en-US" dirty="0">
                <a:ea typeface="ＭＳ Ｐゴシック" pitchFamily="34" charset="-128"/>
              </a:rPr>
              <a:t>, the boundary conditions require that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the </a:t>
            </a: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tangential component of E </a:t>
            </a:r>
            <a:r>
              <a:rPr lang="en-US" altLang="en-US" dirty="0">
                <a:ea typeface="ＭＳ Ｐゴシック" pitchFamily="34" charset="-128"/>
              </a:rPr>
              <a:t>must vanish (since             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z&gt;0)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(This result is similar to the expression for the voltage on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short-circuited transmission line)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This impedance is analogous to the </a:t>
            </a: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input impedance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Z(z)=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V</a:t>
            </a: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(z)/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(z) </a:t>
            </a:r>
            <a:r>
              <a:rPr lang="en-US" altLang="en-US" dirty="0">
                <a:ea typeface="ＭＳ Ｐゴシック" pitchFamily="34" charset="-128"/>
              </a:rPr>
              <a:t>on a transmission line. For a single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x-polarized wave moving in the +z direction             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ea typeface="ＭＳ Ｐゴシック" pitchFamily="34" charset="-128"/>
              </a:rPr>
              <a:t>intrinsic impedance of the medium</a:t>
            </a:r>
            <a:r>
              <a:rPr lang="en-US" altLang="en-US" dirty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26903"/>
              </p:ext>
            </p:extLst>
          </p:nvPr>
        </p:nvGraphicFramePr>
        <p:xfrm>
          <a:off x="7179444" y="546361"/>
          <a:ext cx="1127299" cy="44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626" imgH="215713" progId="Equation.3">
                  <p:embed/>
                </p:oleObj>
              </mc:Choice>
              <mc:Fallback>
                <p:oleObj name="Equation" r:id="rId2" imgW="545626" imgH="215713" progId="Equation.3">
                  <p:embed/>
                  <p:pic>
                    <p:nvPicPr>
                      <p:cNvPr id="358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444" y="546361"/>
                        <a:ext cx="1127299" cy="44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89284"/>
              </p:ext>
            </p:extLst>
          </p:nvPr>
        </p:nvGraphicFramePr>
        <p:xfrm>
          <a:off x="2799338" y="1130593"/>
          <a:ext cx="3583670" cy="4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369" imgH="253890" progId="Equation.3">
                  <p:embed/>
                </p:oleObj>
              </mc:Choice>
              <mc:Fallback>
                <p:oleObj name="Equation" r:id="rId4" imgW="2145369" imgH="253890" progId="Equation.3">
                  <p:embed/>
                  <p:pic>
                    <p:nvPicPr>
                      <p:cNvPr id="358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338" y="1130593"/>
                        <a:ext cx="3583670" cy="425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114924"/>
              </p:ext>
            </p:extLst>
          </p:nvPr>
        </p:nvGraphicFramePr>
        <p:xfrm>
          <a:off x="1259376" y="1625231"/>
          <a:ext cx="6407515" cy="58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" imgH="266700" progId="Equation.3">
                  <p:embed/>
                </p:oleObj>
              </mc:Choice>
              <mc:Fallback>
                <p:oleObj name="Equation" r:id="rId6" imgW="2895600" imgH="266700" progId="Equation.3">
                  <p:embed/>
                  <p:pic>
                    <p:nvPicPr>
                      <p:cNvPr id="358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376" y="1625231"/>
                        <a:ext cx="6407515" cy="58910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13348"/>
              </p:ext>
            </p:extLst>
          </p:nvPr>
        </p:nvGraphicFramePr>
        <p:xfrm>
          <a:off x="1259376" y="3019055"/>
          <a:ext cx="6345702" cy="89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800" imgH="419100" progId="Equation.3">
                  <p:embed/>
                </p:oleObj>
              </mc:Choice>
              <mc:Fallback>
                <p:oleObj name="Equation" r:id="rId8" imgW="2971800" imgH="419100" progId="Equation.3">
                  <p:embed/>
                  <p:pic>
                    <p:nvPicPr>
                      <p:cNvPr id="358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376" y="3019055"/>
                        <a:ext cx="6345702" cy="8960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71025"/>
              </p:ext>
            </p:extLst>
          </p:nvPr>
        </p:nvGraphicFramePr>
        <p:xfrm>
          <a:off x="6001529" y="4074532"/>
          <a:ext cx="1512243" cy="82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447" imgH="444307" progId="Equation.3">
                  <p:embed/>
                </p:oleObj>
              </mc:Choice>
              <mc:Fallback>
                <p:oleObj name="Equation" r:id="rId10" imgW="812447" imgH="444307" progId="Equation.3">
                  <p:embed/>
                  <p:pic>
                    <p:nvPicPr>
                      <p:cNvPr id="358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1529" y="4074532"/>
                        <a:ext cx="1512243" cy="82659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44403"/>
              </p:ext>
            </p:extLst>
          </p:nvPr>
        </p:nvGraphicFramePr>
        <p:xfrm>
          <a:off x="6535154" y="5644662"/>
          <a:ext cx="978618" cy="3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500" imgH="228600" progId="Equation.3">
                  <p:embed/>
                </p:oleObj>
              </mc:Choice>
              <mc:Fallback>
                <p:oleObj name="Equation" r:id="rId12" imgW="698500" imgH="228600" progId="Equation.3">
                  <p:embed/>
                  <p:pic>
                    <p:nvPicPr>
                      <p:cNvPr id="358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154" y="5644662"/>
                        <a:ext cx="978618" cy="32037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624" y="4189783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altLang="en-US" kern="0" dirty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altLang="en-US" u="sng" kern="0" dirty="0">
                <a:solidFill>
                  <a:srgbClr val="0000FF"/>
                </a:solidFill>
                <a:latin typeface="Verdana"/>
              </a:rPr>
              <a:t>wave impedance</a:t>
            </a:r>
            <a:r>
              <a:rPr lang="en-US" altLang="en-US" kern="0" dirty="0">
                <a:solidFill>
                  <a:srgbClr val="000000"/>
                </a:solidFill>
                <a:latin typeface="Verdana"/>
              </a:rPr>
              <a:t> for two waves moving toward each other is</a:t>
            </a:r>
          </a:p>
        </p:txBody>
      </p:sp>
    </p:spTree>
    <p:extLst>
      <p:ext uri="{BB962C8B-B14F-4D97-AF65-F5344CB8AC3E}">
        <p14:creationId xmlns:p14="http://schemas.microsoft.com/office/powerpoint/2010/main" val="1276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67759-A91A-4D9D-86D1-4805E66059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					  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reflection coefficient</a:t>
            </a:r>
          </a:p>
          <a:p>
            <a:pPr eaLnBrk="1" hangingPunct="1">
              <a:buFontTx/>
              <a:buNone/>
            </a:pPr>
            <a:endParaRPr lang="en-US" altLang="en-US" u="sng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					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					   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transmission coefficient</a:t>
            </a:r>
          </a:p>
          <a:p>
            <a:pPr eaLnBrk="1" hangingPunct="1">
              <a:buFontTx/>
              <a:buNone/>
            </a:pPr>
            <a:endParaRPr lang="en-US" altLang="en-US" u="sng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The incident wave is totally reflected with a phase reversal,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and no power is transmitted across a perfectly conducting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boundary.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The conducting boundary acts as a short circuit</a:t>
            </a:r>
            <a:r>
              <a:rPr lang="en-US" alt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					            </a:t>
            </a:r>
            <a:r>
              <a:rPr lang="en-US" altLang="en-US" u="sng" dirty="0">
                <a:solidFill>
                  <a:srgbClr val="0000FF"/>
                </a:solidFill>
                <a:ea typeface="ＭＳ Ｐゴシック" pitchFamily="34" charset="-128"/>
              </a:rPr>
              <a:t>standing wave ratio</a:t>
            </a:r>
            <a:endParaRPr lang="en-US" altLang="en-US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graphicFrame>
        <p:nvGraphicFramePr>
          <p:cNvPr id="378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38853"/>
              </p:ext>
            </p:extLst>
          </p:nvPr>
        </p:nvGraphicFramePr>
        <p:xfrm>
          <a:off x="1683605" y="741387"/>
          <a:ext cx="2823730" cy="88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117" imgH="495085" progId="Equation.3">
                  <p:embed/>
                </p:oleObj>
              </mc:Choice>
              <mc:Fallback>
                <p:oleObj name="Equation" r:id="rId2" imgW="1574117" imgH="495085" progId="Equation.3">
                  <p:embed/>
                  <p:pic>
                    <p:nvPicPr>
                      <p:cNvPr id="378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05" y="741387"/>
                        <a:ext cx="2823730" cy="8882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95843"/>
              </p:ext>
            </p:extLst>
          </p:nvPr>
        </p:nvGraphicFramePr>
        <p:xfrm>
          <a:off x="1683605" y="2194865"/>
          <a:ext cx="2450977" cy="87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95300" progId="Equation.3">
                  <p:embed/>
                </p:oleObj>
              </mc:Choice>
              <mc:Fallback>
                <p:oleObj name="Equation" r:id="rId4" imgW="1384300" imgH="495300" progId="Equation.3">
                  <p:embed/>
                  <p:pic>
                    <p:nvPicPr>
                      <p:cNvPr id="378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05" y="2194865"/>
                        <a:ext cx="2450977" cy="8771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22129"/>
              </p:ext>
            </p:extLst>
          </p:nvPr>
        </p:nvGraphicFramePr>
        <p:xfrm>
          <a:off x="1347901" y="4985240"/>
          <a:ext cx="3804389" cy="99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558800" progId="Equation.3">
                  <p:embed/>
                </p:oleObj>
              </mc:Choice>
              <mc:Fallback>
                <p:oleObj name="Equation" r:id="rId6" imgW="2133600" imgH="558800" progId="Equation.3">
                  <p:embed/>
                  <p:pic>
                    <p:nvPicPr>
                      <p:cNvPr id="378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901" y="4985240"/>
                        <a:ext cx="3804389" cy="996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543530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4D804-3EA0-430B-8466-B72E0886B7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itchFamily="34" charset="-128"/>
              </a:rPr>
              <a:t>Let us next consider the case of a plane wave </a:t>
            </a:r>
            <a:r>
              <a:rPr lang="en-US" altLang="en-US" u="sng" dirty="0">
                <a:ea typeface="ＭＳ Ｐゴシック" pitchFamily="34" charset="-128"/>
              </a:rPr>
              <a:t>normally </a:t>
            </a:r>
          </a:p>
          <a:p>
            <a:pPr eaLnBrk="1" hangingPunct="1">
              <a:buFontTx/>
              <a:buNone/>
            </a:pPr>
            <a:r>
              <a:rPr lang="en-US" altLang="en-US" u="sng" dirty="0">
                <a:ea typeface="ＭＳ Ｐゴシック" pitchFamily="34" charset="-128"/>
              </a:rPr>
              <a:t>incident on a </a:t>
            </a:r>
            <a:r>
              <a:rPr lang="en-US" altLang="en-US" b="1" u="sng" dirty="0">
                <a:solidFill>
                  <a:srgbClr val="0000FF"/>
                </a:solidFill>
                <a:ea typeface="ＭＳ Ｐゴシック" pitchFamily="34" charset="-128"/>
              </a:rPr>
              <a:t>dielectric discontinuity</a:t>
            </a:r>
            <a:endParaRPr lang="en-US" altLang="en-US" b="1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38916" name="Picture 4" descr="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574800" y="1333500"/>
            <a:ext cx="61039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4342"/>
              </p:ext>
            </p:extLst>
          </p:nvPr>
        </p:nvGraphicFramePr>
        <p:xfrm>
          <a:off x="4693992" y="1556239"/>
          <a:ext cx="437156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800" imgH="508000" progId="Equation.3">
                  <p:embed/>
                </p:oleObj>
              </mc:Choice>
              <mc:Fallback>
                <p:oleObj name="Equation" r:id="rId3" imgW="2082800" imgH="508000" progId="Equation.3">
                  <p:embed/>
                  <p:pic>
                    <p:nvPicPr>
                      <p:cNvPr id="389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992" y="1556239"/>
                        <a:ext cx="4371561" cy="1066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31582"/>
              </p:ext>
            </p:extLst>
          </p:nvPr>
        </p:nvGraphicFramePr>
        <p:xfrm>
          <a:off x="5910875" y="2934446"/>
          <a:ext cx="2152894" cy="18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300" imgH="762000" progId="Equation.3">
                  <p:embed/>
                </p:oleObj>
              </mc:Choice>
              <mc:Fallback>
                <p:oleObj name="Equation" r:id="rId5" imgW="876300" imgH="762000" progId="Equation.3">
                  <p:embed/>
                  <p:pic>
                    <p:nvPicPr>
                      <p:cNvPr id="389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875" y="2934446"/>
                        <a:ext cx="2152894" cy="18707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191560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C0F72-44A8-4294-B28F-BB556D2C8D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99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56999"/>
              </p:ext>
            </p:extLst>
          </p:nvPr>
        </p:nvGraphicFramePr>
        <p:xfrm>
          <a:off x="2470638" y="526792"/>
          <a:ext cx="2437492" cy="17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800100" progId="Equation.3">
                  <p:embed/>
                </p:oleObj>
              </mc:Choice>
              <mc:Fallback>
                <p:oleObj name="Equation" r:id="rId2" imgW="1143000" imgH="800100" progId="Equation.3">
                  <p:embed/>
                  <p:pic>
                    <p:nvPicPr>
                      <p:cNvPr id="399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638" y="526792"/>
                        <a:ext cx="2437492" cy="17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47345"/>
              </p:ext>
            </p:extLst>
          </p:nvPr>
        </p:nvGraphicFramePr>
        <p:xfrm>
          <a:off x="6046664" y="750979"/>
          <a:ext cx="2174143" cy="129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622030" progId="Equation.3">
                  <p:embed/>
                </p:oleObj>
              </mc:Choice>
              <mc:Fallback>
                <p:oleObj name="Equation" r:id="rId4" imgW="1040948" imgH="622030" progId="Equation.3">
                  <p:embed/>
                  <p:pic>
                    <p:nvPicPr>
                      <p:cNvPr id="399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664" y="750979"/>
                        <a:ext cx="2174143" cy="1297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94512"/>
              </p:ext>
            </p:extLst>
          </p:nvPr>
        </p:nvGraphicFramePr>
        <p:xfrm>
          <a:off x="1156143" y="2732592"/>
          <a:ext cx="29650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431800" progId="Equation.3">
                  <p:embed/>
                </p:oleObj>
              </mc:Choice>
              <mc:Fallback>
                <p:oleObj name="Equation" r:id="rId6" imgW="1117600" imgH="431800" progId="Equation.3">
                  <p:embed/>
                  <p:pic>
                    <p:nvPicPr>
                      <p:cNvPr id="399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143" y="2732592"/>
                        <a:ext cx="2965063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03520"/>
              </p:ext>
            </p:extLst>
          </p:nvPr>
        </p:nvGraphicFramePr>
        <p:xfrm>
          <a:off x="1156143" y="3999881"/>
          <a:ext cx="2628989" cy="108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0948" imgH="431613" progId="Equation.3">
                  <p:embed/>
                </p:oleObj>
              </mc:Choice>
              <mc:Fallback>
                <p:oleObj name="Equation" r:id="rId8" imgW="1040948" imgH="431613" progId="Equation.3">
                  <p:embed/>
                  <p:pic>
                    <p:nvPicPr>
                      <p:cNvPr id="399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143" y="3999881"/>
                        <a:ext cx="2628989" cy="10883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95072"/>
              </p:ext>
            </p:extLst>
          </p:nvPr>
        </p:nvGraphicFramePr>
        <p:xfrm>
          <a:off x="2062956" y="5312422"/>
          <a:ext cx="1620838" cy="62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900" imgH="228600" progId="Equation.3">
                  <p:embed/>
                </p:oleObj>
              </mc:Choice>
              <mc:Fallback>
                <p:oleObj name="Equation" r:id="rId10" imgW="596900" imgH="228600" progId="Equation.3">
                  <p:embed/>
                  <p:pic>
                    <p:nvPicPr>
                      <p:cNvPr id="399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956" y="5312422"/>
                        <a:ext cx="1620838" cy="62243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5319242" y="3003303"/>
            <a:ext cx="376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reflection coefficient</a:t>
            </a: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 flipH="1">
            <a:off x="4307840" y="3262104"/>
            <a:ext cx="9533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4724047" y="4173845"/>
            <a:ext cx="4355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transmission coefficient</a:t>
            </a:r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 flipH="1" flipV="1">
            <a:off x="3906520" y="4404678"/>
            <a:ext cx="80263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842493" y="526792"/>
            <a:ext cx="136559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At z=0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142829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52C768-F06F-46CE-B1F0-34F507570F11}" type="slidenum">
              <a:rPr lang="en-US" altLang="en-US" sz="14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9459" name="Picture 4" descr="1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779463"/>
            <a:ext cx="3797300" cy="559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22555" y="826387"/>
            <a:ext cx="4070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FF"/>
                </a:solidFill>
              </a:rPr>
              <a:t>Spherical </a:t>
            </a:r>
            <a:r>
              <a:rPr lang="en-US" altLang="en-US" sz="1600" b="1" dirty="0" err="1">
                <a:solidFill>
                  <a:srgbClr val="0000FF"/>
                </a:solidFill>
              </a:rPr>
              <a:t>wavefront</a:t>
            </a:r>
            <a:r>
              <a:rPr lang="en-US" altLang="en-US" sz="1600" b="1" dirty="0">
                <a:solidFill>
                  <a:srgbClr val="0000FF"/>
                </a:solidFill>
              </a:rPr>
              <a:t> at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00FF"/>
                </a:solidFill>
              </a:rPr>
              <a:t>different instants of time</a:t>
            </a:r>
          </a:p>
        </p:txBody>
      </p:sp>
      <p:sp>
        <p:nvSpPr>
          <p:cNvPr id="6" name="Left Brace 5"/>
          <p:cNvSpPr/>
          <p:nvPr/>
        </p:nvSpPr>
        <p:spPr>
          <a:xfrm>
            <a:off x="5033963" y="965200"/>
            <a:ext cx="79375" cy="3413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13288" y="1143000"/>
            <a:ext cx="322262" cy="193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222750" y="3133437"/>
            <a:ext cx="4756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FF"/>
                </a:solidFill>
              </a:rPr>
              <a:t>Direction of propagation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00FF"/>
                </a:solidFill>
              </a:rPr>
              <a:t>           (perpendicular to the </a:t>
            </a:r>
            <a:r>
              <a:rPr lang="en-US" altLang="en-US" sz="1600" b="1" dirty="0" err="1">
                <a:solidFill>
                  <a:srgbClr val="0000FF"/>
                </a:solidFill>
              </a:rPr>
              <a:t>wavefront</a:t>
            </a:r>
            <a:r>
              <a:rPr lang="en-US" altLang="en-US" sz="1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997450" y="3255963"/>
            <a:ext cx="76200" cy="339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4713288" y="3425825"/>
            <a:ext cx="284162" cy="388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3924300" y="4356100"/>
            <a:ext cx="1047750" cy="450850"/>
          </a:xfrm>
          <a:prstGeom prst="curvedConnector3">
            <a:avLst>
              <a:gd name="adj1" fmla="val 578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4743450" y="4936837"/>
            <a:ext cx="1941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FF"/>
                </a:solidFill>
              </a:rPr>
              <a:t>Plane-wave approximation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743450" y="5059363"/>
            <a:ext cx="76200" cy="339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rot="10800000" flipV="1">
            <a:off x="4324350" y="5229225"/>
            <a:ext cx="419100" cy="117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92738" y="6162675"/>
            <a:ext cx="346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33457" y="3425825"/>
            <a:ext cx="501162" cy="4955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C003E-6034-4DB7-BD57-F5AD16435D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533400"/>
            <a:ext cx="7924800" cy="55927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40964" name="Picture 4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87375"/>
            <a:ext cx="7277100" cy="5356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ＭＳ Ｐゴシック" pitchFamily="34" charset="-128"/>
                <a:cs typeface="+mn-cs"/>
              </a:rPr>
              <a:t>Electromagnetic Waves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8463" y="2498725"/>
            <a:ext cx="442912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0025" y="5265738"/>
            <a:ext cx="442913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173663"/>
            <a:ext cx="441325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0969" name="Object 6"/>
          <p:cNvGraphicFramePr>
            <a:graphicFrameLocks noChangeAspect="1"/>
          </p:cNvGraphicFramePr>
          <p:nvPr/>
        </p:nvGraphicFramePr>
        <p:xfrm>
          <a:off x="5486400" y="2514600"/>
          <a:ext cx="4746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1680" imgH="191880" progId="Equation.3">
                  <p:embed/>
                </p:oleObj>
              </mc:Choice>
              <mc:Fallback>
                <p:oleObj name="Equation" r:id="rId3" imgW="301680" imgH="191880" progId="Equation.3">
                  <p:embed/>
                  <p:pic>
                    <p:nvPicPr>
                      <p:cNvPr id="409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47466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7"/>
          <p:cNvGraphicFramePr>
            <a:graphicFrameLocks noChangeAspect="1"/>
          </p:cNvGraphicFramePr>
          <p:nvPr/>
        </p:nvGraphicFramePr>
        <p:xfrm>
          <a:off x="5364163" y="5181600"/>
          <a:ext cx="3476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06" imgH="228501" progId="Equation.3">
                  <p:embed/>
                </p:oleObj>
              </mc:Choice>
              <mc:Fallback>
                <p:oleObj name="Equation" r:id="rId5" imgW="215806" imgH="228501" progId="Equation.3">
                  <p:embed/>
                  <p:pic>
                    <p:nvPicPr>
                      <p:cNvPr id="409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181600"/>
                        <a:ext cx="3476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8"/>
          <p:cNvGraphicFramePr>
            <a:graphicFrameLocks noChangeAspect="1"/>
          </p:cNvGraphicFramePr>
          <p:nvPr/>
        </p:nvGraphicFramePr>
        <p:xfrm>
          <a:off x="1001713" y="5143500"/>
          <a:ext cx="3476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409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5143500"/>
                        <a:ext cx="3476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" name="Rectangle 1"/>
          <p:cNvSpPr/>
          <p:nvPr/>
        </p:nvSpPr>
        <p:spPr>
          <a:xfrm>
            <a:off x="5524500" y="3124200"/>
            <a:ext cx="241300" cy="317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5568950" y="3155950"/>
          <a:ext cx="2047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40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3155950"/>
                        <a:ext cx="20478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5544" y="1371599"/>
            <a:ext cx="2024856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8463" y="1418133"/>
            <a:ext cx="1637019" cy="3874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117" y="357188"/>
            <a:ext cx="149469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No losses!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7975" y="2549177"/>
            <a:ext cx="196691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Wave impedance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7975" y="3006615"/>
            <a:ext cx="218122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Intrinsic impedance of the 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6325" y="2465943"/>
            <a:ext cx="1905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impedance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6325" y="2918509"/>
            <a:ext cx="1752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Characteristic impedance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6326" y="5041790"/>
            <a:ext cx="1752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Time-averaged power density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975" y="5068558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Time-averaged power density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740BC9-3835-4344-82FD-260074BFBEB9}" type="slidenum">
              <a:rPr lang="en-US" altLang="en-US" sz="14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8258908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Electromagnetic Waves</a:t>
            </a:r>
          </a:p>
          <a:p>
            <a:pPr algn="ctr" eaLnBrk="1" hangingPunct="1">
              <a:buFontTx/>
              <a:buNone/>
            </a:pPr>
            <a:endParaRPr lang="en-US" altLang="en-US" u="sng" dirty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u="sng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the case of              (fields inside a </a:t>
            </a:r>
            <a:r>
              <a:rPr lang="en-US" altLang="en-US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good insulator</a:t>
            </a:r>
            <a:r>
              <a:rPr lang="en-US" altLang="en-US" dirty="0">
                <a:ea typeface="ＭＳ Ｐゴシック" panose="020B0600070205080204" pitchFamily="34" charset="-128"/>
              </a:rPr>
              <a:t> such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as air or vacuum) we have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		</a:t>
            </a:r>
            <a:r>
              <a:rPr lang="en-US" altLang="en-US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vector</a:t>
            </a:r>
            <a:r>
              <a:rPr lang="en-US" altLang="en-US" dirty="0">
                <a:ea typeface="ＭＳ Ｐゴシック" panose="020B0600070205080204" pitchFamily="34" charset="-128"/>
              </a:rPr>
              <a:t> Helmholtz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		equation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This equation has a rich variety of solutions.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Let us assume that     </a:t>
            </a:r>
            <a:r>
              <a:rPr lang="en-US" altLang="en-US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has only an x component and varies </a:t>
            </a:r>
          </a:p>
          <a:p>
            <a:pPr eaLnBrk="1" hangingPunct="1"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only in the z direction</a:t>
            </a:r>
            <a:r>
              <a:rPr lang="en-US" altLang="en-US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dirty="0">
                <a:ea typeface="ＭＳ Ｐゴシック" panose="020B0600070205080204" pitchFamily="34" charset="-128"/>
              </a:rPr>
              <a:t>  In this case the vector Helmholtz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equation simplifies to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		  </a:t>
            </a:r>
            <a:r>
              <a:rPr lang="en-US" altLang="en-US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scalar</a:t>
            </a:r>
            <a:r>
              <a:rPr lang="en-US" altLang="en-US" dirty="0">
                <a:ea typeface="ＭＳ Ｐゴシック" panose="020B0600070205080204" pitchFamily="34" charset="-128"/>
              </a:rPr>
              <a:t> Helmholtz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				  equation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latter equation is similar to the voltage wave equation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for a lossless transmission line.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800925"/>
              </p:ext>
            </p:extLst>
          </p:nvPr>
        </p:nvGraphicFramePr>
        <p:xfrm>
          <a:off x="872658" y="999270"/>
          <a:ext cx="3998586" cy="57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228600" progId="Equation.3">
                  <p:embed/>
                </p:oleObj>
              </mc:Choice>
              <mc:Fallback>
                <p:oleObj name="Equation" r:id="rId2" imgW="1574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58" y="999270"/>
                        <a:ext cx="3998586" cy="57903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2687638" y="1638300"/>
          <a:ext cx="114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280" imgH="253890" progId="Equation.3">
                  <p:embed/>
                </p:oleObj>
              </mc:Choice>
              <mc:Fallback>
                <p:oleObj name="Equation" r:id="rId4" imgW="736280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638300"/>
                        <a:ext cx="1143000" cy="3937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47382"/>
              </p:ext>
            </p:extLst>
          </p:nvPr>
        </p:nvGraphicFramePr>
        <p:xfrm>
          <a:off x="3341321" y="3408562"/>
          <a:ext cx="316279" cy="43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28" imgH="228501" progId="Equation.3">
                  <p:embed/>
                </p:oleObj>
              </mc:Choice>
              <mc:Fallback>
                <p:oleObj name="Equation" r:id="rId6" imgW="165028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321" y="3408562"/>
                        <a:ext cx="316279" cy="4377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49040"/>
              </p:ext>
            </p:extLst>
          </p:nvPr>
        </p:nvGraphicFramePr>
        <p:xfrm>
          <a:off x="3657600" y="2427326"/>
          <a:ext cx="24272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400" imgH="228600" progId="Equation.3">
                  <p:embed/>
                </p:oleObj>
              </mc:Choice>
              <mc:Fallback>
                <p:oleObj name="Equation" r:id="rId8" imgW="116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27326"/>
                        <a:ext cx="2427288" cy="476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30580"/>
              </p:ext>
            </p:extLst>
          </p:nvPr>
        </p:nvGraphicFramePr>
        <p:xfrm>
          <a:off x="3657600" y="4402624"/>
          <a:ext cx="2643329" cy="89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419100" progId="Equation.3">
                  <p:embed/>
                </p:oleObj>
              </mc:Choice>
              <mc:Fallback>
                <p:oleObj name="Equation" r:id="rId10" imgW="12446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02624"/>
                        <a:ext cx="2643329" cy="8901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552" y="2366338"/>
            <a:ext cx="33059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γ</a:t>
            </a:r>
            <a:r>
              <a:rPr lang="en-US" baseline="30000" dirty="0">
                <a:solidFill>
                  <a:srgbClr val="000000"/>
                </a:solidFill>
              </a:rPr>
              <a:t>2 </a:t>
            </a:r>
            <a:r>
              <a:rPr lang="en-US" dirty="0"/>
              <a:t>=-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baseline="30000" dirty="0"/>
              <a:t>2</a:t>
            </a:r>
            <a:r>
              <a:rPr lang="el-GR" dirty="0"/>
              <a:t>με</a:t>
            </a:r>
            <a:endParaRPr lang="en-US" dirty="0"/>
          </a:p>
          <a:p>
            <a:pPr lvl="0"/>
            <a:r>
              <a:rPr lang="el-GR" dirty="0">
                <a:solidFill>
                  <a:srgbClr val="000000"/>
                </a:solidFill>
              </a:rPr>
              <a:t>γ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=j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με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baseline="30000" dirty="0">
                <a:solidFill>
                  <a:srgbClr val="000000"/>
                </a:solidFill>
              </a:rPr>
              <a:t>1/2 </a:t>
            </a:r>
            <a:r>
              <a:rPr lang="en-US" dirty="0">
                <a:solidFill>
                  <a:srgbClr val="000000"/>
                </a:solidFill>
              </a:rPr>
              <a:t>prop. const.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4016" y="993531"/>
            <a:ext cx="3733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Wave equation </a:t>
            </a:r>
            <a:r>
              <a:rPr lang="en-US" sz="1600" dirty="0"/>
              <a:t>(describes all known effects of moving charges)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3083BB-39DE-4A21-B480-7A344A11DC2A}" type="slidenum">
              <a:rPr lang="en-US" altLang="en-US" sz="14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solution of the scalar Helmholtz equation </a:t>
            </a:r>
            <a:r>
              <a:rPr lang="en-US" altLang="en-US" dirty="0">
                <a:ea typeface="ＭＳ Ｐゴシック" panose="020B0600070205080204" pitchFamily="34" charset="-128"/>
              </a:rPr>
              <a:t>is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where                 , to be found from boundary conditions;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minus and the plus correspond to waves moving in the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+z and –z directions, respectively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terms of </a:t>
            </a:r>
            <a:r>
              <a:rPr lang="en-US" altLang="en-US" u="sng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propagation constant k</a:t>
            </a:r>
            <a:r>
              <a:rPr lang="en-US" altLang="en-US" u="sng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position of a field maximum is given by   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76602"/>
              </p:ext>
            </p:extLst>
          </p:nvPr>
        </p:nvGraphicFramePr>
        <p:xfrm>
          <a:off x="3100388" y="928130"/>
          <a:ext cx="3258465" cy="57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39" imgH="266584" progId="Equation.3">
                  <p:embed/>
                </p:oleObj>
              </mc:Choice>
              <mc:Fallback>
                <p:oleObj name="Equation" r:id="rId2" imgW="1523339" imgH="2665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928130"/>
                        <a:ext cx="3258465" cy="57364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216860"/>
              </p:ext>
            </p:extLst>
          </p:nvPr>
        </p:nvGraphicFramePr>
        <p:xfrm>
          <a:off x="1702213" y="1552575"/>
          <a:ext cx="13203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241195" progId="Equation.3">
                  <p:embed/>
                </p:oleObj>
              </mc:Choice>
              <mc:Fallback>
                <p:oleObj name="Equation" r:id="rId4" imgW="72358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13" y="1552575"/>
                        <a:ext cx="1320388" cy="4365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4713"/>
              </p:ext>
            </p:extLst>
          </p:nvPr>
        </p:nvGraphicFramePr>
        <p:xfrm>
          <a:off x="944806" y="2833688"/>
          <a:ext cx="6716470" cy="52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300" imgH="266700" progId="Equation.3">
                  <p:embed/>
                </p:oleObj>
              </mc:Choice>
              <mc:Fallback>
                <p:oleObj name="Equation" r:id="rId6" imgW="34163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06" y="2833688"/>
                        <a:ext cx="6716470" cy="524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1836738" y="4686300"/>
          <a:ext cx="50911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81400" imgH="508000" progId="Equation.3">
                  <p:embed/>
                </p:oleObj>
              </mc:Choice>
              <mc:Fallback>
                <p:oleObj name="Equation" r:id="rId8" imgW="35814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686300"/>
                        <a:ext cx="509111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75730"/>
              </p:ext>
            </p:extLst>
          </p:nvPr>
        </p:nvGraphicFramePr>
        <p:xfrm>
          <a:off x="1283798" y="5275386"/>
          <a:ext cx="2084877" cy="77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444500" progId="Equation.3">
                  <p:embed/>
                </p:oleObj>
              </mc:Choice>
              <mc:Fallback>
                <p:oleObj name="Equation" r:id="rId10" imgW="11938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798" y="5275386"/>
                        <a:ext cx="2084877" cy="77457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25768"/>
              </p:ext>
            </p:extLst>
          </p:nvPr>
        </p:nvGraphicFramePr>
        <p:xfrm>
          <a:off x="3973815" y="5457520"/>
          <a:ext cx="4328382" cy="78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62300" imgH="571500" progId="Equation.3">
                  <p:embed/>
                </p:oleObj>
              </mc:Choice>
              <mc:Fallback>
                <p:oleObj name="Equation" r:id="rId12" imgW="3162300" imgH="571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815" y="5457520"/>
                        <a:ext cx="4328382" cy="7821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05344"/>
              </p:ext>
            </p:extLst>
          </p:nvPr>
        </p:nvGraphicFramePr>
        <p:xfrm>
          <a:off x="1496753" y="3832895"/>
          <a:ext cx="3486410" cy="43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16100" imgH="228600" progId="Equation.3">
                  <p:embed/>
                </p:oleObj>
              </mc:Choice>
              <mc:Fallback>
                <p:oleObj name="Equation" r:id="rId14" imgW="1816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53" y="3832895"/>
                        <a:ext cx="3486410" cy="4390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70038"/>
              </p:ext>
            </p:extLst>
          </p:nvPr>
        </p:nvGraphicFramePr>
        <p:xfrm>
          <a:off x="6882484" y="989125"/>
          <a:ext cx="1219322" cy="43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279279" progId="Equation.3">
                  <p:embed/>
                </p:oleObj>
              </mc:Choice>
              <mc:Fallback>
                <p:oleObj name="Equation" r:id="rId16" imgW="774364" imgH="27927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484" y="989125"/>
                        <a:ext cx="1219322" cy="43982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grpSp>
        <p:nvGrpSpPr>
          <p:cNvPr id="21517" name="Group 18"/>
          <p:cNvGrpSpPr>
            <a:grpSpLocks/>
          </p:cNvGrpSpPr>
          <p:nvPr/>
        </p:nvGrpSpPr>
        <p:grpSpPr bwMode="auto">
          <a:xfrm>
            <a:off x="6041477" y="3273026"/>
            <a:ext cx="2645322" cy="733423"/>
            <a:chOff x="3317874" y="1340646"/>
            <a:chExt cx="1412689" cy="379500"/>
          </a:xfrm>
        </p:grpSpPr>
        <p:sp>
          <p:nvSpPr>
            <p:cNvPr id="14" name="Right Brace 13"/>
            <p:cNvSpPr/>
            <p:nvPr/>
          </p:nvSpPr>
          <p:spPr>
            <a:xfrm rot="5400000">
              <a:off x="3473523" y="1184997"/>
              <a:ext cx="90341" cy="4016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 rot="10800000">
              <a:off x="3519488" y="1430987"/>
              <a:ext cx="200026" cy="1648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0" name="TextBox 17"/>
            <p:cNvSpPr txBox="1">
              <a:spLocks noChangeArrowheads="1"/>
            </p:cNvSpPr>
            <p:nvPr/>
          </p:nvSpPr>
          <p:spPr bwMode="auto">
            <a:xfrm>
              <a:off x="3674132" y="1513114"/>
              <a:ext cx="1056431" cy="207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FF"/>
                  </a:solidFill>
                </a:rPr>
                <a:t>k (same as </a:t>
              </a:r>
              <a:r>
                <a:rPr lang="el-GR" altLang="en-US" dirty="0">
                  <a:solidFill>
                    <a:srgbClr val="0000FF"/>
                  </a:solidFill>
                </a:rPr>
                <a:t>β</a:t>
              </a:r>
              <a:r>
                <a:rPr lang="en-US" altLang="en-US" dirty="0">
                  <a:solidFill>
                    <a:srgbClr val="0000FF"/>
                  </a:solidFill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F04F1E-8103-4049-9CA8-3D70BB9D3D38}" type="slidenum">
              <a:rPr lang="en-US" altLang="en-US" sz="14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81977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Characteristics of  Plane Waves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For a plane wave which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propagates in the +z direction and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has an electric field pointing in the x direction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where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time-varying electric field of the wave must, according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Faraday</a:t>
            </a:r>
            <a:r>
              <a:rPr lang="ja-JP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 law</a:t>
            </a:r>
            <a:r>
              <a:rPr lang="en-US" altLang="ja-JP" dirty="0">
                <a:ea typeface="ＭＳ Ｐゴシック" panose="020B0600070205080204" pitchFamily="34" charset="-128"/>
              </a:rPr>
              <a:t>, be accompanied by a magnetic field.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Thus,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when                                         and is called the characteristic impedance of vacuum.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12314"/>
              </p:ext>
            </p:extLst>
          </p:nvPr>
        </p:nvGraphicFramePr>
        <p:xfrm>
          <a:off x="3504697" y="1676277"/>
          <a:ext cx="1935666" cy="58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253890" progId="Equation.3">
                  <p:embed/>
                </p:oleObj>
              </mc:Choice>
              <mc:Fallback>
                <p:oleObj name="Equation" r:id="rId2" imgW="837836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697" y="1676277"/>
                        <a:ext cx="1935666" cy="5860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837871"/>
              </p:ext>
            </p:extLst>
          </p:nvPr>
        </p:nvGraphicFramePr>
        <p:xfrm>
          <a:off x="1745717" y="2371602"/>
          <a:ext cx="2262721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79400" progId="Equation.3">
                  <p:embed/>
                </p:oleObj>
              </mc:Choice>
              <mc:Fallback>
                <p:oleObj name="Equation" r:id="rId4" imgW="14478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717" y="2371602"/>
                        <a:ext cx="2262721" cy="43656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2257425" y="3562350"/>
          <a:ext cx="44545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900" imgH="444500" progId="Equation.3">
                  <p:embed/>
                </p:oleObj>
              </mc:Choice>
              <mc:Fallback>
                <p:oleObj name="Equation" r:id="rId6" imgW="31369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3562350"/>
                        <a:ext cx="44545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0284"/>
              </p:ext>
            </p:extLst>
          </p:nvPr>
        </p:nvGraphicFramePr>
        <p:xfrm>
          <a:off x="1328626" y="4529260"/>
          <a:ext cx="18536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100" imgH="419100" progId="Equation.3">
                  <p:embed/>
                </p:oleObj>
              </mc:Choice>
              <mc:Fallback>
                <p:oleObj name="Equation" r:id="rId8" imgW="9271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626" y="4529260"/>
                        <a:ext cx="1853676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91637"/>
              </p:ext>
            </p:extLst>
          </p:nvPr>
        </p:nvGraphicFramePr>
        <p:xfrm>
          <a:off x="1745717" y="5599891"/>
          <a:ext cx="3273323" cy="42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500" imgH="254000" progId="Equation.3">
                  <p:embed/>
                </p:oleObj>
              </mc:Choice>
              <mc:Fallback>
                <p:oleObj name="Equation" r:id="rId10" imgW="1968500" imgH="254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717" y="5599891"/>
                        <a:ext cx="3273323" cy="42229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94000"/>
              </p:ext>
            </p:extLst>
          </p:nvPr>
        </p:nvGraphicFramePr>
        <p:xfrm>
          <a:off x="3567404" y="4460444"/>
          <a:ext cx="1086802" cy="90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9" imgH="444307" progId="Equation.3">
                  <p:embed/>
                </p:oleObj>
              </mc:Choice>
              <mc:Fallback>
                <p:oleObj name="Equation" r:id="rId12" imgW="533169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404" y="4460444"/>
                        <a:ext cx="1086802" cy="9070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5440363" y="4467249"/>
            <a:ext cx="3155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u="sng" dirty="0">
                <a:solidFill>
                  <a:srgbClr val="C00000"/>
                </a:solidFill>
              </a:rPr>
              <a:t>Wave impedance (intrinsic impedance of the medium)</a:t>
            </a:r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 flipH="1">
            <a:off x="4841875" y="4928914"/>
            <a:ext cx="50323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06034"/>
              </p:ext>
            </p:extLst>
          </p:nvPr>
        </p:nvGraphicFramePr>
        <p:xfrm>
          <a:off x="1208882" y="4016375"/>
          <a:ext cx="6016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057" imgH="253890" progId="Equation.3">
                  <p:embed/>
                </p:oleObj>
              </mc:Choice>
              <mc:Fallback>
                <p:oleObj name="Equation" r:id="rId14" imgW="330057" imgH="2538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882" y="4016375"/>
                        <a:ext cx="6016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Line 15"/>
          <p:cNvSpPr>
            <a:spLocks noChangeShapeType="1"/>
          </p:cNvSpPr>
          <p:nvPr/>
        </p:nvSpPr>
        <p:spPr bwMode="auto">
          <a:xfrm flipV="1">
            <a:off x="1910080" y="4070349"/>
            <a:ext cx="474345" cy="143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3403" y="2371602"/>
            <a:ext cx="25539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en-US" dirty="0"/>
              <a:t>phase constant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6CF20D-0F3F-46D1-A5BC-A3357590C8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533400"/>
            <a:ext cx="7924800" cy="55927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If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  ,     , and the direction of propagation 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are 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all perpendicular to each other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2.      and      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are in phase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3. The wave appears to 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move in the +z direction </a:t>
            </a:r>
            <a:r>
              <a:rPr lang="en-US" altLang="en-US" dirty="0">
                <a:ea typeface="ＭＳ Ｐゴシック" panose="020B0600070205080204" pitchFamily="34" charset="-128"/>
              </a:rPr>
              <a:t>as though it were a rigid structure moving toward the right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(in exactly the same way as the transmission-line waves).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51792" y="558924"/>
          <a:ext cx="1798417" cy="54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266584" progId="Equation.3">
                  <p:embed/>
                </p:oleObj>
              </mc:Choice>
              <mc:Fallback>
                <p:oleObj name="Equation" r:id="rId2" imgW="863225" imgH="266584" progId="Equation.3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92" y="558924"/>
                        <a:ext cx="1798417" cy="54886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076575" y="800100"/>
          <a:ext cx="40739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369" imgH="266584" progId="Equation.3">
                  <p:embed/>
                </p:oleObj>
              </mc:Choice>
              <mc:Fallback>
                <p:oleObj name="Equation" r:id="rId4" imgW="2145369" imgH="266584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800100"/>
                        <a:ext cx="4073912" cy="506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117850" y="1414463"/>
          <a:ext cx="4168350" cy="91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100" imgH="482600" progId="Equation.3">
                  <p:embed/>
                </p:oleObj>
              </mc:Choice>
              <mc:Fallback>
                <p:oleObj name="Equation" r:id="rId6" imgW="2197100" imgH="48260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414463"/>
                        <a:ext cx="4168350" cy="9154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183945" y="2693199"/>
          <a:ext cx="301137" cy="39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945" y="2693199"/>
                        <a:ext cx="301137" cy="39297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625690" y="2700338"/>
          <a:ext cx="340123" cy="3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335" imgH="215713" progId="Equation.3">
                  <p:embed/>
                </p:oleObj>
              </mc:Choice>
              <mc:Fallback>
                <p:oleObj name="Equation" r:id="rId10" imgW="190335" imgH="215713" progId="Equation.3">
                  <p:embed/>
                  <p:pic>
                    <p:nvPicPr>
                      <p:cNvPr id="23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90" y="2700338"/>
                        <a:ext cx="340123" cy="384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2209800" y="3758234"/>
          <a:ext cx="3397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335" imgH="215713" progId="Equation.3">
                  <p:embed/>
                </p:oleObj>
              </mc:Choice>
              <mc:Fallback>
                <p:oleObj name="Equation" r:id="rId12" imgW="190335" imgH="215713" progId="Equation.3">
                  <p:embed/>
                  <p:pic>
                    <p:nvPicPr>
                      <p:cNvPr id="235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8234"/>
                        <a:ext cx="339725" cy="384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189085" y="3771828"/>
          <a:ext cx="299550" cy="39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5" imgH="215619" progId="Equation.3">
                  <p:embed/>
                </p:oleObj>
              </mc:Choice>
              <mc:Fallback>
                <p:oleObj name="Equation" r:id="rId13" imgW="164885" imgH="215619" progId="Equation.3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85" y="3771828"/>
                        <a:ext cx="299550" cy="3909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Electromagnetic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7662" y="800100"/>
            <a:ext cx="362825" cy="5064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0754" y="1608992"/>
            <a:ext cx="375446" cy="49237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6738" y="800100"/>
            <a:ext cx="474785" cy="5064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623" y="1608992"/>
            <a:ext cx="448408" cy="4220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E227F37D-9BA0-4B03-8459-B29A21FE7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3747" y="2813656"/>
          <a:ext cx="198797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8975" imgH="634725" progId="Equation.3">
                  <p:embed/>
                </p:oleObj>
              </mc:Choice>
              <mc:Fallback>
                <p:oleObj name="Equation" r:id="rId14" imgW="748975" imgH="634725" progId="Equation.3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E227F37D-9BA0-4B03-8459-B29A21FE7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747" y="2813656"/>
                        <a:ext cx="1987973" cy="1566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89BDEE-C233-4935-BD2F-F4FBF82400C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533400"/>
            <a:ext cx="7924800" cy="55927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1000" dirty="0">
                <a:ea typeface="ＭＳ Ｐゴシック" panose="020B0600070205080204" pitchFamily="34" charset="-128"/>
              </a:rPr>
              <a:t>   </a:t>
            </a:r>
            <a:r>
              <a:rPr lang="en-US" altLang="en-US" sz="2400" dirty="0">
                <a:ea typeface="ＭＳ Ｐゴシック" panose="020B0600070205080204" pitchFamily="34" charset="-128"/>
              </a:rPr>
              <a:t>In general,</a:t>
            </a:r>
            <a:r>
              <a:rPr lang="en-US" altLang="en-US" dirty="0">
                <a:ea typeface="ＭＳ Ｐゴシック" panose="020B0600070205080204" pitchFamily="34" charset="-128"/>
              </a:rPr>
              <a:t>				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Electromagnetic Waves</a:t>
            </a:r>
          </a:p>
        </p:txBody>
      </p:sp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2809787" y="240507"/>
            <a:ext cx="6212293" cy="1611312"/>
            <a:chOff x="2711362" y="27782"/>
            <a:chExt cx="6212293" cy="1611312"/>
          </a:xfrm>
          <a:solidFill>
            <a:srgbClr val="FFFF00"/>
          </a:solidFill>
        </p:grpSpPr>
        <p:graphicFrame>
          <p:nvGraphicFramePr>
            <p:cNvPr id="1025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553903"/>
                </p:ext>
              </p:extLst>
            </p:nvPr>
          </p:nvGraphicFramePr>
          <p:xfrm>
            <a:off x="2711362" y="27782"/>
            <a:ext cx="1987973" cy="161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48975" imgH="634725" progId="Equation.3">
                    <p:embed/>
                  </p:oleObj>
                </mc:Choice>
                <mc:Fallback>
                  <p:oleObj name="Equation" r:id="rId2" imgW="748975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362" y="27782"/>
                          <a:ext cx="1987973" cy="1611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Text Box 5"/>
            <p:cNvSpPr txBox="1">
              <a:spLocks noChangeArrowheads="1"/>
            </p:cNvSpPr>
            <p:nvPr/>
          </p:nvSpPr>
          <p:spPr bwMode="auto">
            <a:xfrm>
              <a:off x="4809375" y="775474"/>
              <a:ext cx="411428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←</a:t>
              </a:r>
              <a:r>
                <a:rPr lang="en-US" alt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>
                  <a:solidFill>
                    <a:srgbClr val="C00000"/>
                  </a:solidFill>
                  <a:latin typeface="Calibri" pitchFamily="34" charset="0"/>
                </a:rPr>
                <a:t>unit vector showing the direction</a:t>
              </a:r>
            </a:p>
            <a:p>
              <a:pPr eaLnBrk="1" hangingPunct="1">
                <a:spcBef>
                  <a:spcPts val="0"/>
                </a:spcBef>
                <a:defRPr/>
              </a:pPr>
              <a:r>
                <a:rPr lang="en-US" altLang="en-US" b="1" dirty="0">
                  <a:solidFill>
                    <a:srgbClr val="C00000"/>
                  </a:solidFill>
                  <a:latin typeface="Calibri" pitchFamily="34" charset="0"/>
                </a:rPr>
                <a:t>      of propagation</a:t>
              </a:r>
            </a:p>
          </p:txBody>
        </p:sp>
      </p:grpSp>
      <p:pic>
        <p:nvPicPr>
          <p:cNvPr id="24582" name="Picture 6" descr="C:\Users\somu\Desktop\Lightning lab\EEL 3472\12-28-2011\new 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4325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19"/>
          <p:cNvGrpSpPr>
            <a:grpSpLocks/>
          </p:cNvGrpSpPr>
          <p:nvPr/>
        </p:nvGrpSpPr>
        <p:grpSpPr bwMode="auto">
          <a:xfrm>
            <a:off x="1727200" y="1851819"/>
            <a:ext cx="6521556" cy="3676096"/>
            <a:chOff x="1727200" y="1851824"/>
            <a:chExt cx="6522018" cy="3675888"/>
          </a:xfrm>
        </p:grpSpPr>
        <p:sp>
          <p:nvSpPr>
            <p:cNvPr id="24584" name="TextBox 26"/>
            <p:cNvSpPr txBox="1">
              <a:spLocks noChangeArrowheads="1"/>
            </p:cNvSpPr>
            <p:nvPr/>
          </p:nvSpPr>
          <p:spPr bwMode="auto">
            <a:xfrm>
              <a:off x="6430963" y="5127625"/>
              <a:ext cx="1818255" cy="4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In the y-z plane</a:t>
              </a: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727200" y="1851824"/>
              <a:ext cx="5838648" cy="3299432"/>
              <a:chOff x="1727200" y="1851824"/>
              <a:chExt cx="5838648" cy="3299432"/>
            </a:xfrm>
          </p:grpSpPr>
          <p:grpSp>
            <p:nvGrpSpPr>
              <p:cNvPr id="24586" name="Group 13"/>
              <p:cNvGrpSpPr>
                <a:grpSpLocks/>
              </p:cNvGrpSpPr>
              <p:nvPr/>
            </p:nvGrpSpPr>
            <p:grpSpPr bwMode="auto">
              <a:xfrm>
                <a:off x="5750800" y="1851824"/>
                <a:ext cx="1815048" cy="3299432"/>
                <a:chOff x="5750800" y="1851824"/>
                <a:chExt cx="1815048" cy="3299432"/>
              </a:xfrm>
            </p:grpSpPr>
            <p:cxnSp>
              <p:nvCxnSpPr>
                <p:cNvPr id="32" name="Curved Connector 31"/>
                <p:cNvCxnSpPr/>
                <p:nvPr/>
              </p:nvCxnSpPr>
              <p:spPr>
                <a:xfrm rot="16200000" flipH="1">
                  <a:off x="5962983" y="2190706"/>
                  <a:ext cx="511146" cy="473108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urved Connector 32"/>
                <p:cNvCxnSpPr/>
                <p:nvPr/>
              </p:nvCxnSpPr>
              <p:spPr>
                <a:xfrm rot="16200000" flipV="1">
                  <a:off x="6191608" y="4636912"/>
                  <a:ext cx="663537" cy="365151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9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750800" y="1851824"/>
                  <a:ext cx="1815048" cy="400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rgbClr val="0000FF"/>
                      </a:solidFill>
                      <a:latin typeface="Calibri" panose="020F0502020204030204" pitchFamily="34" charset="0"/>
                    </a:rPr>
                    <a:t>In the x-z plane</a:t>
                  </a:r>
                </a:p>
              </p:txBody>
            </p:sp>
          </p:grpSp>
          <p:graphicFrame>
            <p:nvGraphicFramePr>
              <p:cNvPr id="24587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9846781"/>
                  </p:ext>
                </p:extLst>
              </p:nvPr>
            </p:nvGraphicFramePr>
            <p:xfrm>
              <a:off x="1727200" y="2644579"/>
              <a:ext cx="664355" cy="462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30200" imgH="228600" progId="Equation.3">
                      <p:embed/>
                    </p:oleObj>
                  </mc:Choice>
                  <mc:Fallback>
                    <p:oleObj name="Equation" r:id="rId5" imgW="330200" imgH="2286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0" y="2644579"/>
                            <a:ext cx="664355" cy="46216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TextBox 1"/>
          <p:cNvSpPr txBox="1"/>
          <p:nvPr/>
        </p:nvSpPr>
        <p:spPr>
          <a:xfrm>
            <a:off x="2803527" y="5127805"/>
            <a:ext cx="6735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/>
              <a:t>/4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9573A-873F-47E4-A077-322702409C43}"/>
              </a:ext>
            </a:extLst>
          </p:cNvPr>
          <p:cNvSpPr txBox="1"/>
          <p:nvPr/>
        </p:nvSpPr>
        <p:spPr>
          <a:xfrm>
            <a:off x="2203295" y="1805112"/>
            <a:ext cx="38750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A1008-3A0C-4049-8A69-93CF7B0A3E04}"/>
              </a:ext>
            </a:extLst>
          </p:cNvPr>
          <p:cNvSpPr txBox="1"/>
          <p:nvPr/>
        </p:nvSpPr>
        <p:spPr>
          <a:xfrm>
            <a:off x="1637234" y="4487862"/>
            <a:ext cx="47995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1D4F7-F269-410C-9863-037269C33BC4}"/>
              </a:ext>
            </a:extLst>
          </p:cNvPr>
          <p:cNvSpPr txBox="1"/>
          <p:nvPr/>
        </p:nvSpPr>
        <p:spPr>
          <a:xfrm>
            <a:off x="7565434" y="3106805"/>
            <a:ext cx="6643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b="1" baseline="-25000" dirty="0"/>
              <a:t>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F3B7A1-C399-4E59-A436-5712A25099D3}"/>
              </a:ext>
            </a:extLst>
          </p:cNvPr>
          <p:cNvCxnSpPr>
            <a:cxnSpLocks/>
          </p:cNvCxnSpPr>
          <p:nvPr/>
        </p:nvCxnSpPr>
        <p:spPr>
          <a:xfrm>
            <a:off x="3705040" y="4854141"/>
            <a:ext cx="10927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42FC7E-9A9F-4511-9A39-AB05BAF3E1E8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457200"/>
            <a:ext cx="7924800" cy="55927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1500">
                <a:ea typeface="ＭＳ Ｐゴシック" panose="020B0600070205080204" pitchFamily="34" charset="-128"/>
              </a:rPr>
              <a:t>When the electric field of a wave is always directed along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1500">
                <a:ea typeface="ＭＳ Ｐゴシック" panose="020B0600070205080204" pitchFamily="34" charset="-128"/>
              </a:rPr>
              <a:t>the same line, the wave is said to be linearly polarized.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57975" y="0"/>
            <a:ext cx="248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Electromagnetic Waves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77" y="776653"/>
            <a:ext cx="6996968" cy="4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04466"/>
              </p:ext>
            </p:extLst>
          </p:nvPr>
        </p:nvGraphicFramePr>
        <p:xfrm>
          <a:off x="941915" y="1626579"/>
          <a:ext cx="1164170" cy="65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393529" progId="Equation.3">
                  <p:embed/>
                </p:oleObj>
              </mc:Choice>
              <mc:Fallback>
                <p:oleObj name="Equation" r:id="rId3" imgW="69819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915" y="1626579"/>
                        <a:ext cx="1164170" cy="65783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318" y="3462221"/>
            <a:ext cx="753208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3040" y="863815"/>
            <a:ext cx="2896947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Linear polarization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DA865-3066-4374-ADF8-DA197D5C67E6}"/>
              </a:ext>
            </a:extLst>
          </p:cNvPr>
          <p:cNvSpPr txBox="1"/>
          <p:nvPr/>
        </p:nvSpPr>
        <p:spPr>
          <a:xfrm>
            <a:off x="2346960" y="4003040"/>
            <a:ext cx="69088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/4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55983-D1BE-48D2-AEC2-41C9AB2946AB}"/>
              </a:ext>
            </a:extLst>
          </p:cNvPr>
          <p:cNvCxnSpPr>
            <a:cxnSpLocks/>
          </p:cNvCxnSpPr>
          <p:nvPr/>
        </p:nvCxnSpPr>
        <p:spPr>
          <a:xfrm>
            <a:off x="3408160" y="3919421"/>
            <a:ext cx="10927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1431</Words>
  <Application>Microsoft Office PowerPoint</Application>
  <PresentationFormat>On-screen Show (4:3)</PresentationFormat>
  <Paragraphs>334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 Math</vt:lpstr>
      <vt:lpstr>Segoe UI</vt:lpstr>
      <vt:lpstr>Times New Roman</vt:lpstr>
      <vt:lpstr>Verdana</vt:lpstr>
      <vt:lpstr>Default Design</vt:lpstr>
      <vt:lpstr>2_Default Design</vt:lpstr>
      <vt:lpstr>6_Default Design</vt:lpstr>
      <vt:lpstr>1_Default Design</vt:lpstr>
      <vt:lpstr>7_Default Design</vt:lpstr>
      <vt:lpstr>Equation</vt:lpstr>
      <vt:lpstr>PowerPoint Presentation</vt:lpstr>
      <vt:lpstr>READING ASSIGNMENT FOR SECTION 6 (Electromagnetic Waves)     Textbook (Ulaby and Ravaioli): In Ch. 7, Sections 7.1, 7.2, 7.3 (may skip subsection 7.3.3), 7.4, 7.6, Chapter 7 Summary (pp. 346-347); in Ch. 8, Section 8.1 (including Examples and Exercises in each Section).  Course Packet (Lecture Slides, http://www.rakov.ece.ufl.edu/teaching/3472.html): Electromagnetic Waves  HA6 (take-home Test 6) will be given on Dec. 7 (M) between 1 and 2 p.m.; HW6 is to be turned in via Canvas not later than Dec. 9 (W), 11:45 a.m.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gaston alfred</dc:creator>
  <cp:lastModifiedBy>VAR</cp:lastModifiedBy>
  <cp:revision>187</cp:revision>
  <cp:lastPrinted>2014-04-18T17:00:09Z</cp:lastPrinted>
  <dcterms:created xsi:type="dcterms:W3CDTF">2004-12-13T04:54:43Z</dcterms:created>
  <dcterms:modified xsi:type="dcterms:W3CDTF">2020-12-09T18:23:04Z</dcterms:modified>
</cp:coreProperties>
</file>